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1" r:id="rId1"/>
  </p:sldMasterIdLst>
  <p:notesMasterIdLst>
    <p:notesMasterId r:id="rId172"/>
  </p:notesMasterIdLst>
  <p:sldIdLst>
    <p:sldId id="256" r:id="rId2"/>
    <p:sldId id="788" r:id="rId3"/>
    <p:sldId id="267" r:id="rId4"/>
    <p:sldId id="582" r:id="rId5"/>
    <p:sldId id="789" r:id="rId6"/>
    <p:sldId id="790" r:id="rId7"/>
    <p:sldId id="791" r:id="rId8"/>
    <p:sldId id="792" r:id="rId9"/>
    <p:sldId id="793" r:id="rId10"/>
    <p:sldId id="795" r:id="rId11"/>
    <p:sldId id="796" r:id="rId12"/>
    <p:sldId id="797" r:id="rId13"/>
    <p:sldId id="798" r:id="rId14"/>
    <p:sldId id="794" r:id="rId15"/>
    <p:sldId id="799" r:id="rId16"/>
    <p:sldId id="800" r:id="rId17"/>
    <p:sldId id="801" r:id="rId18"/>
    <p:sldId id="802" r:id="rId19"/>
    <p:sldId id="803" r:id="rId20"/>
    <p:sldId id="804" r:id="rId21"/>
    <p:sldId id="805" r:id="rId22"/>
    <p:sldId id="806" r:id="rId23"/>
    <p:sldId id="809" r:id="rId24"/>
    <p:sldId id="811" r:id="rId25"/>
    <p:sldId id="812" r:id="rId26"/>
    <p:sldId id="810" r:id="rId27"/>
    <p:sldId id="813" r:id="rId28"/>
    <p:sldId id="814" r:id="rId29"/>
    <p:sldId id="815" r:id="rId30"/>
    <p:sldId id="817" r:id="rId31"/>
    <p:sldId id="818" r:id="rId32"/>
    <p:sldId id="819" r:id="rId33"/>
    <p:sldId id="820" r:id="rId34"/>
    <p:sldId id="821" r:id="rId35"/>
    <p:sldId id="822" r:id="rId36"/>
    <p:sldId id="823" r:id="rId37"/>
    <p:sldId id="825" r:id="rId38"/>
    <p:sldId id="826" r:id="rId39"/>
    <p:sldId id="807" r:id="rId40"/>
    <p:sldId id="827" r:id="rId41"/>
    <p:sldId id="828" r:id="rId42"/>
    <p:sldId id="829" r:id="rId43"/>
    <p:sldId id="830" r:id="rId44"/>
    <p:sldId id="831" r:id="rId45"/>
    <p:sldId id="832" r:id="rId46"/>
    <p:sldId id="834" r:id="rId47"/>
    <p:sldId id="835" r:id="rId48"/>
    <p:sldId id="836" r:id="rId49"/>
    <p:sldId id="837" r:id="rId50"/>
    <p:sldId id="838" r:id="rId51"/>
    <p:sldId id="839" r:id="rId52"/>
    <p:sldId id="840" r:id="rId53"/>
    <p:sldId id="843" r:id="rId54"/>
    <p:sldId id="844" r:id="rId55"/>
    <p:sldId id="841" r:id="rId56"/>
    <p:sldId id="842" r:id="rId57"/>
    <p:sldId id="845" r:id="rId58"/>
    <p:sldId id="846" r:id="rId59"/>
    <p:sldId id="847" r:id="rId60"/>
    <p:sldId id="850" r:id="rId61"/>
    <p:sldId id="848" r:id="rId62"/>
    <p:sldId id="852" r:id="rId63"/>
    <p:sldId id="853" r:id="rId64"/>
    <p:sldId id="856" r:id="rId65"/>
    <p:sldId id="857" r:id="rId66"/>
    <p:sldId id="854" r:id="rId67"/>
    <p:sldId id="855" r:id="rId68"/>
    <p:sldId id="858" r:id="rId69"/>
    <p:sldId id="849" r:id="rId70"/>
    <p:sldId id="859" r:id="rId71"/>
    <p:sldId id="860" r:id="rId72"/>
    <p:sldId id="861" r:id="rId73"/>
    <p:sldId id="863" r:id="rId74"/>
    <p:sldId id="864" r:id="rId75"/>
    <p:sldId id="865" r:id="rId76"/>
    <p:sldId id="866" r:id="rId77"/>
    <p:sldId id="867" r:id="rId78"/>
    <p:sldId id="868" r:id="rId79"/>
    <p:sldId id="862" r:id="rId80"/>
    <p:sldId id="871" r:id="rId81"/>
    <p:sldId id="875" r:id="rId82"/>
    <p:sldId id="872" r:id="rId83"/>
    <p:sldId id="873" r:id="rId84"/>
    <p:sldId id="876" r:id="rId85"/>
    <p:sldId id="874" r:id="rId86"/>
    <p:sldId id="877" r:id="rId87"/>
    <p:sldId id="878" r:id="rId88"/>
    <p:sldId id="879" r:id="rId89"/>
    <p:sldId id="880" r:id="rId90"/>
    <p:sldId id="881" r:id="rId91"/>
    <p:sldId id="882" r:id="rId92"/>
    <p:sldId id="883" r:id="rId93"/>
    <p:sldId id="884" r:id="rId94"/>
    <p:sldId id="886" r:id="rId95"/>
    <p:sldId id="887" r:id="rId96"/>
    <p:sldId id="885" r:id="rId97"/>
    <p:sldId id="869" r:id="rId98"/>
    <p:sldId id="889" r:id="rId99"/>
    <p:sldId id="888" r:id="rId100"/>
    <p:sldId id="891" r:id="rId101"/>
    <p:sldId id="890" r:id="rId102"/>
    <p:sldId id="893" r:id="rId103"/>
    <p:sldId id="892" r:id="rId104"/>
    <p:sldId id="894" r:id="rId105"/>
    <p:sldId id="895" r:id="rId106"/>
    <p:sldId id="897" r:id="rId107"/>
    <p:sldId id="896" r:id="rId108"/>
    <p:sldId id="899" r:id="rId109"/>
    <p:sldId id="900" r:id="rId110"/>
    <p:sldId id="901" r:id="rId111"/>
    <p:sldId id="902" r:id="rId112"/>
    <p:sldId id="906" r:id="rId113"/>
    <p:sldId id="907" r:id="rId114"/>
    <p:sldId id="908" r:id="rId115"/>
    <p:sldId id="909" r:id="rId116"/>
    <p:sldId id="910" r:id="rId117"/>
    <p:sldId id="911" r:id="rId118"/>
    <p:sldId id="912" r:id="rId119"/>
    <p:sldId id="913" r:id="rId120"/>
    <p:sldId id="914" r:id="rId121"/>
    <p:sldId id="915" r:id="rId122"/>
    <p:sldId id="916" r:id="rId123"/>
    <p:sldId id="917" r:id="rId124"/>
    <p:sldId id="918" r:id="rId125"/>
    <p:sldId id="919" r:id="rId126"/>
    <p:sldId id="920" r:id="rId127"/>
    <p:sldId id="921" r:id="rId128"/>
    <p:sldId id="922" r:id="rId129"/>
    <p:sldId id="923" r:id="rId130"/>
    <p:sldId id="924" r:id="rId131"/>
    <p:sldId id="925" r:id="rId132"/>
    <p:sldId id="926" r:id="rId133"/>
    <p:sldId id="927" r:id="rId134"/>
    <p:sldId id="928" r:id="rId135"/>
    <p:sldId id="930" r:id="rId136"/>
    <p:sldId id="931" r:id="rId137"/>
    <p:sldId id="932" r:id="rId138"/>
    <p:sldId id="933" r:id="rId139"/>
    <p:sldId id="934" r:id="rId140"/>
    <p:sldId id="929" r:id="rId141"/>
    <p:sldId id="903" r:id="rId142"/>
    <p:sldId id="935" r:id="rId143"/>
    <p:sldId id="936" r:id="rId144"/>
    <p:sldId id="937" r:id="rId145"/>
    <p:sldId id="938" r:id="rId146"/>
    <p:sldId id="939" r:id="rId147"/>
    <p:sldId id="943" r:id="rId148"/>
    <p:sldId id="944" r:id="rId149"/>
    <p:sldId id="945" r:id="rId150"/>
    <p:sldId id="946" r:id="rId151"/>
    <p:sldId id="940" r:id="rId152"/>
    <p:sldId id="941" r:id="rId153"/>
    <p:sldId id="942" r:id="rId154"/>
    <p:sldId id="947" r:id="rId155"/>
    <p:sldId id="948" r:id="rId156"/>
    <p:sldId id="949" r:id="rId157"/>
    <p:sldId id="950" r:id="rId158"/>
    <p:sldId id="951" r:id="rId159"/>
    <p:sldId id="952" r:id="rId160"/>
    <p:sldId id="953" r:id="rId161"/>
    <p:sldId id="954" r:id="rId162"/>
    <p:sldId id="955" r:id="rId163"/>
    <p:sldId id="851" r:id="rId164"/>
    <p:sldId id="956" r:id="rId165"/>
    <p:sldId id="957" r:id="rId166"/>
    <p:sldId id="958" r:id="rId167"/>
    <p:sldId id="959" r:id="rId168"/>
    <p:sldId id="960" r:id="rId169"/>
    <p:sldId id="961" r:id="rId170"/>
    <p:sldId id="962" r:id="rId171"/>
  </p:sldIdLst>
  <p:sldSz cx="9144000" cy="6858000" type="screen4x3"/>
  <p:notesSz cx="6858000" cy="9144000"/>
  <p:defaultTextStyle>
    <a:defPPr>
      <a:defRPr lang="zh-CN"/>
    </a:defPPr>
    <a:lvl1pPr algn="ctr" rtl="0" fontAlgn="base">
      <a:spcBef>
        <a:spcPct val="0"/>
      </a:spcBef>
      <a:spcAft>
        <a:spcPct val="0"/>
      </a:spcAft>
      <a:defRPr kumimoji="1" sz="2400" kern="1200">
        <a:solidFill>
          <a:srgbClr val="FF66CC"/>
        </a:solidFill>
        <a:latin typeface="Times New Roman" pitchFamily="18" charset="0"/>
        <a:ea typeface="宋体" pitchFamily="2" charset="-122"/>
        <a:cs typeface="+mn-cs"/>
      </a:defRPr>
    </a:lvl1pPr>
    <a:lvl2pPr marL="457200" algn="ctr" rtl="0" fontAlgn="base">
      <a:spcBef>
        <a:spcPct val="0"/>
      </a:spcBef>
      <a:spcAft>
        <a:spcPct val="0"/>
      </a:spcAft>
      <a:defRPr kumimoji="1" sz="2400" kern="1200">
        <a:solidFill>
          <a:srgbClr val="FF66CC"/>
        </a:solidFill>
        <a:latin typeface="Times New Roman" pitchFamily="18" charset="0"/>
        <a:ea typeface="宋体" pitchFamily="2" charset="-122"/>
        <a:cs typeface="+mn-cs"/>
      </a:defRPr>
    </a:lvl2pPr>
    <a:lvl3pPr marL="914400" algn="ctr" rtl="0" fontAlgn="base">
      <a:spcBef>
        <a:spcPct val="0"/>
      </a:spcBef>
      <a:spcAft>
        <a:spcPct val="0"/>
      </a:spcAft>
      <a:defRPr kumimoji="1" sz="2400" kern="1200">
        <a:solidFill>
          <a:srgbClr val="FF66CC"/>
        </a:solidFill>
        <a:latin typeface="Times New Roman" pitchFamily="18" charset="0"/>
        <a:ea typeface="宋体" pitchFamily="2" charset="-122"/>
        <a:cs typeface="+mn-cs"/>
      </a:defRPr>
    </a:lvl3pPr>
    <a:lvl4pPr marL="1371600" algn="ctr" rtl="0" fontAlgn="base">
      <a:spcBef>
        <a:spcPct val="0"/>
      </a:spcBef>
      <a:spcAft>
        <a:spcPct val="0"/>
      </a:spcAft>
      <a:defRPr kumimoji="1" sz="2400" kern="1200">
        <a:solidFill>
          <a:srgbClr val="FF66CC"/>
        </a:solidFill>
        <a:latin typeface="Times New Roman" pitchFamily="18" charset="0"/>
        <a:ea typeface="宋体" pitchFamily="2" charset="-122"/>
        <a:cs typeface="+mn-cs"/>
      </a:defRPr>
    </a:lvl4pPr>
    <a:lvl5pPr marL="1828800" algn="ctr" rtl="0" fontAlgn="base">
      <a:spcBef>
        <a:spcPct val="0"/>
      </a:spcBef>
      <a:spcAft>
        <a:spcPct val="0"/>
      </a:spcAft>
      <a:defRPr kumimoji="1" sz="2400" kern="1200">
        <a:solidFill>
          <a:srgbClr val="FF66CC"/>
        </a:solidFill>
        <a:latin typeface="Times New Roman" pitchFamily="18" charset="0"/>
        <a:ea typeface="宋体" pitchFamily="2" charset="-122"/>
        <a:cs typeface="+mn-cs"/>
      </a:defRPr>
    </a:lvl5pPr>
    <a:lvl6pPr marL="2286000" algn="l" defTabSz="914400" rtl="0" eaLnBrk="1" latinLnBrk="0" hangingPunct="1">
      <a:defRPr kumimoji="1" sz="2400" kern="1200">
        <a:solidFill>
          <a:srgbClr val="FF66CC"/>
        </a:solidFill>
        <a:latin typeface="Times New Roman" pitchFamily="18" charset="0"/>
        <a:ea typeface="宋体" pitchFamily="2" charset="-122"/>
        <a:cs typeface="+mn-cs"/>
      </a:defRPr>
    </a:lvl6pPr>
    <a:lvl7pPr marL="2743200" algn="l" defTabSz="914400" rtl="0" eaLnBrk="1" latinLnBrk="0" hangingPunct="1">
      <a:defRPr kumimoji="1" sz="2400" kern="1200">
        <a:solidFill>
          <a:srgbClr val="FF66CC"/>
        </a:solidFill>
        <a:latin typeface="Times New Roman" pitchFamily="18" charset="0"/>
        <a:ea typeface="宋体" pitchFamily="2" charset="-122"/>
        <a:cs typeface="+mn-cs"/>
      </a:defRPr>
    </a:lvl7pPr>
    <a:lvl8pPr marL="3200400" algn="l" defTabSz="914400" rtl="0" eaLnBrk="1" latinLnBrk="0" hangingPunct="1">
      <a:defRPr kumimoji="1" sz="2400" kern="1200">
        <a:solidFill>
          <a:srgbClr val="FF66CC"/>
        </a:solidFill>
        <a:latin typeface="Times New Roman" pitchFamily="18" charset="0"/>
        <a:ea typeface="宋体" pitchFamily="2" charset="-122"/>
        <a:cs typeface="+mn-cs"/>
      </a:defRPr>
    </a:lvl8pPr>
    <a:lvl9pPr marL="3657600" algn="l" defTabSz="914400" rtl="0" eaLnBrk="1" latinLnBrk="0" hangingPunct="1">
      <a:defRPr kumimoji="1" sz="2400" kern="1200">
        <a:solidFill>
          <a:srgbClr val="FF66CC"/>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66"/>
    <a:srgbClr val="FF0000"/>
    <a:srgbClr val="FFFFCC"/>
    <a:srgbClr val="006600"/>
    <a:srgbClr val="D60093"/>
    <a:srgbClr val="800000"/>
    <a:srgbClr val="003300"/>
    <a:srgbClr val="FF9900"/>
    <a:srgbClr val="0000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23" autoAdjust="0"/>
    <p:restoredTop sz="91536" autoAdjust="0"/>
  </p:normalViewPr>
  <p:slideViewPr>
    <p:cSldViewPr>
      <p:cViewPr varScale="1">
        <p:scale>
          <a:sx n="46" d="100"/>
          <a:sy n="46" d="100"/>
        </p:scale>
        <p:origin x="1632" y="176"/>
      </p:cViewPr>
      <p:guideLst>
        <p:guide orient="horz" pos="2160"/>
        <p:guide pos="2880"/>
      </p:guideLst>
    </p:cSldViewPr>
  </p:slideViewPr>
  <p:outlineViewPr>
    <p:cViewPr>
      <p:scale>
        <a:sx n="33" d="100"/>
        <a:sy n="33" d="100"/>
      </p:scale>
      <p:origin x="0" y="-11449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8C80D6-6960-4BA1-876E-06B2E898560C}" type="doc">
      <dgm:prSet loTypeId="urn:microsoft.com/office/officeart/2005/8/layout/pyramid1" loCatId="pyramid" qsTypeId="urn:microsoft.com/office/officeart/2005/8/quickstyle/3d4" qsCatId="3D" csTypeId="urn:microsoft.com/office/officeart/2005/8/colors/accent1_2" csCatId="accent1" phldr="1"/>
      <dgm:spPr/>
    </dgm:pt>
    <dgm:pt modelId="{E0694BE5-4A69-4E33-8AB8-6FF7F44F8311}">
      <dgm:prSet phldrT="[文本]" custT="1"/>
      <dgm:spPr/>
      <dgm:t>
        <a:bodyPr/>
        <a:lstStyle/>
        <a:p>
          <a:r>
            <a:rPr lang="zh-CN" altLang="en-US" sz="1400" dirty="0">
              <a:latin typeface="黑体" pitchFamily="2" charset="-122"/>
              <a:ea typeface="黑体" pitchFamily="2" charset="-122"/>
            </a:rPr>
            <a:t>寄存器</a:t>
          </a:r>
        </a:p>
      </dgm:t>
    </dgm:pt>
    <dgm:pt modelId="{1266B104-40EC-4931-9E66-78550771BA4F}" type="parTrans" cxnId="{76730644-5C14-4C84-92B2-8B0B0D879D18}">
      <dgm:prSet/>
      <dgm:spPr/>
      <dgm:t>
        <a:bodyPr/>
        <a:lstStyle/>
        <a:p>
          <a:endParaRPr lang="zh-CN" altLang="en-US" sz="2000">
            <a:latin typeface="黑体" pitchFamily="2" charset="-122"/>
            <a:ea typeface="黑体" pitchFamily="2" charset="-122"/>
          </a:endParaRPr>
        </a:p>
      </dgm:t>
    </dgm:pt>
    <dgm:pt modelId="{0FD1C4FB-619F-4A59-B4B3-6AB5E4978ECC}" type="sibTrans" cxnId="{76730644-5C14-4C84-92B2-8B0B0D879D18}">
      <dgm:prSet/>
      <dgm:spPr/>
      <dgm:t>
        <a:bodyPr/>
        <a:lstStyle/>
        <a:p>
          <a:endParaRPr lang="zh-CN" altLang="en-US" sz="2000">
            <a:latin typeface="黑体" pitchFamily="2" charset="-122"/>
            <a:ea typeface="黑体" pitchFamily="2" charset="-122"/>
          </a:endParaRPr>
        </a:p>
      </dgm:t>
    </dgm:pt>
    <dgm:pt modelId="{0CAAC1DC-D3B9-4C15-842B-0F1AD92C4AF7}">
      <dgm:prSet phldrT="[文本]" custT="1"/>
      <dgm:spPr/>
      <dgm:t>
        <a:bodyPr/>
        <a:lstStyle/>
        <a:p>
          <a:r>
            <a:rPr lang="zh-CN" altLang="en-US" sz="1400" dirty="0">
              <a:latin typeface="黑体" pitchFamily="2" charset="-122"/>
              <a:ea typeface="黑体" pitchFamily="2" charset="-122"/>
            </a:rPr>
            <a:t>高速缓冲</a:t>
          </a:r>
        </a:p>
      </dgm:t>
    </dgm:pt>
    <dgm:pt modelId="{64C95E0F-AF3A-467A-85A8-D80F930F061D}" type="parTrans" cxnId="{F87FBF64-5493-40A8-9667-F0E7E90CE390}">
      <dgm:prSet/>
      <dgm:spPr/>
      <dgm:t>
        <a:bodyPr/>
        <a:lstStyle/>
        <a:p>
          <a:endParaRPr lang="zh-CN" altLang="en-US" sz="2000">
            <a:latin typeface="黑体" pitchFamily="2" charset="-122"/>
            <a:ea typeface="黑体" pitchFamily="2" charset="-122"/>
          </a:endParaRPr>
        </a:p>
      </dgm:t>
    </dgm:pt>
    <dgm:pt modelId="{D3085F8A-4DD2-4219-8276-6FB9ACB4645E}" type="sibTrans" cxnId="{F87FBF64-5493-40A8-9667-F0E7E90CE390}">
      <dgm:prSet/>
      <dgm:spPr/>
      <dgm:t>
        <a:bodyPr/>
        <a:lstStyle/>
        <a:p>
          <a:endParaRPr lang="zh-CN" altLang="en-US" sz="2000">
            <a:latin typeface="黑体" pitchFamily="2" charset="-122"/>
            <a:ea typeface="黑体" pitchFamily="2" charset="-122"/>
          </a:endParaRPr>
        </a:p>
      </dgm:t>
    </dgm:pt>
    <dgm:pt modelId="{D53744ED-D3D4-4AD2-BD4F-5F8C73CBDDC9}">
      <dgm:prSet phldrT="[文本]" custT="1"/>
      <dgm:spPr/>
      <dgm:t>
        <a:bodyPr/>
        <a:lstStyle/>
        <a:p>
          <a:r>
            <a:rPr lang="zh-CN" altLang="en-US" sz="1400" dirty="0">
              <a:latin typeface="黑体" pitchFamily="2" charset="-122"/>
              <a:ea typeface="黑体" pitchFamily="2" charset="-122"/>
            </a:rPr>
            <a:t>主存</a:t>
          </a:r>
        </a:p>
      </dgm:t>
    </dgm:pt>
    <dgm:pt modelId="{20666879-1472-4CB1-A4C5-931B750E0068}" type="parTrans" cxnId="{964D7394-F156-45DA-9C78-D8A52CABE1A2}">
      <dgm:prSet/>
      <dgm:spPr/>
      <dgm:t>
        <a:bodyPr/>
        <a:lstStyle/>
        <a:p>
          <a:endParaRPr lang="zh-CN" altLang="en-US" sz="2000">
            <a:latin typeface="黑体" pitchFamily="2" charset="-122"/>
            <a:ea typeface="黑体" pitchFamily="2" charset="-122"/>
          </a:endParaRPr>
        </a:p>
      </dgm:t>
    </dgm:pt>
    <dgm:pt modelId="{AF020D52-F1A0-4485-ACC0-F4C546254D46}" type="sibTrans" cxnId="{964D7394-F156-45DA-9C78-D8A52CABE1A2}">
      <dgm:prSet/>
      <dgm:spPr/>
      <dgm:t>
        <a:bodyPr/>
        <a:lstStyle/>
        <a:p>
          <a:endParaRPr lang="zh-CN" altLang="en-US" sz="2000">
            <a:latin typeface="黑体" pitchFamily="2" charset="-122"/>
            <a:ea typeface="黑体" pitchFamily="2" charset="-122"/>
          </a:endParaRPr>
        </a:p>
      </dgm:t>
    </dgm:pt>
    <dgm:pt modelId="{7837983E-9D99-4787-AED5-D43BDBDA00F0}">
      <dgm:prSet phldrT="[文本]" custT="1"/>
      <dgm:spPr/>
      <dgm:t>
        <a:bodyPr/>
        <a:lstStyle/>
        <a:p>
          <a:r>
            <a:rPr lang="zh-CN" altLang="en-US" sz="1400" dirty="0">
              <a:latin typeface="黑体" pitchFamily="2" charset="-122"/>
              <a:ea typeface="黑体" pitchFamily="2" charset="-122"/>
            </a:rPr>
            <a:t>磁盘缓冲</a:t>
          </a:r>
        </a:p>
      </dgm:t>
    </dgm:pt>
    <dgm:pt modelId="{5211EA0E-D4DB-4533-82D3-B83968C5B96C}" type="parTrans" cxnId="{17201148-6059-4E6C-A3E2-E03A8FAB01C4}">
      <dgm:prSet/>
      <dgm:spPr/>
      <dgm:t>
        <a:bodyPr/>
        <a:lstStyle/>
        <a:p>
          <a:endParaRPr lang="zh-CN" altLang="en-US" sz="2000">
            <a:latin typeface="黑体" pitchFamily="2" charset="-122"/>
            <a:ea typeface="黑体" pitchFamily="2" charset="-122"/>
          </a:endParaRPr>
        </a:p>
      </dgm:t>
    </dgm:pt>
    <dgm:pt modelId="{F3F34632-DEDD-4ACE-8893-97557636F75C}" type="sibTrans" cxnId="{17201148-6059-4E6C-A3E2-E03A8FAB01C4}">
      <dgm:prSet/>
      <dgm:spPr/>
      <dgm:t>
        <a:bodyPr/>
        <a:lstStyle/>
        <a:p>
          <a:endParaRPr lang="zh-CN" altLang="en-US" sz="2000">
            <a:latin typeface="黑体" pitchFamily="2" charset="-122"/>
            <a:ea typeface="黑体" pitchFamily="2" charset="-122"/>
          </a:endParaRPr>
        </a:p>
      </dgm:t>
    </dgm:pt>
    <dgm:pt modelId="{6881933A-5AE1-4A83-B301-3D7A97A91ACC}">
      <dgm:prSet phldrT="[文本]" custT="1"/>
      <dgm:spPr/>
      <dgm:t>
        <a:bodyPr/>
        <a:lstStyle/>
        <a:p>
          <a:r>
            <a:rPr lang="zh-CN" altLang="en-US" sz="1400" dirty="0">
              <a:latin typeface="黑体" pitchFamily="2" charset="-122"/>
              <a:ea typeface="黑体" pitchFamily="2" charset="-122"/>
            </a:rPr>
            <a:t>磁盘</a:t>
          </a:r>
        </a:p>
      </dgm:t>
    </dgm:pt>
    <dgm:pt modelId="{7F2AA894-BB5B-41C8-B361-41D29FFF635E}" type="parTrans" cxnId="{C0425D8C-B841-4347-AA69-AE67C22B0D6B}">
      <dgm:prSet/>
      <dgm:spPr/>
      <dgm:t>
        <a:bodyPr/>
        <a:lstStyle/>
        <a:p>
          <a:endParaRPr lang="zh-CN" altLang="en-US" sz="2000">
            <a:latin typeface="黑体" pitchFamily="2" charset="-122"/>
            <a:ea typeface="黑体" pitchFamily="2" charset="-122"/>
          </a:endParaRPr>
        </a:p>
      </dgm:t>
    </dgm:pt>
    <dgm:pt modelId="{C1B784B1-A687-4AB8-90CA-5DDD36C3D40A}" type="sibTrans" cxnId="{C0425D8C-B841-4347-AA69-AE67C22B0D6B}">
      <dgm:prSet/>
      <dgm:spPr/>
      <dgm:t>
        <a:bodyPr/>
        <a:lstStyle/>
        <a:p>
          <a:endParaRPr lang="zh-CN" altLang="en-US" sz="2000">
            <a:latin typeface="黑体" pitchFamily="2" charset="-122"/>
            <a:ea typeface="黑体" pitchFamily="2" charset="-122"/>
          </a:endParaRPr>
        </a:p>
      </dgm:t>
    </dgm:pt>
    <dgm:pt modelId="{B063CFE0-B39D-4AB1-B288-ED2A7272303D}">
      <dgm:prSet phldrT="[文本]" custT="1"/>
      <dgm:spPr/>
      <dgm:t>
        <a:bodyPr/>
        <a:lstStyle/>
        <a:p>
          <a:r>
            <a:rPr lang="zh-CN" altLang="en-US" sz="1400" dirty="0">
              <a:latin typeface="黑体" pitchFamily="2" charset="-122"/>
              <a:ea typeface="黑体" pitchFamily="2" charset="-122"/>
            </a:rPr>
            <a:t>可移动存储介质</a:t>
          </a:r>
        </a:p>
      </dgm:t>
    </dgm:pt>
    <dgm:pt modelId="{27B56D2E-E03E-42F3-B808-4993A127CED7}" type="parTrans" cxnId="{FF679D3D-4975-4153-846E-48991C3A6915}">
      <dgm:prSet/>
      <dgm:spPr/>
      <dgm:t>
        <a:bodyPr/>
        <a:lstStyle/>
        <a:p>
          <a:endParaRPr lang="zh-CN" altLang="en-US" sz="2000">
            <a:latin typeface="黑体" pitchFamily="2" charset="-122"/>
            <a:ea typeface="黑体" pitchFamily="2" charset="-122"/>
          </a:endParaRPr>
        </a:p>
      </dgm:t>
    </dgm:pt>
    <dgm:pt modelId="{9A0C4C85-D310-4047-B1BF-5DE132601E10}" type="sibTrans" cxnId="{FF679D3D-4975-4153-846E-48991C3A6915}">
      <dgm:prSet/>
      <dgm:spPr/>
      <dgm:t>
        <a:bodyPr/>
        <a:lstStyle/>
        <a:p>
          <a:endParaRPr lang="zh-CN" altLang="en-US" sz="2000">
            <a:latin typeface="黑体" pitchFamily="2" charset="-122"/>
            <a:ea typeface="黑体" pitchFamily="2" charset="-122"/>
          </a:endParaRPr>
        </a:p>
      </dgm:t>
    </dgm:pt>
    <dgm:pt modelId="{F7866717-633D-41FD-95CD-523A4917DEA2}" type="pres">
      <dgm:prSet presAssocID="{9E8C80D6-6960-4BA1-876E-06B2E898560C}" presName="Name0" presStyleCnt="0">
        <dgm:presLayoutVars>
          <dgm:dir/>
          <dgm:animLvl val="lvl"/>
          <dgm:resizeHandles val="exact"/>
        </dgm:presLayoutVars>
      </dgm:prSet>
      <dgm:spPr/>
    </dgm:pt>
    <dgm:pt modelId="{8E923447-D065-4ACB-AA4B-48143B842F28}" type="pres">
      <dgm:prSet presAssocID="{E0694BE5-4A69-4E33-8AB8-6FF7F44F8311}" presName="Name8" presStyleCnt="0"/>
      <dgm:spPr/>
    </dgm:pt>
    <dgm:pt modelId="{269ACA48-2F6E-4425-BAD9-BAF6B7E5A28A}" type="pres">
      <dgm:prSet presAssocID="{E0694BE5-4A69-4E33-8AB8-6FF7F44F8311}" presName="level" presStyleLbl="node1" presStyleIdx="0" presStyleCnt="6">
        <dgm:presLayoutVars>
          <dgm:chMax val="1"/>
          <dgm:bulletEnabled val="1"/>
        </dgm:presLayoutVars>
      </dgm:prSet>
      <dgm:spPr/>
    </dgm:pt>
    <dgm:pt modelId="{22D89904-AFDE-4BBD-9778-E0999CA3588C}" type="pres">
      <dgm:prSet presAssocID="{E0694BE5-4A69-4E33-8AB8-6FF7F44F8311}" presName="levelTx" presStyleLbl="revTx" presStyleIdx="0" presStyleCnt="0">
        <dgm:presLayoutVars>
          <dgm:chMax val="1"/>
          <dgm:bulletEnabled val="1"/>
        </dgm:presLayoutVars>
      </dgm:prSet>
      <dgm:spPr/>
    </dgm:pt>
    <dgm:pt modelId="{E00538C5-4D1E-44B7-98E7-1535DC7009F6}" type="pres">
      <dgm:prSet presAssocID="{0CAAC1DC-D3B9-4C15-842B-0F1AD92C4AF7}" presName="Name8" presStyleCnt="0"/>
      <dgm:spPr/>
    </dgm:pt>
    <dgm:pt modelId="{A9CF5DAA-7A5F-4169-813D-D1512CBC4E52}" type="pres">
      <dgm:prSet presAssocID="{0CAAC1DC-D3B9-4C15-842B-0F1AD92C4AF7}" presName="level" presStyleLbl="node1" presStyleIdx="1" presStyleCnt="6">
        <dgm:presLayoutVars>
          <dgm:chMax val="1"/>
          <dgm:bulletEnabled val="1"/>
        </dgm:presLayoutVars>
      </dgm:prSet>
      <dgm:spPr/>
    </dgm:pt>
    <dgm:pt modelId="{DA295628-A81D-43FB-B97F-A29CE51933A1}" type="pres">
      <dgm:prSet presAssocID="{0CAAC1DC-D3B9-4C15-842B-0F1AD92C4AF7}" presName="levelTx" presStyleLbl="revTx" presStyleIdx="0" presStyleCnt="0">
        <dgm:presLayoutVars>
          <dgm:chMax val="1"/>
          <dgm:bulletEnabled val="1"/>
        </dgm:presLayoutVars>
      </dgm:prSet>
      <dgm:spPr/>
    </dgm:pt>
    <dgm:pt modelId="{35DD2D0A-3562-4DCD-B5D8-8DBB72853506}" type="pres">
      <dgm:prSet presAssocID="{D53744ED-D3D4-4AD2-BD4F-5F8C73CBDDC9}" presName="Name8" presStyleCnt="0"/>
      <dgm:spPr/>
    </dgm:pt>
    <dgm:pt modelId="{8963B499-F77A-46CA-9A43-BE64393697E0}" type="pres">
      <dgm:prSet presAssocID="{D53744ED-D3D4-4AD2-BD4F-5F8C73CBDDC9}" presName="level" presStyleLbl="node1" presStyleIdx="2" presStyleCnt="6">
        <dgm:presLayoutVars>
          <dgm:chMax val="1"/>
          <dgm:bulletEnabled val="1"/>
        </dgm:presLayoutVars>
      </dgm:prSet>
      <dgm:spPr/>
    </dgm:pt>
    <dgm:pt modelId="{656EC8C4-DC25-47CD-9972-ADA7DECE4255}" type="pres">
      <dgm:prSet presAssocID="{D53744ED-D3D4-4AD2-BD4F-5F8C73CBDDC9}" presName="levelTx" presStyleLbl="revTx" presStyleIdx="0" presStyleCnt="0">
        <dgm:presLayoutVars>
          <dgm:chMax val="1"/>
          <dgm:bulletEnabled val="1"/>
        </dgm:presLayoutVars>
      </dgm:prSet>
      <dgm:spPr/>
    </dgm:pt>
    <dgm:pt modelId="{E6DCC5E8-BBAC-4154-B4C0-A9A71525036F}" type="pres">
      <dgm:prSet presAssocID="{7837983E-9D99-4787-AED5-D43BDBDA00F0}" presName="Name8" presStyleCnt="0"/>
      <dgm:spPr/>
    </dgm:pt>
    <dgm:pt modelId="{E63D8F93-08BD-4A91-BA36-02162DEDE543}" type="pres">
      <dgm:prSet presAssocID="{7837983E-9D99-4787-AED5-D43BDBDA00F0}" presName="level" presStyleLbl="node1" presStyleIdx="3" presStyleCnt="6">
        <dgm:presLayoutVars>
          <dgm:chMax val="1"/>
          <dgm:bulletEnabled val="1"/>
        </dgm:presLayoutVars>
      </dgm:prSet>
      <dgm:spPr/>
    </dgm:pt>
    <dgm:pt modelId="{FE482ED5-FBBE-4705-A58D-F54F071069E2}" type="pres">
      <dgm:prSet presAssocID="{7837983E-9D99-4787-AED5-D43BDBDA00F0}" presName="levelTx" presStyleLbl="revTx" presStyleIdx="0" presStyleCnt="0">
        <dgm:presLayoutVars>
          <dgm:chMax val="1"/>
          <dgm:bulletEnabled val="1"/>
        </dgm:presLayoutVars>
      </dgm:prSet>
      <dgm:spPr/>
    </dgm:pt>
    <dgm:pt modelId="{0D632887-4993-4ED0-85B5-D162DB1A4299}" type="pres">
      <dgm:prSet presAssocID="{6881933A-5AE1-4A83-B301-3D7A97A91ACC}" presName="Name8" presStyleCnt="0"/>
      <dgm:spPr/>
    </dgm:pt>
    <dgm:pt modelId="{9481F251-4316-46D8-A618-9EC27416CFB8}" type="pres">
      <dgm:prSet presAssocID="{6881933A-5AE1-4A83-B301-3D7A97A91ACC}" presName="level" presStyleLbl="node1" presStyleIdx="4" presStyleCnt="6">
        <dgm:presLayoutVars>
          <dgm:chMax val="1"/>
          <dgm:bulletEnabled val="1"/>
        </dgm:presLayoutVars>
      </dgm:prSet>
      <dgm:spPr/>
    </dgm:pt>
    <dgm:pt modelId="{97B48BFF-AF2C-4272-ACF9-68893493A0A4}" type="pres">
      <dgm:prSet presAssocID="{6881933A-5AE1-4A83-B301-3D7A97A91ACC}" presName="levelTx" presStyleLbl="revTx" presStyleIdx="0" presStyleCnt="0">
        <dgm:presLayoutVars>
          <dgm:chMax val="1"/>
          <dgm:bulletEnabled val="1"/>
        </dgm:presLayoutVars>
      </dgm:prSet>
      <dgm:spPr/>
    </dgm:pt>
    <dgm:pt modelId="{5BD6415E-E890-4374-A6D3-55ADC7EEA45D}" type="pres">
      <dgm:prSet presAssocID="{B063CFE0-B39D-4AB1-B288-ED2A7272303D}" presName="Name8" presStyleCnt="0"/>
      <dgm:spPr/>
    </dgm:pt>
    <dgm:pt modelId="{DD5748A2-E7E7-4DCF-97A8-BE724EE63489}" type="pres">
      <dgm:prSet presAssocID="{B063CFE0-B39D-4AB1-B288-ED2A7272303D}" presName="level" presStyleLbl="node1" presStyleIdx="5" presStyleCnt="6">
        <dgm:presLayoutVars>
          <dgm:chMax val="1"/>
          <dgm:bulletEnabled val="1"/>
        </dgm:presLayoutVars>
      </dgm:prSet>
      <dgm:spPr/>
    </dgm:pt>
    <dgm:pt modelId="{AE23DE73-C177-47C7-BF5E-6C5B03CC14B1}" type="pres">
      <dgm:prSet presAssocID="{B063CFE0-B39D-4AB1-B288-ED2A7272303D}" presName="levelTx" presStyleLbl="revTx" presStyleIdx="0" presStyleCnt="0">
        <dgm:presLayoutVars>
          <dgm:chMax val="1"/>
          <dgm:bulletEnabled val="1"/>
        </dgm:presLayoutVars>
      </dgm:prSet>
      <dgm:spPr/>
    </dgm:pt>
  </dgm:ptLst>
  <dgm:cxnLst>
    <dgm:cxn modelId="{302AA212-F330-4DA0-93CB-03FED442FC2C}" type="presOf" srcId="{6881933A-5AE1-4A83-B301-3D7A97A91ACC}" destId="{97B48BFF-AF2C-4272-ACF9-68893493A0A4}" srcOrd="1" destOrd="0" presId="urn:microsoft.com/office/officeart/2005/8/layout/pyramid1"/>
    <dgm:cxn modelId="{FF24F419-0F3A-4215-A3D6-84F5F5443EE9}" type="presOf" srcId="{9E8C80D6-6960-4BA1-876E-06B2E898560C}" destId="{F7866717-633D-41FD-95CD-523A4917DEA2}" srcOrd="0" destOrd="0" presId="urn:microsoft.com/office/officeart/2005/8/layout/pyramid1"/>
    <dgm:cxn modelId="{1F2FF31B-8830-4FA6-9C2A-D27ACFE24206}" type="presOf" srcId="{E0694BE5-4A69-4E33-8AB8-6FF7F44F8311}" destId="{22D89904-AFDE-4BBD-9778-E0999CA3588C}" srcOrd="1" destOrd="0" presId="urn:microsoft.com/office/officeart/2005/8/layout/pyramid1"/>
    <dgm:cxn modelId="{EAC8E025-5CD3-4EF5-BDD4-3AEB5DB564CF}" type="presOf" srcId="{7837983E-9D99-4787-AED5-D43BDBDA00F0}" destId="{FE482ED5-FBBE-4705-A58D-F54F071069E2}" srcOrd="1" destOrd="0" presId="urn:microsoft.com/office/officeart/2005/8/layout/pyramid1"/>
    <dgm:cxn modelId="{803FCD30-5584-46B9-97B5-B33D0F137ABE}" type="presOf" srcId="{0CAAC1DC-D3B9-4C15-842B-0F1AD92C4AF7}" destId="{A9CF5DAA-7A5F-4169-813D-D1512CBC4E52}" srcOrd="0" destOrd="0" presId="urn:microsoft.com/office/officeart/2005/8/layout/pyramid1"/>
    <dgm:cxn modelId="{FF679D3D-4975-4153-846E-48991C3A6915}" srcId="{9E8C80D6-6960-4BA1-876E-06B2E898560C}" destId="{B063CFE0-B39D-4AB1-B288-ED2A7272303D}" srcOrd="5" destOrd="0" parTransId="{27B56D2E-E03E-42F3-B808-4993A127CED7}" sibTransId="{9A0C4C85-D310-4047-B1BF-5DE132601E10}"/>
    <dgm:cxn modelId="{76730644-5C14-4C84-92B2-8B0B0D879D18}" srcId="{9E8C80D6-6960-4BA1-876E-06B2E898560C}" destId="{E0694BE5-4A69-4E33-8AB8-6FF7F44F8311}" srcOrd="0" destOrd="0" parTransId="{1266B104-40EC-4931-9E66-78550771BA4F}" sibTransId="{0FD1C4FB-619F-4A59-B4B3-6AB5E4978ECC}"/>
    <dgm:cxn modelId="{17201148-6059-4E6C-A3E2-E03A8FAB01C4}" srcId="{9E8C80D6-6960-4BA1-876E-06B2E898560C}" destId="{7837983E-9D99-4787-AED5-D43BDBDA00F0}" srcOrd="3" destOrd="0" parTransId="{5211EA0E-D4DB-4533-82D3-B83968C5B96C}" sibTransId="{F3F34632-DEDD-4ACE-8893-97557636F75C}"/>
    <dgm:cxn modelId="{0FD9D95E-BFBB-4202-B359-EB61ED4F322E}" type="presOf" srcId="{7837983E-9D99-4787-AED5-D43BDBDA00F0}" destId="{E63D8F93-08BD-4A91-BA36-02162DEDE543}" srcOrd="0" destOrd="0" presId="urn:microsoft.com/office/officeart/2005/8/layout/pyramid1"/>
    <dgm:cxn modelId="{F87FBF64-5493-40A8-9667-F0E7E90CE390}" srcId="{9E8C80D6-6960-4BA1-876E-06B2E898560C}" destId="{0CAAC1DC-D3B9-4C15-842B-0F1AD92C4AF7}" srcOrd="1" destOrd="0" parTransId="{64C95E0F-AF3A-467A-85A8-D80F930F061D}" sibTransId="{D3085F8A-4DD2-4219-8276-6FB9ACB4645E}"/>
    <dgm:cxn modelId="{C991C968-542D-4601-B4A4-E3B579B44FAC}" type="presOf" srcId="{B063CFE0-B39D-4AB1-B288-ED2A7272303D}" destId="{DD5748A2-E7E7-4DCF-97A8-BE724EE63489}" srcOrd="0" destOrd="0" presId="urn:microsoft.com/office/officeart/2005/8/layout/pyramid1"/>
    <dgm:cxn modelId="{1B908B72-3AEA-4082-8355-E357A061AF3F}" type="presOf" srcId="{D53744ED-D3D4-4AD2-BD4F-5F8C73CBDDC9}" destId="{656EC8C4-DC25-47CD-9972-ADA7DECE4255}" srcOrd="1" destOrd="0" presId="urn:microsoft.com/office/officeart/2005/8/layout/pyramid1"/>
    <dgm:cxn modelId="{C0425D8C-B841-4347-AA69-AE67C22B0D6B}" srcId="{9E8C80D6-6960-4BA1-876E-06B2E898560C}" destId="{6881933A-5AE1-4A83-B301-3D7A97A91ACC}" srcOrd="4" destOrd="0" parTransId="{7F2AA894-BB5B-41C8-B361-41D29FFF635E}" sibTransId="{C1B784B1-A687-4AB8-90CA-5DDD36C3D40A}"/>
    <dgm:cxn modelId="{0990F88F-E0F9-4D4E-BEF6-29DFC435F7F3}" type="presOf" srcId="{6881933A-5AE1-4A83-B301-3D7A97A91ACC}" destId="{9481F251-4316-46D8-A618-9EC27416CFB8}" srcOrd="0" destOrd="0" presId="urn:microsoft.com/office/officeart/2005/8/layout/pyramid1"/>
    <dgm:cxn modelId="{964D7394-F156-45DA-9C78-D8A52CABE1A2}" srcId="{9E8C80D6-6960-4BA1-876E-06B2E898560C}" destId="{D53744ED-D3D4-4AD2-BD4F-5F8C73CBDDC9}" srcOrd="2" destOrd="0" parTransId="{20666879-1472-4CB1-A4C5-931B750E0068}" sibTransId="{AF020D52-F1A0-4485-ACC0-F4C546254D46}"/>
    <dgm:cxn modelId="{5D3A2096-8AAB-4516-865C-2FC2DEC66341}" type="presOf" srcId="{E0694BE5-4A69-4E33-8AB8-6FF7F44F8311}" destId="{269ACA48-2F6E-4425-BAD9-BAF6B7E5A28A}" srcOrd="0" destOrd="0" presId="urn:microsoft.com/office/officeart/2005/8/layout/pyramid1"/>
    <dgm:cxn modelId="{E34E48C1-64C3-46D9-9D44-FDEDF54BD389}" type="presOf" srcId="{0CAAC1DC-D3B9-4C15-842B-0F1AD92C4AF7}" destId="{DA295628-A81D-43FB-B97F-A29CE51933A1}" srcOrd="1" destOrd="0" presId="urn:microsoft.com/office/officeart/2005/8/layout/pyramid1"/>
    <dgm:cxn modelId="{3EBCE1CB-C9C5-43D2-B10B-40758F613E58}" type="presOf" srcId="{D53744ED-D3D4-4AD2-BD4F-5F8C73CBDDC9}" destId="{8963B499-F77A-46CA-9A43-BE64393697E0}" srcOrd="0" destOrd="0" presId="urn:microsoft.com/office/officeart/2005/8/layout/pyramid1"/>
    <dgm:cxn modelId="{11AC64D1-2136-4FAC-9E75-93E9C9FB7E88}" type="presOf" srcId="{B063CFE0-B39D-4AB1-B288-ED2A7272303D}" destId="{AE23DE73-C177-47C7-BF5E-6C5B03CC14B1}" srcOrd="1" destOrd="0" presId="urn:microsoft.com/office/officeart/2005/8/layout/pyramid1"/>
    <dgm:cxn modelId="{3210C3F8-5F30-4E27-9421-D78DC1D722F6}" type="presParOf" srcId="{F7866717-633D-41FD-95CD-523A4917DEA2}" destId="{8E923447-D065-4ACB-AA4B-48143B842F28}" srcOrd="0" destOrd="0" presId="urn:microsoft.com/office/officeart/2005/8/layout/pyramid1"/>
    <dgm:cxn modelId="{8D2BD625-B836-4393-AA81-8936818DB2F3}" type="presParOf" srcId="{8E923447-D065-4ACB-AA4B-48143B842F28}" destId="{269ACA48-2F6E-4425-BAD9-BAF6B7E5A28A}" srcOrd="0" destOrd="0" presId="urn:microsoft.com/office/officeart/2005/8/layout/pyramid1"/>
    <dgm:cxn modelId="{8C9A4FEE-57AD-488E-ACEA-74A12CBE1B8F}" type="presParOf" srcId="{8E923447-D065-4ACB-AA4B-48143B842F28}" destId="{22D89904-AFDE-4BBD-9778-E0999CA3588C}" srcOrd="1" destOrd="0" presId="urn:microsoft.com/office/officeart/2005/8/layout/pyramid1"/>
    <dgm:cxn modelId="{A2CE48AD-F7C5-4590-B79F-20AD52E0FD65}" type="presParOf" srcId="{F7866717-633D-41FD-95CD-523A4917DEA2}" destId="{E00538C5-4D1E-44B7-98E7-1535DC7009F6}" srcOrd="1" destOrd="0" presId="urn:microsoft.com/office/officeart/2005/8/layout/pyramid1"/>
    <dgm:cxn modelId="{F2D16B08-5CBA-4DE7-9AFB-419E385DE448}" type="presParOf" srcId="{E00538C5-4D1E-44B7-98E7-1535DC7009F6}" destId="{A9CF5DAA-7A5F-4169-813D-D1512CBC4E52}" srcOrd="0" destOrd="0" presId="urn:microsoft.com/office/officeart/2005/8/layout/pyramid1"/>
    <dgm:cxn modelId="{6815A62B-8B83-458D-A0E2-176D522E985E}" type="presParOf" srcId="{E00538C5-4D1E-44B7-98E7-1535DC7009F6}" destId="{DA295628-A81D-43FB-B97F-A29CE51933A1}" srcOrd="1" destOrd="0" presId="urn:microsoft.com/office/officeart/2005/8/layout/pyramid1"/>
    <dgm:cxn modelId="{6528B422-2637-4A58-8C2B-350AE78FC2B2}" type="presParOf" srcId="{F7866717-633D-41FD-95CD-523A4917DEA2}" destId="{35DD2D0A-3562-4DCD-B5D8-8DBB72853506}" srcOrd="2" destOrd="0" presId="urn:microsoft.com/office/officeart/2005/8/layout/pyramid1"/>
    <dgm:cxn modelId="{63FCF848-6847-4B30-87BB-DF31C2971B48}" type="presParOf" srcId="{35DD2D0A-3562-4DCD-B5D8-8DBB72853506}" destId="{8963B499-F77A-46CA-9A43-BE64393697E0}" srcOrd="0" destOrd="0" presId="urn:microsoft.com/office/officeart/2005/8/layout/pyramid1"/>
    <dgm:cxn modelId="{EA391F26-F5B6-419D-93A2-E8C2B314FFC5}" type="presParOf" srcId="{35DD2D0A-3562-4DCD-B5D8-8DBB72853506}" destId="{656EC8C4-DC25-47CD-9972-ADA7DECE4255}" srcOrd="1" destOrd="0" presId="urn:microsoft.com/office/officeart/2005/8/layout/pyramid1"/>
    <dgm:cxn modelId="{EC7ADA0D-88DA-4C60-95BD-D682D635A903}" type="presParOf" srcId="{F7866717-633D-41FD-95CD-523A4917DEA2}" destId="{E6DCC5E8-BBAC-4154-B4C0-A9A71525036F}" srcOrd="3" destOrd="0" presId="urn:microsoft.com/office/officeart/2005/8/layout/pyramid1"/>
    <dgm:cxn modelId="{CA88C033-6D26-4366-AAF1-F73611EF60CB}" type="presParOf" srcId="{E6DCC5E8-BBAC-4154-B4C0-A9A71525036F}" destId="{E63D8F93-08BD-4A91-BA36-02162DEDE543}" srcOrd="0" destOrd="0" presId="urn:microsoft.com/office/officeart/2005/8/layout/pyramid1"/>
    <dgm:cxn modelId="{DBF28DE3-0318-4E7C-AE7A-D89F789A43B6}" type="presParOf" srcId="{E6DCC5E8-BBAC-4154-B4C0-A9A71525036F}" destId="{FE482ED5-FBBE-4705-A58D-F54F071069E2}" srcOrd="1" destOrd="0" presId="urn:microsoft.com/office/officeart/2005/8/layout/pyramid1"/>
    <dgm:cxn modelId="{646072E0-B9F8-4E68-B17B-42F424AB30C2}" type="presParOf" srcId="{F7866717-633D-41FD-95CD-523A4917DEA2}" destId="{0D632887-4993-4ED0-85B5-D162DB1A4299}" srcOrd="4" destOrd="0" presId="urn:microsoft.com/office/officeart/2005/8/layout/pyramid1"/>
    <dgm:cxn modelId="{AB0A9463-568D-4D72-803B-EC08E42E6734}" type="presParOf" srcId="{0D632887-4993-4ED0-85B5-D162DB1A4299}" destId="{9481F251-4316-46D8-A618-9EC27416CFB8}" srcOrd="0" destOrd="0" presId="urn:microsoft.com/office/officeart/2005/8/layout/pyramid1"/>
    <dgm:cxn modelId="{E69BED2A-CC3D-4D0F-8957-F02F0895EFDB}" type="presParOf" srcId="{0D632887-4993-4ED0-85B5-D162DB1A4299}" destId="{97B48BFF-AF2C-4272-ACF9-68893493A0A4}" srcOrd="1" destOrd="0" presId="urn:microsoft.com/office/officeart/2005/8/layout/pyramid1"/>
    <dgm:cxn modelId="{ECD846A1-3C8C-43D6-BFC7-6253BA442F18}" type="presParOf" srcId="{F7866717-633D-41FD-95CD-523A4917DEA2}" destId="{5BD6415E-E890-4374-A6D3-55ADC7EEA45D}" srcOrd="5" destOrd="0" presId="urn:microsoft.com/office/officeart/2005/8/layout/pyramid1"/>
    <dgm:cxn modelId="{CAA6D8D5-A37F-4ED6-946A-ACE05B243B4C}" type="presParOf" srcId="{5BD6415E-E890-4374-A6D3-55ADC7EEA45D}" destId="{DD5748A2-E7E7-4DCF-97A8-BE724EE63489}" srcOrd="0" destOrd="0" presId="urn:microsoft.com/office/officeart/2005/8/layout/pyramid1"/>
    <dgm:cxn modelId="{07267E1E-EEA3-4FD0-A54A-762AA402E238}" type="presParOf" srcId="{5BD6415E-E890-4374-A6D3-55ADC7EEA45D}" destId="{AE23DE73-C177-47C7-BF5E-6C5B03CC14B1}"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2F7871-1DD4-4ED9-B4CB-BD44B0790B35}" type="doc">
      <dgm:prSet loTypeId="urn:microsoft.com/office/officeart/2005/8/layout/list1" loCatId="list" qsTypeId="urn:microsoft.com/office/officeart/2005/8/quickstyle/3d1" qsCatId="3D" csTypeId="urn:microsoft.com/office/officeart/2005/8/colors/accent2_2" csCatId="accent2" phldr="1"/>
      <dgm:spPr/>
      <dgm:t>
        <a:bodyPr/>
        <a:lstStyle/>
        <a:p>
          <a:endParaRPr lang="zh-CN" altLang="en-US"/>
        </a:p>
      </dgm:t>
    </dgm:pt>
    <dgm:pt modelId="{C6C35655-F3B4-4A93-B6BA-2CDE97AEFEF5}">
      <dgm:prSet phldrT="[文本]" custT="1"/>
      <dgm:spPr/>
      <dgm:t>
        <a:bodyPr/>
        <a:lstStyle/>
        <a:p>
          <a:pPr>
            <a:spcBef>
              <a:spcPts val="600"/>
            </a:spcBef>
            <a:spcAft>
              <a:spcPts val="600"/>
            </a:spcAft>
          </a:pPr>
          <a:r>
            <a:rPr lang="zh-CN" altLang="en-US" sz="2400" dirty="0">
              <a:latin typeface="华文楷体" panose="02010600040101010101" pitchFamily="2" charset="-122"/>
              <a:ea typeface="华文楷体" panose="02010600040101010101" pitchFamily="2" charset="-122"/>
            </a:rPr>
            <a:t>主存储器</a:t>
          </a:r>
        </a:p>
      </dgm:t>
    </dgm:pt>
    <dgm:pt modelId="{4FB0FC2C-302E-4C8E-B0BE-20D2828E47C8}" type="parTrans" cxnId="{B1E10FA1-8EAD-4AB3-9F28-2E6558D35512}">
      <dgm:prSet/>
      <dgm:spPr/>
      <dgm:t>
        <a:bodyPr/>
        <a:lstStyle/>
        <a:p>
          <a:pPr>
            <a:spcBef>
              <a:spcPts val="600"/>
            </a:spcBef>
            <a:spcAft>
              <a:spcPts val="600"/>
            </a:spcAft>
          </a:pPr>
          <a:endParaRPr lang="zh-CN" altLang="en-US"/>
        </a:p>
      </dgm:t>
    </dgm:pt>
    <dgm:pt modelId="{EF7C33CD-E324-44C6-95B5-C8A9C405883F}" type="sibTrans" cxnId="{B1E10FA1-8EAD-4AB3-9F28-2E6558D35512}">
      <dgm:prSet/>
      <dgm:spPr/>
      <dgm:t>
        <a:bodyPr/>
        <a:lstStyle/>
        <a:p>
          <a:pPr>
            <a:spcBef>
              <a:spcPts val="600"/>
            </a:spcBef>
            <a:spcAft>
              <a:spcPts val="600"/>
            </a:spcAft>
          </a:pPr>
          <a:endParaRPr lang="zh-CN" altLang="en-US"/>
        </a:p>
      </dgm:t>
    </dgm:pt>
    <dgm:pt modelId="{8D4953E2-39B6-4933-B761-08AC499FA6B5}">
      <dgm:prSet custT="1"/>
      <dgm:spPr/>
      <dgm:t>
        <a:bodyPr/>
        <a:lstStyle/>
        <a:p>
          <a:pPr>
            <a:spcBef>
              <a:spcPts val="600"/>
            </a:spcBef>
            <a:spcAft>
              <a:spcPts val="600"/>
            </a:spcAft>
          </a:pPr>
          <a:r>
            <a:rPr lang="zh-CN" altLang="en-US" sz="1800" dirty="0">
              <a:latin typeface="黑体" pitchFamily="2" charset="-122"/>
              <a:ea typeface="黑体" pitchFamily="2" charset="-122"/>
            </a:rPr>
            <a:t>用于保存进程运行时的程序和数据</a:t>
          </a:r>
          <a:endParaRPr lang="en-US" altLang="zh-CN" sz="1800" dirty="0">
            <a:latin typeface="黑体" pitchFamily="2" charset="-122"/>
            <a:ea typeface="黑体" pitchFamily="2" charset="-122"/>
          </a:endParaRPr>
        </a:p>
      </dgm:t>
    </dgm:pt>
    <dgm:pt modelId="{8DC25D51-9263-4382-AAA0-B0426D1594E4}" type="parTrans" cxnId="{B337A0D1-82E8-4F7B-A537-3A803D6D7C36}">
      <dgm:prSet/>
      <dgm:spPr/>
      <dgm:t>
        <a:bodyPr/>
        <a:lstStyle/>
        <a:p>
          <a:pPr>
            <a:spcBef>
              <a:spcPts val="600"/>
            </a:spcBef>
            <a:spcAft>
              <a:spcPts val="600"/>
            </a:spcAft>
          </a:pPr>
          <a:endParaRPr lang="zh-CN" altLang="en-US"/>
        </a:p>
      </dgm:t>
    </dgm:pt>
    <dgm:pt modelId="{1BF17C24-36B0-4736-AC90-D817DAF7BA69}" type="sibTrans" cxnId="{B337A0D1-82E8-4F7B-A537-3A803D6D7C36}">
      <dgm:prSet/>
      <dgm:spPr/>
      <dgm:t>
        <a:bodyPr/>
        <a:lstStyle/>
        <a:p>
          <a:pPr>
            <a:spcBef>
              <a:spcPts val="600"/>
            </a:spcBef>
            <a:spcAft>
              <a:spcPts val="600"/>
            </a:spcAft>
          </a:pPr>
          <a:endParaRPr lang="zh-CN" altLang="en-US"/>
        </a:p>
      </dgm:t>
    </dgm:pt>
    <dgm:pt modelId="{B59BC0B3-0C70-4253-AAD0-09CF40AE2C58}">
      <dgm:prSet custT="1"/>
      <dgm:spPr/>
      <dgm:t>
        <a:bodyPr/>
        <a:lstStyle/>
        <a:p>
          <a:pPr>
            <a:spcBef>
              <a:spcPts val="600"/>
            </a:spcBef>
            <a:spcAft>
              <a:spcPts val="600"/>
            </a:spcAft>
          </a:pPr>
          <a:r>
            <a:rPr lang="zh-CN" altLang="en-US" sz="1800" dirty="0">
              <a:latin typeface="黑体" pitchFamily="2" charset="-122"/>
              <a:ea typeface="黑体" pitchFamily="2" charset="-122"/>
            </a:rPr>
            <a:t>对于微机系统和大中型机，容量为数十</a:t>
          </a:r>
          <a:r>
            <a:rPr lang="en-US" altLang="zh-CN" sz="1800" dirty="0">
              <a:latin typeface="黑体" pitchFamily="2" charset="-122"/>
              <a:ea typeface="黑体" pitchFamily="2" charset="-122"/>
            </a:rPr>
            <a:t>MB</a:t>
          </a:r>
          <a:r>
            <a:rPr lang="zh-CN" altLang="en-US" sz="1800" dirty="0">
              <a:latin typeface="黑体" pitchFamily="2" charset="-122"/>
              <a:ea typeface="黑体" pitchFamily="2" charset="-122"/>
            </a:rPr>
            <a:t>到数</a:t>
          </a:r>
          <a:r>
            <a:rPr lang="en-US" altLang="zh-CN" sz="1800" dirty="0">
              <a:latin typeface="黑体" pitchFamily="2" charset="-122"/>
              <a:ea typeface="黑体" pitchFamily="2" charset="-122"/>
            </a:rPr>
            <a:t>GB</a:t>
          </a:r>
          <a:r>
            <a:rPr lang="zh-CN" altLang="en-US" sz="1800" dirty="0">
              <a:latin typeface="黑体" pitchFamily="2" charset="-122"/>
              <a:ea typeface="黑体" pitchFamily="2" charset="-122"/>
            </a:rPr>
            <a:t>；对于嵌入式系统，容量为数十</a:t>
          </a:r>
          <a:r>
            <a:rPr lang="en-US" altLang="zh-CN" sz="1800" dirty="0">
              <a:latin typeface="黑体" pitchFamily="2" charset="-122"/>
              <a:ea typeface="黑体" pitchFamily="2" charset="-122"/>
            </a:rPr>
            <a:t>KB</a:t>
          </a:r>
          <a:r>
            <a:rPr lang="zh-CN" altLang="en-US" sz="1800" dirty="0">
              <a:latin typeface="黑体" pitchFamily="2" charset="-122"/>
              <a:ea typeface="黑体" pitchFamily="2" charset="-122"/>
            </a:rPr>
            <a:t>到数</a:t>
          </a:r>
          <a:r>
            <a:rPr lang="en-US" altLang="zh-CN" sz="1800" dirty="0">
              <a:latin typeface="黑体" pitchFamily="2" charset="-122"/>
              <a:ea typeface="黑体" pitchFamily="2" charset="-122"/>
            </a:rPr>
            <a:t>MB</a:t>
          </a:r>
        </a:p>
      </dgm:t>
    </dgm:pt>
    <dgm:pt modelId="{AAB102D1-4D09-44F1-B3CF-B5690CA4D8AB}" type="parTrans" cxnId="{01867111-A01E-45B2-AA7D-A8ED40CE4CF0}">
      <dgm:prSet/>
      <dgm:spPr/>
      <dgm:t>
        <a:bodyPr/>
        <a:lstStyle/>
        <a:p>
          <a:pPr>
            <a:spcBef>
              <a:spcPts val="600"/>
            </a:spcBef>
            <a:spcAft>
              <a:spcPts val="600"/>
            </a:spcAft>
          </a:pPr>
          <a:endParaRPr lang="zh-CN" altLang="en-US"/>
        </a:p>
      </dgm:t>
    </dgm:pt>
    <dgm:pt modelId="{883789FE-CEA3-4AAD-BCB8-3A8574BA27BD}" type="sibTrans" cxnId="{01867111-A01E-45B2-AA7D-A8ED40CE4CF0}">
      <dgm:prSet/>
      <dgm:spPr/>
      <dgm:t>
        <a:bodyPr/>
        <a:lstStyle/>
        <a:p>
          <a:pPr>
            <a:spcBef>
              <a:spcPts val="600"/>
            </a:spcBef>
            <a:spcAft>
              <a:spcPts val="600"/>
            </a:spcAft>
          </a:pPr>
          <a:endParaRPr lang="zh-CN" altLang="en-US"/>
        </a:p>
      </dgm:t>
    </dgm:pt>
    <dgm:pt modelId="{726DE1DF-1330-4BEA-9EA2-E030AE3CCFF8}">
      <dgm:prSet custT="1"/>
      <dgm:spPr/>
      <dgm:t>
        <a:bodyPr/>
        <a:lstStyle/>
        <a:p>
          <a:pPr>
            <a:spcBef>
              <a:spcPts val="600"/>
            </a:spcBef>
            <a:spcAft>
              <a:spcPts val="600"/>
            </a:spcAft>
          </a:pPr>
          <a:r>
            <a:rPr lang="en-US" altLang="zh-CN" sz="1800" dirty="0">
              <a:latin typeface="黑体" pitchFamily="2" charset="-122"/>
              <a:ea typeface="黑体" pitchFamily="2" charset="-122"/>
            </a:rPr>
            <a:t>CPU</a:t>
          </a:r>
          <a:r>
            <a:rPr lang="zh-CN" altLang="en-US" sz="1800" dirty="0">
              <a:latin typeface="黑体" pitchFamily="2" charset="-122"/>
              <a:ea typeface="黑体" pitchFamily="2" charset="-122"/>
            </a:rPr>
            <a:t>从主存读取指令和数据</a:t>
          </a:r>
          <a:endParaRPr lang="en-US" altLang="zh-CN" sz="1800" dirty="0">
            <a:latin typeface="黑体" pitchFamily="2" charset="-122"/>
            <a:ea typeface="黑体" pitchFamily="2" charset="-122"/>
          </a:endParaRPr>
        </a:p>
      </dgm:t>
    </dgm:pt>
    <dgm:pt modelId="{A75F0FA1-F13A-4F44-A7B5-458ABBDE2FED}" type="parTrans" cxnId="{D574347C-F7B8-46CC-9CEA-A6F35203CEB8}">
      <dgm:prSet/>
      <dgm:spPr/>
      <dgm:t>
        <a:bodyPr/>
        <a:lstStyle/>
        <a:p>
          <a:pPr>
            <a:spcBef>
              <a:spcPts val="600"/>
            </a:spcBef>
            <a:spcAft>
              <a:spcPts val="600"/>
            </a:spcAft>
          </a:pPr>
          <a:endParaRPr lang="zh-CN" altLang="en-US"/>
        </a:p>
      </dgm:t>
    </dgm:pt>
    <dgm:pt modelId="{11138D5E-C1CB-4726-91B8-834E5AD45F80}" type="sibTrans" cxnId="{D574347C-F7B8-46CC-9CEA-A6F35203CEB8}">
      <dgm:prSet/>
      <dgm:spPr/>
      <dgm:t>
        <a:bodyPr/>
        <a:lstStyle/>
        <a:p>
          <a:pPr>
            <a:spcBef>
              <a:spcPts val="600"/>
            </a:spcBef>
            <a:spcAft>
              <a:spcPts val="600"/>
            </a:spcAft>
          </a:pPr>
          <a:endParaRPr lang="zh-CN" altLang="en-US"/>
        </a:p>
      </dgm:t>
    </dgm:pt>
    <dgm:pt modelId="{7A8D9199-5938-43F8-8271-B733867D65E0}">
      <dgm:prSet custT="1"/>
      <dgm:spPr/>
      <dgm:t>
        <a:bodyPr/>
        <a:lstStyle/>
        <a:p>
          <a:pPr>
            <a:spcBef>
              <a:spcPts val="600"/>
            </a:spcBef>
            <a:spcAft>
              <a:spcPts val="600"/>
            </a:spcAft>
          </a:pPr>
          <a:r>
            <a:rPr lang="en-US" altLang="zh-CN" sz="1800" dirty="0">
              <a:latin typeface="黑体" pitchFamily="2" charset="-122"/>
              <a:ea typeface="黑体" pitchFamily="2" charset="-122"/>
            </a:rPr>
            <a:t>CPU</a:t>
          </a:r>
          <a:r>
            <a:rPr lang="zh-CN" altLang="en-US" sz="1800" dirty="0">
              <a:latin typeface="黑体" pitchFamily="2" charset="-122"/>
              <a:ea typeface="黑体" pitchFamily="2" charset="-122"/>
            </a:rPr>
            <a:t>与外设交换信息要依托主存</a:t>
          </a:r>
          <a:endParaRPr lang="en-US" altLang="zh-CN" sz="1800" dirty="0">
            <a:latin typeface="黑体" pitchFamily="2" charset="-122"/>
            <a:ea typeface="黑体" pitchFamily="2" charset="-122"/>
          </a:endParaRPr>
        </a:p>
      </dgm:t>
    </dgm:pt>
    <dgm:pt modelId="{7874BF4A-ECE5-4813-9EC9-D0D1A74A91F7}" type="parTrans" cxnId="{22B4C068-ECBD-428C-BBC0-32026D1C7579}">
      <dgm:prSet/>
      <dgm:spPr/>
      <dgm:t>
        <a:bodyPr/>
        <a:lstStyle/>
        <a:p>
          <a:pPr>
            <a:spcBef>
              <a:spcPts val="600"/>
            </a:spcBef>
            <a:spcAft>
              <a:spcPts val="600"/>
            </a:spcAft>
          </a:pPr>
          <a:endParaRPr lang="zh-CN" altLang="en-US"/>
        </a:p>
      </dgm:t>
    </dgm:pt>
    <dgm:pt modelId="{2914A2B7-E6D8-43E7-B670-1F7E424A75C1}" type="sibTrans" cxnId="{22B4C068-ECBD-428C-BBC0-32026D1C7579}">
      <dgm:prSet/>
      <dgm:spPr/>
      <dgm:t>
        <a:bodyPr/>
        <a:lstStyle/>
        <a:p>
          <a:pPr>
            <a:spcBef>
              <a:spcPts val="600"/>
            </a:spcBef>
            <a:spcAft>
              <a:spcPts val="600"/>
            </a:spcAft>
          </a:pPr>
          <a:endParaRPr lang="zh-CN" altLang="en-US"/>
        </a:p>
      </dgm:t>
    </dgm:pt>
    <dgm:pt modelId="{691F9E0C-3FA0-4F70-9E9F-CF296F777CBA}">
      <dgm:prSet custT="1"/>
      <dgm:spPr/>
      <dgm:t>
        <a:bodyPr/>
        <a:lstStyle/>
        <a:p>
          <a:pPr>
            <a:spcBef>
              <a:spcPts val="600"/>
            </a:spcBef>
            <a:spcAft>
              <a:spcPts val="600"/>
            </a:spcAft>
          </a:pPr>
          <a:r>
            <a:rPr lang="zh-CN" altLang="en-US" sz="1800" dirty="0">
              <a:latin typeface="黑体" pitchFamily="2" charset="-122"/>
              <a:ea typeface="黑体" pitchFamily="2" charset="-122"/>
            </a:rPr>
            <a:t>为缓解</a:t>
          </a:r>
          <a:r>
            <a:rPr lang="en-US" altLang="zh-CN" sz="1800" dirty="0">
              <a:latin typeface="黑体" pitchFamily="2" charset="-122"/>
              <a:ea typeface="黑体" pitchFamily="2" charset="-122"/>
            </a:rPr>
            <a:t>CPU</a:t>
          </a:r>
          <a:r>
            <a:rPr lang="zh-CN" altLang="en-US" sz="1800" dirty="0">
              <a:latin typeface="黑体" pitchFamily="2" charset="-122"/>
              <a:ea typeface="黑体" pitchFamily="2" charset="-122"/>
            </a:rPr>
            <a:t>执行指令速度和主存访问速度的矛盾，引入寄存器和高速缓冲</a:t>
          </a:r>
          <a:endParaRPr lang="en-US" altLang="zh-CN" sz="1800" dirty="0">
            <a:latin typeface="黑体" pitchFamily="2" charset="-122"/>
            <a:ea typeface="黑体" pitchFamily="2" charset="-122"/>
          </a:endParaRPr>
        </a:p>
      </dgm:t>
    </dgm:pt>
    <dgm:pt modelId="{7841BD04-07A8-4015-829B-B097E03D2FAE}" type="parTrans" cxnId="{A5D8CBFA-A871-4E76-84A3-56B61083E220}">
      <dgm:prSet/>
      <dgm:spPr/>
      <dgm:t>
        <a:bodyPr/>
        <a:lstStyle/>
        <a:p>
          <a:pPr>
            <a:spcBef>
              <a:spcPts val="600"/>
            </a:spcBef>
            <a:spcAft>
              <a:spcPts val="600"/>
            </a:spcAft>
          </a:pPr>
          <a:endParaRPr lang="zh-CN" altLang="en-US"/>
        </a:p>
      </dgm:t>
    </dgm:pt>
    <dgm:pt modelId="{130C8366-BC87-48EB-92A1-200977B9D028}" type="sibTrans" cxnId="{A5D8CBFA-A871-4E76-84A3-56B61083E220}">
      <dgm:prSet/>
      <dgm:spPr/>
      <dgm:t>
        <a:bodyPr/>
        <a:lstStyle/>
        <a:p>
          <a:pPr>
            <a:spcBef>
              <a:spcPts val="600"/>
            </a:spcBef>
            <a:spcAft>
              <a:spcPts val="600"/>
            </a:spcAft>
          </a:pPr>
          <a:endParaRPr lang="zh-CN" altLang="en-US"/>
        </a:p>
      </dgm:t>
    </dgm:pt>
    <dgm:pt modelId="{7C45412E-6475-471C-B564-C088387C4828}">
      <dgm:prSet custT="1"/>
      <dgm:spPr/>
      <dgm:t>
        <a:bodyPr/>
        <a:lstStyle/>
        <a:p>
          <a:pPr>
            <a:spcBef>
              <a:spcPts val="600"/>
            </a:spcBef>
            <a:spcAft>
              <a:spcPts val="600"/>
            </a:spcAft>
          </a:pPr>
          <a:r>
            <a:rPr lang="zh-CN" altLang="en-US" sz="2400">
              <a:latin typeface="华文楷体" panose="02010600040101010101" pitchFamily="2" charset="-122"/>
              <a:ea typeface="华文楷体" panose="02010600040101010101" pitchFamily="2" charset="-122"/>
            </a:rPr>
            <a:t>寄存器</a:t>
          </a:r>
          <a:endParaRPr lang="en-US" altLang="zh-CN" sz="2400" dirty="0">
            <a:latin typeface="华文楷体" panose="02010600040101010101" pitchFamily="2" charset="-122"/>
            <a:ea typeface="华文楷体" panose="02010600040101010101" pitchFamily="2" charset="-122"/>
          </a:endParaRPr>
        </a:p>
      </dgm:t>
    </dgm:pt>
    <dgm:pt modelId="{D92A81E4-F1C1-4A3F-9308-D939B57FDDF1}" type="parTrans" cxnId="{ED25CC6A-7CCC-4559-BBD5-03A446A0F12D}">
      <dgm:prSet/>
      <dgm:spPr/>
      <dgm:t>
        <a:bodyPr/>
        <a:lstStyle/>
        <a:p>
          <a:pPr>
            <a:spcBef>
              <a:spcPts val="600"/>
            </a:spcBef>
            <a:spcAft>
              <a:spcPts val="600"/>
            </a:spcAft>
          </a:pPr>
          <a:endParaRPr lang="zh-CN" altLang="en-US"/>
        </a:p>
      </dgm:t>
    </dgm:pt>
    <dgm:pt modelId="{9FF6A24D-2BA7-4A47-8906-C10BE87ABED2}" type="sibTrans" cxnId="{ED25CC6A-7CCC-4559-BBD5-03A446A0F12D}">
      <dgm:prSet/>
      <dgm:spPr/>
      <dgm:t>
        <a:bodyPr/>
        <a:lstStyle/>
        <a:p>
          <a:pPr>
            <a:spcBef>
              <a:spcPts val="600"/>
            </a:spcBef>
            <a:spcAft>
              <a:spcPts val="600"/>
            </a:spcAft>
          </a:pPr>
          <a:endParaRPr lang="zh-CN" altLang="en-US"/>
        </a:p>
      </dgm:t>
    </dgm:pt>
    <dgm:pt modelId="{6C346C14-3C58-41A8-B53B-020F8A626F90}">
      <dgm:prSet custT="1"/>
      <dgm:spPr/>
      <dgm:t>
        <a:bodyPr/>
        <a:lstStyle/>
        <a:p>
          <a:pPr>
            <a:spcBef>
              <a:spcPts val="600"/>
            </a:spcBef>
            <a:spcAft>
              <a:spcPts val="600"/>
            </a:spcAft>
          </a:pPr>
          <a:r>
            <a:rPr lang="zh-CN" altLang="en-US" sz="1800" dirty="0">
              <a:latin typeface="黑体" pitchFamily="2" charset="-122"/>
              <a:ea typeface="黑体" pitchFamily="2" charset="-122"/>
            </a:rPr>
            <a:t>访问速度做快，完全与</a:t>
          </a:r>
          <a:r>
            <a:rPr lang="en-US" altLang="zh-CN" sz="1800" dirty="0">
              <a:latin typeface="黑体" pitchFamily="2" charset="-122"/>
              <a:ea typeface="黑体" pitchFamily="2" charset="-122"/>
            </a:rPr>
            <a:t>CPU</a:t>
          </a:r>
          <a:r>
            <a:rPr lang="zh-CN" altLang="en-US" sz="1800" dirty="0">
              <a:latin typeface="黑体" pitchFamily="2" charset="-122"/>
              <a:ea typeface="黑体" pitchFamily="2" charset="-122"/>
            </a:rPr>
            <a:t>协调工作，价格十分昂贵，容量不可能很大</a:t>
          </a:r>
          <a:endParaRPr lang="en-US" altLang="zh-CN" sz="1800" dirty="0">
            <a:latin typeface="黑体" pitchFamily="2" charset="-122"/>
            <a:ea typeface="黑体" pitchFamily="2" charset="-122"/>
          </a:endParaRPr>
        </a:p>
      </dgm:t>
    </dgm:pt>
    <dgm:pt modelId="{6ECF2EDA-880E-40D0-B59C-DBD7884EA5F0}" type="parTrans" cxnId="{7F4E8548-C1CC-4C1A-A572-AD29B30CAA30}">
      <dgm:prSet/>
      <dgm:spPr/>
      <dgm:t>
        <a:bodyPr/>
        <a:lstStyle/>
        <a:p>
          <a:pPr>
            <a:spcBef>
              <a:spcPts val="600"/>
            </a:spcBef>
            <a:spcAft>
              <a:spcPts val="600"/>
            </a:spcAft>
          </a:pPr>
          <a:endParaRPr lang="zh-CN" altLang="en-US"/>
        </a:p>
      </dgm:t>
    </dgm:pt>
    <dgm:pt modelId="{4354C061-953E-477E-86F9-723D76FCEFA5}" type="sibTrans" cxnId="{7F4E8548-C1CC-4C1A-A572-AD29B30CAA30}">
      <dgm:prSet/>
      <dgm:spPr/>
      <dgm:t>
        <a:bodyPr/>
        <a:lstStyle/>
        <a:p>
          <a:pPr>
            <a:spcBef>
              <a:spcPts val="600"/>
            </a:spcBef>
            <a:spcAft>
              <a:spcPts val="600"/>
            </a:spcAft>
          </a:pPr>
          <a:endParaRPr lang="zh-CN" altLang="en-US"/>
        </a:p>
      </dgm:t>
    </dgm:pt>
    <dgm:pt modelId="{08C00B9B-4FB6-438C-A80C-A47B8DCFDADD}">
      <dgm:prSet custT="1"/>
      <dgm:spPr/>
      <dgm:t>
        <a:bodyPr/>
        <a:lstStyle/>
        <a:p>
          <a:pPr>
            <a:spcBef>
              <a:spcPts val="600"/>
            </a:spcBef>
            <a:spcAft>
              <a:spcPts val="600"/>
            </a:spcAft>
          </a:pPr>
          <a:r>
            <a:rPr lang="zh-CN" altLang="en-US" sz="1800" dirty="0">
              <a:latin typeface="黑体" pitchFamily="2" charset="-122"/>
              <a:ea typeface="黑体" pitchFamily="2" charset="-122"/>
            </a:rPr>
            <a:t>长度一般以字为单位</a:t>
          </a:r>
          <a:endParaRPr lang="en-US" altLang="zh-CN" sz="1800" dirty="0">
            <a:latin typeface="黑体" pitchFamily="2" charset="-122"/>
            <a:ea typeface="黑体" pitchFamily="2" charset="-122"/>
          </a:endParaRPr>
        </a:p>
      </dgm:t>
    </dgm:pt>
    <dgm:pt modelId="{07023092-64A7-4F3D-8060-77915302DBE4}" type="parTrans" cxnId="{95656624-A6F6-4B0D-8A28-DE9E61B330A0}">
      <dgm:prSet/>
      <dgm:spPr/>
      <dgm:t>
        <a:bodyPr/>
        <a:lstStyle/>
        <a:p>
          <a:pPr>
            <a:spcBef>
              <a:spcPts val="600"/>
            </a:spcBef>
            <a:spcAft>
              <a:spcPts val="600"/>
            </a:spcAft>
          </a:pPr>
          <a:endParaRPr lang="zh-CN" altLang="en-US"/>
        </a:p>
      </dgm:t>
    </dgm:pt>
    <dgm:pt modelId="{0F6EA298-DBA9-4C38-9BE2-8DF5880335E5}" type="sibTrans" cxnId="{95656624-A6F6-4B0D-8A28-DE9E61B330A0}">
      <dgm:prSet/>
      <dgm:spPr/>
      <dgm:t>
        <a:bodyPr/>
        <a:lstStyle/>
        <a:p>
          <a:pPr>
            <a:spcBef>
              <a:spcPts val="600"/>
            </a:spcBef>
            <a:spcAft>
              <a:spcPts val="600"/>
            </a:spcAft>
          </a:pPr>
          <a:endParaRPr lang="zh-CN" altLang="en-US"/>
        </a:p>
      </dgm:t>
    </dgm:pt>
    <dgm:pt modelId="{F026C3E4-C264-4B23-8E87-00A6890422EA}">
      <dgm:prSet custT="1"/>
      <dgm:spPr/>
      <dgm:t>
        <a:bodyPr/>
        <a:lstStyle/>
        <a:p>
          <a:pPr>
            <a:spcBef>
              <a:spcPts val="600"/>
            </a:spcBef>
            <a:spcAft>
              <a:spcPts val="600"/>
            </a:spcAft>
          </a:pPr>
          <a:r>
            <a:rPr lang="zh-CN" altLang="en-US" sz="1800" dirty="0">
              <a:latin typeface="黑体" pitchFamily="2" charset="-122"/>
              <a:ea typeface="黑体" pitchFamily="2" charset="-122"/>
            </a:rPr>
            <a:t>对于微机系统和大中型机，可能有几十个甚至上百个；对于嵌入式系统，仅有几个到几十个</a:t>
          </a:r>
          <a:endParaRPr lang="en-US" altLang="zh-CN" sz="1800" dirty="0">
            <a:latin typeface="黑体" pitchFamily="2" charset="-122"/>
            <a:ea typeface="黑体" pitchFamily="2" charset="-122"/>
          </a:endParaRPr>
        </a:p>
      </dgm:t>
    </dgm:pt>
    <dgm:pt modelId="{6288B19F-FD44-4324-A625-A64E429F7A71}" type="parTrans" cxnId="{72F8AAA8-BF03-475E-B63E-E4C8C66C5262}">
      <dgm:prSet/>
      <dgm:spPr/>
      <dgm:t>
        <a:bodyPr/>
        <a:lstStyle/>
        <a:p>
          <a:pPr>
            <a:spcBef>
              <a:spcPts val="600"/>
            </a:spcBef>
            <a:spcAft>
              <a:spcPts val="600"/>
            </a:spcAft>
          </a:pPr>
          <a:endParaRPr lang="zh-CN" altLang="en-US"/>
        </a:p>
      </dgm:t>
    </dgm:pt>
    <dgm:pt modelId="{A90B39E4-F4DE-45F2-954C-EA3477ABA1CC}" type="sibTrans" cxnId="{72F8AAA8-BF03-475E-B63E-E4C8C66C5262}">
      <dgm:prSet/>
      <dgm:spPr/>
      <dgm:t>
        <a:bodyPr/>
        <a:lstStyle/>
        <a:p>
          <a:pPr>
            <a:spcBef>
              <a:spcPts val="600"/>
            </a:spcBef>
            <a:spcAft>
              <a:spcPts val="600"/>
            </a:spcAft>
          </a:pPr>
          <a:endParaRPr lang="zh-CN" altLang="en-US"/>
        </a:p>
      </dgm:t>
    </dgm:pt>
    <dgm:pt modelId="{20C5BF06-0E5A-465C-8226-27EFCEA9F121}" type="pres">
      <dgm:prSet presAssocID="{B12F7871-1DD4-4ED9-B4CB-BD44B0790B35}" presName="linear" presStyleCnt="0">
        <dgm:presLayoutVars>
          <dgm:dir/>
          <dgm:animLvl val="lvl"/>
          <dgm:resizeHandles val="exact"/>
        </dgm:presLayoutVars>
      </dgm:prSet>
      <dgm:spPr/>
    </dgm:pt>
    <dgm:pt modelId="{239E6D48-E129-4E98-A3B6-B1284F526E32}" type="pres">
      <dgm:prSet presAssocID="{C6C35655-F3B4-4A93-B6BA-2CDE97AEFEF5}" presName="parentLin" presStyleCnt="0"/>
      <dgm:spPr/>
    </dgm:pt>
    <dgm:pt modelId="{FAFA9F9E-BC05-4E10-836E-F8DDF1C2F179}" type="pres">
      <dgm:prSet presAssocID="{C6C35655-F3B4-4A93-B6BA-2CDE97AEFEF5}" presName="parentLeftMargin" presStyleLbl="node1" presStyleIdx="0" presStyleCnt="2"/>
      <dgm:spPr/>
    </dgm:pt>
    <dgm:pt modelId="{F498ED07-D6D6-4ACF-829D-43841F230CF2}" type="pres">
      <dgm:prSet presAssocID="{C6C35655-F3B4-4A93-B6BA-2CDE97AEFEF5}" presName="parentText" presStyleLbl="node1" presStyleIdx="0" presStyleCnt="2" custLinFactX="28620" custLinFactNeighborX="100000" custLinFactNeighborY="36890">
        <dgm:presLayoutVars>
          <dgm:chMax val="0"/>
          <dgm:bulletEnabled val="1"/>
        </dgm:presLayoutVars>
      </dgm:prSet>
      <dgm:spPr/>
    </dgm:pt>
    <dgm:pt modelId="{78264B95-91E9-4700-8F5D-5B3B9D6DD830}" type="pres">
      <dgm:prSet presAssocID="{C6C35655-F3B4-4A93-B6BA-2CDE97AEFEF5}" presName="negativeSpace" presStyleCnt="0"/>
      <dgm:spPr/>
    </dgm:pt>
    <dgm:pt modelId="{B47D9F78-34A6-4721-8B8D-BF77E89DDD67}" type="pres">
      <dgm:prSet presAssocID="{C6C35655-F3B4-4A93-B6BA-2CDE97AEFEF5}" presName="childText" presStyleLbl="conFgAcc1" presStyleIdx="0" presStyleCnt="2" custLinFactY="1582" custLinFactNeighborX="146" custLinFactNeighborY="100000">
        <dgm:presLayoutVars>
          <dgm:bulletEnabled val="1"/>
        </dgm:presLayoutVars>
      </dgm:prSet>
      <dgm:spPr/>
    </dgm:pt>
    <dgm:pt modelId="{73F5CE77-2D00-4EDD-8E27-8682EA28E5A8}" type="pres">
      <dgm:prSet presAssocID="{EF7C33CD-E324-44C6-95B5-C8A9C405883F}" presName="spaceBetweenRectangles" presStyleCnt="0"/>
      <dgm:spPr/>
    </dgm:pt>
    <dgm:pt modelId="{4DE8104C-CE6D-4618-9228-31EDC053C481}" type="pres">
      <dgm:prSet presAssocID="{7C45412E-6475-471C-B564-C088387C4828}" presName="parentLin" presStyleCnt="0"/>
      <dgm:spPr/>
    </dgm:pt>
    <dgm:pt modelId="{433DC10D-877F-4505-8EC8-9BA8EBEE35C1}" type="pres">
      <dgm:prSet presAssocID="{7C45412E-6475-471C-B564-C088387C4828}" presName="parentLeftMargin" presStyleLbl="node1" presStyleIdx="0" presStyleCnt="2"/>
      <dgm:spPr/>
    </dgm:pt>
    <dgm:pt modelId="{CC71B173-13BF-479B-B412-9E54F6174080}" type="pres">
      <dgm:prSet presAssocID="{7C45412E-6475-471C-B564-C088387C4828}" presName="parentText" presStyleLbl="node1" presStyleIdx="1" presStyleCnt="2">
        <dgm:presLayoutVars>
          <dgm:chMax val="0"/>
          <dgm:bulletEnabled val="1"/>
        </dgm:presLayoutVars>
      </dgm:prSet>
      <dgm:spPr/>
    </dgm:pt>
    <dgm:pt modelId="{B6C9137D-9B72-481B-A3BA-2CB5A484437B}" type="pres">
      <dgm:prSet presAssocID="{7C45412E-6475-471C-B564-C088387C4828}" presName="negativeSpace" presStyleCnt="0"/>
      <dgm:spPr/>
    </dgm:pt>
    <dgm:pt modelId="{70BDF2CA-6183-4E74-ABC7-57212E0DA609}" type="pres">
      <dgm:prSet presAssocID="{7C45412E-6475-471C-B564-C088387C4828}" presName="childText" presStyleLbl="conFgAcc1" presStyleIdx="1" presStyleCnt="2">
        <dgm:presLayoutVars>
          <dgm:bulletEnabled val="1"/>
        </dgm:presLayoutVars>
      </dgm:prSet>
      <dgm:spPr/>
    </dgm:pt>
  </dgm:ptLst>
  <dgm:cxnLst>
    <dgm:cxn modelId="{01867111-A01E-45B2-AA7D-A8ED40CE4CF0}" srcId="{C6C35655-F3B4-4A93-B6BA-2CDE97AEFEF5}" destId="{B59BC0B3-0C70-4253-AAD0-09CF40AE2C58}" srcOrd="1" destOrd="0" parTransId="{AAB102D1-4D09-44F1-B3CF-B5690CA4D8AB}" sibTransId="{883789FE-CEA3-4AAD-BCB8-3A8574BA27BD}"/>
    <dgm:cxn modelId="{95656624-A6F6-4B0D-8A28-DE9E61B330A0}" srcId="{7C45412E-6475-471C-B564-C088387C4828}" destId="{08C00B9B-4FB6-438C-A80C-A47B8DCFDADD}" srcOrd="1" destOrd="0" parTransId="{07023092-64A7-4F3D-8060-77915302DBE4}" sibTransId="{0F6EA298-DBA9-4C38-9BE2-8DF5880335E5}"/>
    <dgm:cxn modelId="{84F9782B-1DB8-42B8-922B-FBAA6C90266C}" type="presOf" srcId="{B59BC0B3-0C70-4253-AAD0-09CF40AE2C58}" destId="{B47D9F78-34A6-4721-8B8D-BF77E89DDD67}" srcOrd="0" destOrd="1" presId="urn:microsoft.com/office/officeart/2005/8/layout/list1"/>
    <dgm:cxn modelId="{582D4C30-0E9D-4E28-8A62-0DC2A75C8751}" type="presOf" srcId="{8D4953E2-39B6-4933-B761-08AC499FA6B5}" destId="{B47D9F78-34A6-4721-8B8D-BF77E89DDD67}" srcOrd="0" destOrd="0" presId="urn:microsoft.com/office/officeart/2005/8/layout/list1"/>
    <dgm:cxn modelId="{E4379532-16CC-4CE4-B24C-B26BFBF58A61}" type="presOf" srcId="{C6C35655-F3B4-4A93-B6BA-2CDE97AEFEF5}" destId="{F498ED07-D6D6-4ACF-829D-43841F230CF2}" srcOrd="1" destOrd="0" presId="urn:microsoft.com/office/officeart/2005/8/layout/list1"/>
    <dgm:cxn modelId="{499F8541-2BAA-4707-A8E6-9834565E8DE7}" type="presOf" srcId="{6C346C14-3C58-41A8-B53B-020F8A626F90}" destId="{70BDF2CA-6183-4E74-ABC7-57212E0DA609}" srcOrd="0" destOrd="0" presId="urn:microsoft.com/office/officeart/2005/8/layout/list1"/>
    <dgm:cxn modelId="{7F4E8548-C1CC-4C1A-A572-AD29B30CAA30}" srcId="{7C45412E-6475-471C-B564-C088387C4828}" destId="{6C346C14-3C58-41A8-B53B-020F8A626F90}" srcOrd="0" destOrd="0" parTransId="{6ECF2EDA-880E-40D0-B59C-DBD7884EA5F0}" sibTransId="{4354C061-953E-477E-86F9-723D76FCEFA5}"/>
    <dgm:cxn modelId="{48B23149-513B-4B32-AF66-34AF19018792}" type="presOf" srcId="{08C00B9B-4FB6-438C-A80C-A47B8DCFDADD}" destId="{70BDF2CA-6183-4E74-ABC7-57212E0DA609}" srcOrd="0" destOrd="1" presId="urn:microsoft.com/office/officeart/2005/8/layout/list1"/>
    <dgm:cxn modelId="{22B4C068-ECBD-428C-BBC0-32026D1C7579}" srcId="{C6C35655-F3B4-4A93-B6BA-2CDE97AEFEF5}" destId="{7A8D9199-5938-43F8-8271-B733867D65E0}" srcOrd="3" destOrd="0" parTransId="{7874BF4A-ECE5-4813-9EC9-D0D1A74A91F7}" sibTransId="{2914A2B7-E6D8-43E7-B670-1F7E424A75C1}"/>
    <dgm:cxn modelId="{ED25CC6A-7CCC-4559-BBD5-03A446A0F12D}" srcId="{B12F7871-1DD4-4ED9-B4CB-BD44B0790B35}" destId="{7C45412E-6475-471C-B564-C088387C4828}" srcOrd="1" destOrd="0" parTransId="{D92A81E4-F1C1-4A3F-9308-D939B57FDDF1}" sibTransId="{9FF6A24D-2BA7-4A47-8906-C10BE87ABED2}"/>
    <dgm:cxn modelId="{D574347C-F7B8-46CC-9CEA-A6F35203CEB8}" srcId="{C6C35655-F3B4-4A93-B6BA-2CDE97AEFEF5}" destId="{726DE1DF-1330-4BEA-9EA2-E030AE3CCFF8}" srcOrd="2" destOrd="0" parTransId="{A75F0FA1-F13A-4F44-A7B5-458ABBDE2FED}" sibTransId="{11138D5E-C1CB-4726-91B8-834E5AD45F80}"/>
    <dgm:cxn modelId="{7A820AA1-A1A8-427D-9B68-46D52480DD91}" type="presOf" srcId="{7C45412E-6475-471C-B564-C088387C4828}" destId="{CC71B173-13BF-479B-B412-9E54F6174080}" srcOrd="1" destOrd="0" presId="urn:microsoft.com/office/officeart/2005/8/layout/list1"/>
    <dgm:cxn modelId="{B1E10FA1-8EAD-4AB3-9F28-2E6558D35512}" srcId="{B12F7871-1DD4-4ED9-B4CB-BD44B0790B35}" destId="{C6C35655-F3B4-4A93-B6BA-2CDE97AEFEF5}" srcOrd="0" destOrd="0" parTransId="{4FB0FC2C-302E-4C8E-B0BE-20D2828E47C8}" sibTransId="{EF7C33CD-E324-44C6-95B5-C8A9C405883F}"/>
    <dgm:cxn modelId="{A6D6A6A4-9C0A-4989-8287-13E9F7E88874}" type="presOf" srcId="{F026C3E4-C264-4B23-8E87-00A6890422EA}" destId="{70BDF2CA-6183-4E74-ABC7-57212E0DA609}" srcOrd="0" destOrd="2" presId="urn:microsoft.com/office/officeart/2005/8/layout/list1"/>
    <dgm:cxn modelId="{72F8AAA8-BF03-475E-B63E-E4C8C66C5262}" srcId="{7C45412E-6475-471C-B564-C088387C4828}" destId="{F026C3E4-C264-4B23-8E87-00A6890422EA}" srcOrd="2" destOrd="0" parTransId="{6288B19F-FD44-4324-A625-A64E429F7A71}" sibTransId="{A90B39E4-F4DE-45F2-954C-EA3477ABA1CC}"/>
    <dgm:cxn modelId="{657B60B0-F366-4988-B21D-11F5C62CE2AB}" type="presOf" srcId="{B12F7871-1DD4-4ED9-B4CB-BD44B0790B35}" destId="{20C5BF06-0E5A-465C-8226-27EFCEA9F121}" srcOrd="0" destOrd="0" presId="urn:microsoft.com/office/officeart/2005/8/layout/list1"/>
    <dgm:cxn modelId="{8DC206B1-FB63-4EEA-AD20-00DE3E3F5EEB}" type="presOf" srcId="{726DE1DF-1330-4BEA-9EA2-E030AE3CCFF8}" destId="{B47D9F78-34A6-4721-8B8D-BF77E89DDD67}" srcOrd="0" destOrd="2" presId="urn:microsoft.com/office/officeart/2005/8/layout/list1"/>
    <dgm:cxn modelId="{B337A0D1-82E8-4F7B-A537-3A803D6D7C36}" srcId="{C6C35655-F3B4-4A93-B6BA-2CDE97AEFEF5}" destId="{8D4953E2-39B6-4933-B761-08AC499FA6B5}" srcOrd="0" destOrd="0" parTransId="{8DC25D51-9263-4382-AAA0-B0426D1594E4}" sibTransId="{1BF17C24-36B0-4736-AC90-D817DAF7BA69}"/>
    <dgm:cxn modelId="{F6A2A0D5-5193-4A98-B7D2-8D0EAF28952D}" type="presOf" srcId="{7A8D9199-5938-43F8-8271-B733867D65E0}" destId="{B47D9F78-34A6-4721-8B8D-BF77E89DDD67}" srcOrd="0" destOrd="3" presId="urn:microsoft.com/office/officeart/2005/8/layout/list1"/>
    <dgm:cxn modelId="{7EC8B7D6-4DF0-4788-B253-1CDD90369684}" type="presOf" srcId="{7C45412E-6475-471C-B564-C088387C4828}" destId="{433DC10D-877F-4505-8EC8-9BA8EBEE35C1}" srcOrd="0" destOrd="0" presId="urn:microsoft.com/office/officeart/2005/8/layout/list1"/>
    <dgm:cxn modelId="{BE8F36D8-C008-4E53-BAD4-A262AD8AA9D1}" type="presOf" srcId="{691F9E0C-3FA0-4F70-9E9F-CF296F777CBA}" destId="{B47D9F78-34A6-4721-8B8D-BF77E89DDD67}" srcOrd="0" destOrd="4" presId="urn:microsoft.com/office/officeart/2005/8/layout/list1"/>
    <dgm:cxn modelId="{20F067EB-4E00-4BCB-BB09-4CBB004EB3DB}" type="presOf" srcId="{C6C35655-F3B4-4A93-B6BA-2CDE97AEFEF5}" destId="{FAFA9F9E-BC05-4E10-836E-F8DDF1C2F179}" srcOrd="0" destOrd="0" presId="urn:microsoft.com/office/officeart/2005/8/layout/list1"/>
    <dgm:cxn modelId="{A5D8CBFA-A871-4E76-84A3-56B61083E220}" srcId="{C6C35655-F3B4-4A93-B6BA-2CDE97AEFEF5}" destId="{691F9E0C-3FA0-4F70-9E9F-CF296F777CBA}" srcOrd="4" destOrd="0" parTransId="{7841BD04-07A8-4015-829B-B097E03D2FAE}" sibTransId="{130C8366-BC87-48EB-92A1-200977B9D028}"/>
    <dgm:cxn modelId="{253FA88E-3486-47DC-B4F3-E34AC6233939}" type="presParOf" srcId="{20C5BF06-0E5A-465C-8226-27EFCEA9F121}" destId="{239E6D48-E129-4E98-A3B6-B1284F526E32}" srcOrd="0" destOrd="0" presId="urn:microsoft.com/office/officeart/2005/8/layout/list1"/>
    <dgm:cxn modelId="{E9A5F84D-1818-4FA3-8B11-ABC9AFE02556}" type="presParOf" srcId="{239E6D48-E129-4E98-A3B6-B1284F526E32}" destId="{FAFA9F9E-BC05-4E10-836E-F8DDF1C2F179}" srcOrd="0" destOrd="0" presId="urn:microsoft.com/office/officeart/2005/8/layout/list1"/>
    <dgm:cxn modelId="{AC524EFC-B4C5-4289-8BDD-55A9D32E6AA1}" type="presParOf" srcId="{239E6D48-E129-4E98-A3B6-B1284F526E32}" destId="{F498ED07-D6D6-4ACF-829D-43841F230CF2}" srcOrd="1" destOrd="0" presId="urn:microsoft.com/office/officeart/2005/8/layout/list1"/>
    <dgm:cxn modelId="{BCA0B4BF-4FE2-42F4-BB0F-9326F0B23544}" type="presParOf" srcId="{20C5BF06-0E5A-465C-8226-27EFCEA9F121}" destId="{78264B95-91E9-4700-8F5D-5B3B9D6DD830}" srcOrd="1" destOrd="0" presId="urn:microsoft.com/office/officeart/2005/8/layout/list1"/>
    <dgm:cxn modelId="{5C00792E-E0A0-453B-B28F-31BD10290641}" type="presParOf" srcId="{20C5BF06-0E5A-465C-8226-27EFCEA9F121}" destId="{B47D9F78-34A6-4721-8B8D-BF77E89DDD67}" srcOrd="2" destOrd="0" presId="urn:microsoft.com/office/officeart/2005/8/layout/list1"/>
    <dgm:cxn modelId="{4D5EB357-0596-47B9-A96C-15B654DE4F86}" type="presParOf" srcId="{20C5BF06-0E5A-465C-8226-27EFCEA9F121}" destId="{73F5CE77-2D00-4EDD-8E27-8682EA28E5A8}" srcOrd="3" destOrd="0" presId="urn:microsoft.com/office/officeart/2005/8/layout/list1"/>
    <dgm:cxn modelId="{E71444BC-676B-4E1C-AA73-A8D32A87C500}" type="presParOf" srcId="{20C5BF06-0E5A-465C-8226-27EFCEA9F121}" destId="{4DE8104C-CE6D-4618-9228-31EDC053C481}" srcOrd="4" destOrd="0" presId="urn:microsoft.com/office/officeart/2005/8/layout/list1"/>
    <dgm:cxn modelId="{7217BABF-B538-4B75-BCDC-43EF8B61E59C}" type="presParOf" srcId="{4DE8104C-CE6D-4618-9228-31EDC053C481}" destId="{433DC10D-877F-4505-8EC8-9BA8EBEE35C1}" srcOrd="0" destOrd="0" presId="urn:microsoft.com/office/officeart/2005/8/layout/list1"/>
    <dgm:cxn modelId="{3444DF83-4CB7-4F38-BDD2-6F41C68F8D76}" type="presParOf" srcId="{4DE8104C-CE6D-4618-9228-31EDC053C481}" destId="{CC71B173-13BF-479B-B412-9E54F6174080}" srcOrd="1" destOrd="0" presId="urn:microsoft.com/office/officeart/2005/8/layout/list1"/>
    <dgm:cxn modelId="{FEAB80AC-F88C-498E-9341-3D1A23A4F6D0}" type="presParOf" srcId="{20C5BF06-0E5A-465C-8226-27EFCEA9F121}" destId="{B6C9137D-9B72-481B-A3BA-2CB5A484437B}" srcOrd="5" destOrd="0" presId="urn:microsoft.com/office/officeart/2005/8/layout/list1"/>
    <dgm:cxn modelId="{2D40EF9F-4AE5-4B97-B9F6-502E95B30942}" type="presParOf" srcId="{20C5BF06-0E5A-465C-8226-27EFCEA9F121}" destId="{70BDF2CA-6183-4E74-ABC7-57212E0DA60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740322-8B91-47C3-9E64-A301F959F899}" type="doc">
      <dgm:prSet loTypeId="urn:microsoft.com/office/officeart/2005/8/layout/list1" loCatId="list" qsTypeId="urn:microsoft.com/office/officeart/2005/8/quickstyle/3d1" qsCatId="3D" csTypeId="urn:microsoft.com/office/officeart/2005/8/colors/accent6_5" csCatId="accent6" phldr="1"/>
      <dgm:spPr/>
      <dgm:t>
        <a:bodyPr/>
        <a:lstStyle/>
        <a:p>
          <a:endParaRPr lang="zh-CN" altLang="en-US"/>
        </a:p>
      </dgm:t>
    </dgm:pt>
    <dgm:pt modelId="{825E47C5-5609-4416-8E9C-F954B52E1A5C}">
      <dgm:prSet phldrT="[文本]"/>
      <dgm:spPr>
        <a:solidFill>
          <a:srgbClr val="0070C0"/>
        </a:solidFill>
      </dgm:spPr>
      <dgm:t>
        <a:bodyPr/>
        <a:lstStyle/>
        <a:p>
          <a:r>
            <a:rPr lang="zh-CN" altLang="en-US">
              <a:latin typeface="黑体" pitchFamily="2" charset="-122"/>
              <a:ea typeface="黑体" pitchFamily="2" charset="-122"/>
            </a:rPr>
            <a:t>高速缓冲</a:t>
          </a:r>
          <a:endParaRPr lang="zh-CN" altLang="en-US" dirty="0"/>
        </a:p>
      </dgm:t>
    </dgm:pt>
    <dgm:pt modelId="{DD14A84E-FD8C-452C-9F3A-665D1DB14304}" type="parTrans" cxnId="{B0D85EA6-3246-435B-9627-97714FE14F9B}">
      <dgm:prSet/>
      <dgm:spPr/>
      <dgm:t>
        <a:bodyPr/>
        <a:lstStyle/>
        <a:p>
          <a:endParaRPr lang="zh-CN" altLang="en-US"/>
        </a:p>
      </dgm:t>
    </dgm:pt>
    <dgm:pt modelId="{8ED8FB50-5A7A-4C6E-B9D6-ABDA141ED0D1}" type="sibTrans" cxnId="{B0D85EA6-3246-435B-9627-97714FE14F9B}">
      <dgm:prSet/>
      <dgm:spPr/>
      <dgm:t>
        <a:bodyPr/>
        <a:lstStyle/>
        <a:p>
          <a:endParaRPr lang="zh-CN" altLang="en-US"/>
        </a:p>
      </dgm:t>
    </dgm:pt>
    <dgm:pt modelId="{1DFAB64C-FED9-4433-8D9F-49245C2B6157}">
      <dgm:prSet custT="1"/>
      <dgm:spPr/>
      <dgm:t>
        <a:bodyPr/>
        <a:lstStyle/>
        <a:p>
          <a:r>
            <a:rPr lang="zh-CN" altLang="en-US" sz="2000" dirty="0">
              <a:latin typeface="黑体" pitchFamily="2" charset="-122"/>
              <a:ea typeface="黑体" pitchFamily="2" charset="-122"/>
            </a:rPr>
            <a:t>容量大于或远大于寄存器，比内存小两到三个数量级左右，从几十</a:t>
          </a:r>
          <a:r>
            <a:rPr lang="en-US" altLang="zh-CN" sz="2000" dirty="0">
              <a:latin typeface="黑体" pitchFamily="2" charset="-122"/>
              <a:ea typeface="黑体" pitchFamily="2" charset="-122"/>
            </a:rPr>
            <a:t>KB</a:t>
          </a:r>
          <a:r>
            <a:rPr lang="zh-CN" altLang="en-US" sz="2000" dirty="0">
              <a:latin typeface="黑体" pitchFamily="2" charset="-122"/>
              <a:ea typeface="黑体" pitchFamily="2" charset="-122"/>
            </a:rPr>
            <a:t>到几</a:t>
          </a:r>
          <a:r>
            <a:rPr lang="en-US" altLang="zh-CN" sz="2000" dirty="0">
              <a:latin typeface="黑体" pitchFamily="2" charset="-122"/>
              <a:ea typeface="黑体" pitchFamily="2" charset="-122"/>
            </a:rPr>
            <a:t>MB</a:t>
          </a:r>
        </a:p>
      </dgm:t>
    </dgm:pt>
    <dgm:pt modelId="{EA6774C1-7656-4A88-8F92-0B99F8A32FDC}" type="parTrans" cxnId="{6DD79D37-4E1D-4734-B38C-DBDE59543A77}">
      <dgm:prSet/>
      <dgm:spPr/>
      <dgm:t>
        <a:bodyPr/>
        <a:lstStyle/>
        <a:p>
          <a:endParaRPr lang="zh-CN" altLang="en-US"/>
        </a:p>
      </dgm:t>
    </dgm:pt>
    <dgm:pt modelId="{49394152-004C-4632-AFED-D59FA77AB821}" type="sibTrans" cxnId="{6DD79D37-4E1D-4734-B38C-DBDE59543A77}">
      <dgm:prSet/>
      <dgm:spPr/>
      <dgm:t>
        <a:bodyPr/>
        <a:lstStyle/>
        <a:p>
          <a:endParaRPr lang="zh-CN" altLang="en-US"/>
        </a:p>
      </dgm:t>
    </dgm:pt>
    <dgm:pt modelId="{F53E31B1-B5DA-4AC5-B35E-0FF3D6CD9C77}">
      <dgm:prSet custT="1"/>
      <dgm:spPr/>
      <dgm:t>
        <a:bodyPr/>
        <a:lstStyle/>
        <a:p>
          <a:r>
            <a:rPr lang="zh-CN" altLang="en-US" sz="2000" dirty="0">
              <a:latin typeface="黑体" pitchFamily="2" charset="-122"/>
              <a:ea typeface="黑体" pitchFamily="2" charset="-122"/>
            </a:rPr>
            <a:t>访问速度快于主存</a:t>
          </a:r>
          <a:endParaRPr lang="en-US" altLang="zh-CN" sz="2000" dirty="0">
            <a:latin typeface="黑体" pitchFamily="2" charset="-122"/>
            <a:ea typeface="黑体" pitchFamily="2" charset="-122"/>
          </a:endParaRPr>
        </a:p>
      </dgm:t>
    </dgm:pt>
    <dgm:pt modelId="{4F9D1383-211E-4731-971A-DAE201D6CB8A}" type="parTrans" cxnId="{57F3C375-AA43-4E5A-B417-E6EAF95C1690}">
      <dgm:prSet/>
      <dgm:spPr/>
      <dgm:t>
        <a:bodyPr/>
        <a:lstStyle/>
        <a:p>
          <a:endParaRPr lang="zh-CN" altLang="en-US"/>
        </a:p>
      </dgm:t>
    </dgm:pt>
    <dgm:pt modelId="{2DBB12CC-8AF0-476C-9D76-E8084EB1ED17}" type="sibTrans" cxnId="{57F3C375-AA43-4E5A-B417-E6EAF95C1690}">
      <dgm:prSet/>
      <dgm:spPr/>
      <dgm:t>
        <a:bodyPr/>
        <a:lstStyle/>
        <a:p>
          <a:endParaRPr lang="zh-CN" altLang="en-US"/>
        </a:p>
      </dgm:t>
    </dgm:pt>
    <dgm:pt modelId="{AB99049A-9D68-41A6-B6B0-501371C20606}">
      <dgm:prSet custT="1"/>
      <dgm:spPr/>
      <dgm:t>
        <a:bodyPr/>
        <a:lstStyle/>
        <a:p>
          <a:r>
            <a:rPr lang="zh-CN" altLang="en-US" sz="2000" dirty="0">
              <a:latin typeface="黑体" pitchFamily="2" charset="-122"/>
              <a:ea typeface="黑体" pitchFamily="2" charset="-122"/>
            </a:rPr>
            <a:t>将主存中经常访问的信息存放在高速缓冲，减少访问主存次数</a:t>
          </a:r>
          <a:endParaRPr lang="en-US" altLang="zh-CN" sz="2000" dirty="0">
            <a:latin typeface="黑体" pitchFamily="2" charset="-122"/>
            <a:ea typeface="黑体" pitchFamily="2" charset="-122"/>
          </a:endParaRPr>
        </a:p>
      </dgm:t>
    </dgm:pt>
    <dgm:pt modelId="{24B119C8-B8F7-4739-801F-67B56E96D417}" type="parTrans" cxnId="{BBF596BF-DD21-49A8-89E7-6045BBAE5A7D}">
      <dgm:prSet/>
      <dgm:spPr/>
      <dgm:t>
        <a:bodyPr/>
        <a:lstStyle/>
        <a:p>
          <a:endParaRPr lang="zh-CN" altLang="en-US"/>
        </a:p>
      </dgm:t>
    </dgm:pt>
    <dgm:pt modelId="{C8B87EEC-0003-4490-8875-E5E1DA7F7884}" type="sibTrans" cxnId="{BBF596BF-DD21-49A8-89E7-6045BBAE5A7D}">
      <dgm:prSet/>
      <dgm:spPr/>
      <dgm:t>
        <a:bodyPr/>
        <a:lstStyle/>
        <a:p>
          <a:endParaRPr lang="zh-CN" altLang="en-US"/>
        </a:p>
      </dgm:t>
    </dgm:pt>
    <dgm:pt modelId="{3FB9C00F-1713-4FCE-867A-0CCF8FF94234}">
      <dgm:prSet/>
      <dgm:spPr>
        <a:solidFill>
          <a:srgbClr val="0070C0"/>
        </a:solidFill>
      </dgm:spPr>
      <dgm:t>
        <a:bodyPr/>
        <a:lstStyle/>
        <a:p>
          <a:r>
            <a:rPr lang="zh-CN" altLang="en-US">
              <a:latin typeface="黑体" pitchFamily="2" charset="-122"/>
              <a:ea typeface="黑体" pitchFamily="2" charset="-122"/>
            </a:rPr>
            <a:t>磁盘缓冲</a:t>
          </a:r>
          <a:endParaRPr lang="en-US" altLang="zh-CN" dirty="0">
            <a:latin typeface="黑体" pitchFamily="2" charset="-122"/>
            <a:ea typeface="黑体" pitchFamily="2" charset="-122"/>
          </a:endParaRPr>
        </a:p>
      </dgm:t>
    </dgm:pt>
    <dgm:pt modelId="{3BC85D23-C9C6-456F-A8D3-C94A919240B0}" type="parTrans" cxnId="{A71F706A-D609-4BB2-89B9-FE9832952A97}">
      <dgm:prSet/>
      <dgm:spPr/>
      <dgm:t>
        <a:bodyPr/>
        <a:lstStyle/>
        <a:p>
          <a:endParaRPr lang="zh-CN" altLang="en-US"/>
        </a:p>
      </dgm:t>
    </dgm:pt>
    <dgm:pt modelId="{7F5FBF93-8F3C-486F-AB99-2B5DA0F5BA29}" type="sibTrans" cxnId="{A71F706A-D609-4BB2-89B9-FE9832952A97}">
      <dgm:prSet/>
      <dgm:spPr/>
      <dgm:t>
        <a:bodyPr/>
        <a:lstStyle/>
        <a:p>
          <a:endParaRPr lang="zh-CN" altLang="en-US"/>
        </a:p>
      </dgm:t>
    </dgm:pt>
    <dgm:pt modelId="{C3652A9A-DDD4-434F-A254-24668E0CBE7D}">
      <dgm:prSet custT="1"/>
      <dgm:spPr/>
      <dgm:t>
        <a:bodyPr/>
        <a:lstStyle/>
        <a:p>
          <a:r>
            <a:rPr lang="zh-CN" altLang="en-US" sz="2000" dirty="0">
              <a:latin typeface="黑体" pitchFamily="2" charset="-122"/>
              <a:ea typeface="黑体" pitchFamily="2" charset="-122"/>
            </a:rPr>
            <a:t>将一部分频繁使用的磁盘数据和信息，暂时存放在磁盘缓冲中，减少访问磁盘次数</a:t>
          </a:r>
          <a:endParaRPr lang="en-US" altLang="zh-CN" sz="2000" dirty="0">
            <a:latin typeface="黑体" pitchFamily="2" charset="-122"/>
            <a:ea typeface="黑体" pitchFamily="2" charset="-122"/>
          </a:endParaRPr>
        </a:p>
      </dgm:t>
    </dgm:pt>
    <dgm:pt modelId="{8E7B5BF1-FF00-4F7C-BFAA-803B4C362C04}" type="parTrans" cxnId="{8CBBD264-4FD6-46CB-B311-9C9CF3A746F6}">
      <dgm:prSet/>
      <dgm:spPr/>
      <dgm:t>
        <a:bodyPr/>
        <a:lstStyle/>
        <a:p>
          <a:endParaRPr lang="zh-CN" altLang="en-US"/>
        </a:p>
      </dgm:t>
    </dgm:pt>
    <dgm:pt modelId="{BA2EF641-2B89-4D2A-BDF6-E23F56F41CC3}" type="sibTrans" cxnId="{8CBBD264-4FD6-46CB-B311-9C9CF3A746F6}">
      <dgm:prSet/>
      <dgm:spPr/>
      <dgm:t>
        <a:bodyPr/>
        <a:lstStyle/>
        <a:p>
          <a:endParaRPr lang="zh-CN" altLang="en-US"/>
        </a:p>
      </dgm:t>
    </dgm:pt>
    <dgm:pt modelId="{D6D7194E-213F-4A3D-9306-9B22A56DCE8E}">
      <dgm:prSet custT="1"/>
      <dgm:spPr/>
      <dgm:t>
        <a:bodyPr/>
        <a:lstStyle/>
        <a:p>
          <a:r>
            <a:rPr lang="zh-CN" altLang="en-US" sz="2000" dirty="0">
              <a:latin typeface="黑体" pitchFamily="2" charset="-122"/>
              <a:ea typeface="黑体" pitchFamily="2" charset="-122"/>
            </a:rPr>
            <a:t>不是实际存在的存储介质，利用主存的存储空间，暂存从磁盘读出或写入的信息</a:t>
          </a:r>
          <a:endParaRPr lang="en-US" altLang="zh-CN" sz="2000" dirty="0">
            <a:latin typeface="黑体" pitchFamily="2" charset="-122"/>
            <a:ea typeface="黑体" pitchFamily="2" charset="-122"/>
          </a:endParaRPr>
        </a:p>
      </dgm:t>
    </dgm:pt>
    <dgm:pt modelId="{2318A911-08EB-4A8E-A562-1265D8A4D708}" type="parTrans" cxnId="{39355CD6-32A2-49BE-A4C1-203342CF49ED}">
      <dgm:prSet/>
      <dgm:spPr/>
      <dgm:t>
        <a:bodyPr/>
        <a:lstStyle/>
        <a:p>
          <a:endParaRPr lang="zh-CN" altLang="en-US"/>
        </a:p>
      </dgm:t>
    </dgm:pt>
    <dgm:pt modelId="{ECE7F769-4BF9-44CF-B84B-7477DA630D8F}" type="sibTrans" cxnId="{39355CD6-32A2-49BE-A4C1-203342CF49ED}">
      <dgm:prSet/>
      <dgm:spPr/>
      <dgm:t>
        <a:bodyPr/>
        <a:lstStyle/>
        <a:p>
          <a:endParaRPr lang="zh-CN" altLang="en-US"/>
        </a:p>
      </dgm:t>
    </dgm:pt>
    <dgm:pt modelId="{61A227AF-8B48-484B-B799-522B4B7D5182}" type="pres">
      <dgm:prSet presAssocID="{20740322-8B91-47C3-9E64-A301F959F899}" presName="linear" presStyleCnt="0">
        <dgm:presLayoutVars>
          <dgm:dir/>
          <dgm:animLvl val="lvl"/>
          <dgm:resizeHandles val="exact"/>
        </dgm:presLayoutVars>
      </dgm:prSet>
      <dgm:spPr/>
    </dgm:pt>
    <dgm:pt modelId="{11477CB8-1C04-4EA9-8425-EF388FF2B775}" type="pres">
      <dgm:prSet presAssocID="{825E47C5-5609-4416-8E9C-F954B52E1A5C}" presName="parentLin" presStyleCnt="0"/>
      <dgm:spPr/>
    </dgm:pt>
    <dgm:pt modelId="{1544F2BA-9F03-42F8-830C-414F16E36496}" type="pres">
      <dgm:prSet presAssocID="{825E47C5-5609-4416-8E9C-F954B52E1A5C}" presName="parentLeftMargin" presStyleLbl="node1" presStyleIdx="0" presStyleCnt="2"/>
      <dgm:spPr/>
    </dgm:pt>
    <dgm:pt modelId="{8DFC3500-A907-400F-9DA4-1CD52DEC886B}" type="pres">
      <dgm:prSet presAssocID="{825E47C5-5609-4416-8E9C-F954B52E1A5C}" presName="parentText" presStyleLbl="node1" presStyleIdx="0" presStyleCnt="2" custLinFactX="30986" custLinFactNeighborX="100000" custLinFactNeighborY="47932">
        <dgm:presLayoutVars>
          <dgm:chMax val="0"/>
          <dgm:bulletEnabled val="1"/>
        </dgm:presLayoutVars>
      </dgm:prSet>
      <dgm:spPr/>
    </dgm:pt>
    <dgm:pt modelId="{A7CD2D82-7C46-41AD-9F6B-D85ABD9E4611}" type="pres">
      <dgm:prSet presAssocID="{825E47C5-5609-4416-8E9C-F954B52E1A5C}" presName="negativeSpace" presStyleCnt="0"/>
      <dgm:spPr/>
    </dgm:pt>
    <dgm:pt modelId="{85D3B1C9-FE62-4E1C-B21B-919EB24D9F55}" type="pres">
      <dgm:prSet presAssocID="{825E47C5-5609-4416-8E9C-F954B52E1A5C}" presName="childText" presStyleLbl="conFgAcc1" presStyleIdx="0" presStyleCnt="2" custLinFactY="7585" custLinFactNeighborX="-413" custLinFactNeighborY="100000">
        <dgm:presLayoutVars>
          <dgm:bulletEnabled val="1"/>
        </dgm:presLayoutVars>
      </dgm:prSet>
      <dgm:spPr/>
    </dgm:pt>
    <dgm:pt modelId="{6FA75CD1-D5FE-4F01-8E1F-FDA7ECA641DE}" type="pres">
      <dgm:prSet presAssocID="{8ED8FB50-5A7A-4C6E-B9D6-ABDA141ED0D1}" presName="spaceBetweenRectangles" presStyleCnt="0"/>
      <dgm:spPr/>
    </dgm:pt>
    <dgm:pt modelId="{3DEBD335-9DCC-4AB7-809C-67F551C45271}" type="pres">
      <dgm:prSet presAssocID="{3FB9C00F-1713-4FCE-867A-0CCF8FF94234}" presName="parentLin" presStyleCnt="0"/>
      <dgm:spPr/>
    </dgm:pt>
    <dgm:pt modelId="{84D65936-19A6-49A9-9994-5B7C97138171}" type="pres">
      <dgm:prSet presAssocID="{3FB9C00F-1713-4FCE-867A-0CCF8FF94234}" presName="parentLeftMargin" presStyleLbl="node1" presStyleIdx="0" presStyleCnt="2"/>
      <dgm:spPr/>
    </dgm:pt>
    <dgm:pt modelId="{25CDC1CF-2985-4F73-B204-3096D2E95D25}" type="pres">
      <dgm:prSet presAssocID="{3FB9C00F-1713-4FCE-867A-0CCF8FF94234}" presName="parentText" presStyleLbl="node1" presStyleIdx="1" presStyleCnt="2">
        <dgm:presLayoutVars>
          <dgm:chMax val="0"/>
          <dgm:bulletEnabled val="1"/>
        </dgm:presLayoutVars>
      </dgm:prSet>
      <dgm:spPr/>
    </dgm:pt>
    <dgm:pt modelId="{DE3E344A-9FE4-4302-AE97-08526A820922}" type="pres">
      <dgm:prSet presAssocID="{3FB9C00F-1713-4FCE-867A-0CCF8FF94234}" presName="negativeSpace" presStyleCnt="0"/>
      <dgm:spPr/>
    </dgm:pt>
    <dgm:pt modelId="{E37B4402-A57F-4D6C-BFAC-9A638754A0BA}" type="pres">
      <dgm:prSet presAssocID="{3FB9C00F-1713-4FCE-867A-0CCF8FF94234}" presName="childText" presStyleLbl="conFgAcc1" presStyleIdx="1" presStyleCnt="2">
        <dgm:presLayoutVars>
          <dgm:bulletEnabled val="1"/>
        </dgm:presLayoutVars>
      </dgm:prSet>
      <dgm:spPr/>
    </dgm:pt>
  </dgm:ptLst>
  <dgm:cxnLst>
    <dgm:cxn modelId="{C3988E19-2551-457F-BBBC-93BA7C149072}" type="presOf" srcId="{3FB9C00F-1713-4FCE-867A-0CCF8FF94234}" destId="{84D65936-19A6-49A9-9994-5B7C97138171}" srcOrd="0" destOrd="0" presId="urn:microsoft.com/office/officeart/2005/8/layout/list1"/>
    <dgm:cxn modelId="{47EFD21B-1F87-440C-AF32-AADF6B76BD8D}" type="presOf" srcId="{AB99049A-9D68-41A6-B6B0-501371C20606}" destId="{85D3B1C9-FE62-4E1C-B21B-919EB24D9F55}" srcOrd="0" destOrd="2" presId="urn:microsoft.com/office/officeart/2005/8/layout/list1"/>
    <dgm:cxn modelId="{8F79D620-07F7-4D3A-8D98-62BCB6000AD0}" type="presOf" srcId="{20740322-8B91-47C3-9E64-A301F959F899}" destId="{61A227AF-8B48-484B-B799-522B4B7D5182}" srcOrd="0" destOrd="0" presId="urn:microsoft.com/office/officeart/2005/8/layout/list1"/>
    <dgm:cxn modelId="{6DD79D37-4E1D-4734-B38C-DBDE59543A77}" srcId="{825E47C5-5609-4416-8E9C-F954B52E1A5C}" destId="{1DFAB64C-FED9-4433-8D9F-49245C2B6157}" srcOrd="0" destOrd="0" parTransId="{EA6774C1-7656-4A88-8F92-0B99F8A32FDC}" sibTransId="{49394152-004C-4632-AFED-D59FA77AB821}"/>
    <dgm:cxn modelId="{BD5CD943-3B20-4F93-8D40-3A2C942D0778}" type="presOf" srcId="{D6D7194E-213F-4A3D-9306-9B22A56DCE8E}" destId="{E37B4402-A57F-4D6C-BFAC-9A638754A0BA}" srcOrd="0" destOrd="1" presId="urn:microsoft.com/office/officeart/2005/8/layout/list1"/>
    <dgm:cxn modelId="{9B178D64-A6E3-4611-A0CE-E8FF7965D412}" type="presOf" srcId="{825E47C5-5609-4416-8E9C-F954B52E1A5C}" destId="{1544F2BA-9F03-42F8-830C-414F16E36496}" srcOrd="0" destOrd="0" presId="urn:microsoft.com/office/officeart/2005/8/layout/list1"/>
    <dgm:cxn modelId="{8CBBD264-4FD6-46CB-B311-9C9CF3A746F6}" srcId="{3FB9C00F-1713-4FCE-867A-0CCF8FF94234}" destId="{C3652A9A-DDD4-434F-A254-24668E0CBE7D}" srcOrd="0" destOrd="0" parTransId="{8E7B5BF1-FF00-4F7C-BFAA-803B4C362C04}" sibTransId="{BA2EF641-2B89-4D2A-BDF6-E23F56F41CC3}"/>
    <dgm:cxn modelId="{A71F706A-D609-4BB2-89B9-FE9832952A97}" srcId="{20740322-8B91-47C3-9E64-A301F959F899}" destId="{3FB9C00F-1713-4FCE-867A-0CCF8FF94234}" srcOrd="1" destOrd="0" parTransId="{3BC85D23-C9C6-456F-A8D3-C94A919240B0}" sibTransId="{7F5FBF93-8F3C-486F-AB99-2B5DA0F5BA29}"/>
    <dgm:cxn modelId="{57F3C375-AA43-4E5A-B417-E6EAF95C1690}" srcId="{825E47C5-5609-4416-8E9C-F954B52E1A5C}" destId="{F53E31B1-B5DA-4AC5-B35E-0FF3D6CD9C77}" srcOrd="1" destOrd="0" parTransId="{4F9D1383-211E-4731-971A-DAE201D6CB8A}" sibTransId="{2DBB12CC-8AF0-476C-9D76-E8084EB1ED17}"/>
    <dgm:cxn modelId="{4A6C9194-03D4-47B6-BA2B-986BA4DA3829}" type="presOf" srcId="{3FB9C00F-1713-4FCE-867A-0CCF8FF94234}" destId="{25CDC1CF-2985-4F73-B204-3096D2E95D25}" srcOrd="1" destOrd="0" presId="urn:microsoft.com/office/officeart/2005/8/layout/list1"/>
    <dgm:cxn modelId="{7F2DA497-2A41-48CE-912E-7F66D2DA380B}" type="presOf" srcId="{1DFAB64C-FED9-4433-8D9F-49245C2B6157}" destId="{85D3B1C9-FE62-4E1C-B21B-919EB24D9F55}" srcOrd="0" destOrd="0" presId="urn:microsoft.com/office/officeart/2005/8/layout/list1"/>
    <dgm:cxn modelId="{11CC2898-3192-4043-B63C-C2E24915FABD}" type="presOf" srcId="{825E47C5-5609-4416-8E9C-F954B52E1A5C}" destId="{8DFC3500-A907-400F-9DA4-1CD52DEC886B}" srcOrd="1" destOrd="0" presId="urn:microsoft.com/office/officeart/2005/8/layout/list1"/>
    <dgm:cxn modelId="{B0D85EA6-3246-435B-9627-97714FE14F9B}" srcId="{20740322-8B91-47C3-9E64-A301F959F899}" destId="{825E47C5-5609-4416-8E9C-F954B52E1A5C}" srcOrd="0" destOrd="0" parTransId="{DD14A84E-FD8C-452C-9F3A-665D1DB14304}" sibTransId="{8ED8FB50-5A7A-4C6E-B9D6-ABDA141ED0D1}"/>
    <dgm:cxn modelId="{FD9C26AF-A898-4AF4-BD14-8AB97B93EF4C}" type="presOf" srcId="{F53E31B1-B5DA-4AC5-B35E-0FF3D6CD9C77}" destId="{85D3B1C9-FE62-4E1C-B21B-919EB24D9F55}" srcOrd="0" destOrd="1" presId="urn:microsoft.com/office/officeart/2005/8/layout/list1"/>
    <dgm:cxn modelId="{BBF596BF-DD21-49A8-89E7-6045BBAE5A7D}" srcId="{825E47C5-5609-4416-8E9C-F954B52E1A5C}" destId="{AB99049A-9D68-41A6-B6B0-501371C20606}" srcOrd="2" destOrd="0" parTransId="{24B119C8-B8F7-4739-801F-67B56E96D417}" sibTransId="{C8B87EEC-0003-4490-8875-E5E1DA7F7884}"/>
    <dgm:cxn modelId="{39355CD6-32A2-49BE-A4C1-203342CF49ED}" srcId="{3FB9C00F-1713-4FCE-867A-0CCF8FF94234}" destId="{D6D7194E-213F-4A3D-9306-9B22A56DCE8E}" srcOrd="1" destOrd="0" parTransId="{2318A911-08EB-4A8E-A562-1265D8A4D708}" sibTransId="{ECE7F769-4BF9-44CF-B84B-7477DA630D8F}"/>
    <dgm:cxn modelId="{C69390F2-C665-4A45-9606-3590B92E8911}" type="presOf" srcId="{C3652A9A-DDD4-434F-A254-24668E0CBE7D}" destId="{E37B4402-A57F-4D6C-BFAC-9A638754A0BA}" srcOrd="0" destOrd="0" presId="urn:microsoft.com/office/officeart/2005/8/layout/list1"/>
    <dgm:cxn modelId="{77EC153E-B0D5-4796-8645-338C604E7985}" type="presParOf" srcId="{61A227AF-8B48-484B-B799-522B4B7D5182}" destId="{11477CB8-1C04-4EA9-8425-EF388FF2B775}" srcOrd="0" destOrd="0" presId="urn:microsoft.com/office/officeart/2005/8/layout/list1"/>
    <dgm:cxn modelId="{BEE29644-A8C0-48D7-8EFB-8AF71EA3F24D}" type="presParOf" srcId="{11477CB8-1C04-4EA9-8425-EF388FF2B775}" destId="{1544F2BA-9F03-42F8-830C-414F16E36496}" srcOrd="0" destOrd="0" presId="urn:microsoft.com/office/officeart/2005/8/layout/list1"/>
    <dgm:cxn modelId="{6EE1ECCE-A2DB-4F6E-8BEA-1AC63CD1E143}" type="presParOf" srcId="{11477CB8-1C04-4EA9-8425-EF388FF2B775}" destId="{8DFC3500-A907-400F-9DA4-1CD52DEC886B}" srcOrd="1" destOrd="0" presId="urn:microsoft.com/office/officeart/2005/8/layout/list1"/>
    <dgm:cxn modelId="{B16D97BF-C5C3-40C0-AC87-7C462E8125F1}" type="presParOf" srcId="{61A227AF-8B48-484B-B799-522B4B7D5182}" destId="{A7CD2D82-7C46-41AD-9F6B-D85ABD9E4611}" srcOrd="1" destOrd="0" presId="urn:microsoft.com/office/officeart/2005/8/layout/list1"/>
    <dgm:cxn modelId="{9DF2E015-C95F-4BDB-9706-EC86D230AE08}" type="presParOf" srcId="{61A227AF-8B48-484B-B799-522B4B7D5182}" destId="{85D3B1C9-FE62-4E1C-B21B-919EB24D9F55}" srcOrd="2" destOrd="0" presId="urn:microsoft.com/office/officeart/2005/8/layout/list1"/>
    <dgm:cxn modelId="{3E645538-9092-4894-88C8-EFA2A3F93320}" type="presParOf" srcId="{61A227AF-8B48-484B-B799-522B4B7D5182}" destId="{6FA75CD1-D5FE-4F01-8E1F-FDA7ECA641DE}" srcOrd="3" destOrd="0" presId="urn:microsoft.com/office/officeart/2005/8/layout/list1"/>
    <dgm:cxn modelId="{874597CA-7C24-4B44-82CE-A0DCC7708F5D}" type="presParOf" srcId="{61A227AF-8B48-484B-B799-522B4B7D5182}" destId="{3DEBD335-9DCC-4AB7-809C-67F551C45271}" srcOrd="4" destOrd="0" presId="urn:microsoft.com/office/officeart/2005/8/layout/list1"/>
    <dgm:cxn modelId="{8A2DA2C1-E915-4F36-9F6C-7DA3B971323F}" type="presParOf" srcId="{3DEBD335-9DCC-4AB7-809C-67F551C45271}" destId="{84D65936-19A6-49A9-9994-5B7C97138171}" srcOrd="0" destOrd="0" presId="urn:microsoft.com/office/officeart/2005/8/layout/list1"/>
    <dgm:cxn modelId="{8794FDEA-4125-4A45-A5C7-609D8B658B36}" type="presParOf" srcId="{3DEBD335-9DCC-4AB7-809C-67F551C45271}" destId="{25CDC1CF-2985-4F73-B204-3096D2E95D25}" srcOrd="1" destOrd="0" presId="urn:microsoft.com/office/officeart/2005/8/layout/list1"/>
    <dgm:cxn modelId="{DC0C41AA-F0BE-408A-84B8-8036D7F371E7}" type="presParOf" srcId="{61A227AF-8B48-484B-B799-522B4B7D5182}" destId="{DE3E344A-9FE4-4302-AE97-08526A820922}" srcOrd="5" destOrd="0" presId="urn:microsoft.com/office/officeart/2005/8/layout/list1"/>
    <dgm:cxn modelId="{634159AC-4CA4-4A8A-A76F-F3A2BE2A36C7}" type="presParOf" srcId="{61A227AF-8B48-484B-B799-522B4B7D5182}" destId="{E37B4402-A57F-4D6C-BFAC-9A638754A0BA}"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498AAB-73BF-4974-BD99-99A12800CFA0}" type="doc">
      <dgm:prSet loTypeId="urn:microsoft.com/office/officeart/2005/8/layout/chevron1" loCatId="process" qsTypeId="urn:microsoft.com/office/officeart/2005/8/quickstyle/3d1" qsCatId="3D" csTypeId="urn:microsoft.com/office/officeart/2005/8/colors/accent2_5" csCatId="accent2" phldr="1"/>
      <dgm:spPr/>
      <dgm:t>
        <a:bodyPr/>
        <a:lstStyle/>
        <a:p>
          <a:endParaRPr lang="zh-CN" altLang="en-US"/>
        </a:p>
      </dgm:t>
    </dgm:pt>
    <dgm:pt modelId="{7B9E46FA-BC38-4C45-909A-A99FA75C0364}">
      <dgm:prSet phldrT="[文本]" custT="1"/>
      <dgm:spPr/>
      <dgm:t>
        <a:bodyPr/>
        <a:lstStyle/>
        <a:p>
          <a:r>
            <a:rPr lang="zh-CN" altLang="en-US" sz="2400" b="1" dirty="0">
              <a:latin typeface="华文楷体" panose="02010600040101010101" pitchFamily="2" charset="-122"/>
              <a:ea typeface="华文楷体" panose="02010600040101010101" pitchFamily="2" charset="-122"/>
            </a:rPr>
            <a:t>编译</a:t>
          </a:r>
        </a:p>
      </dgm:t>
    </dgm:pt>
    <dgm:pt modelId="{67727D4F-8947-4766-AF67-899CF975039B}" type="parTrans" cxnId="{69895F60-F819-4EA6-BF64-F938BFAE589C}">
      <dgm:prSet/>
      <dgm:spPr/>
      <dgm:t>
        <a:bodyPr/>
        <a:lstStyle/>
        <a:p>
          <a:endParaRPr lang="zh-CN" altLang="en-US" sz="2400"/>
        </a:p>
      </dgm:t>
    </dgm:pt>
    <dgm:pt modelId="{FDD30A47-989C-475E-BA39-909AE98BEBAC}" type="sibTrans" cxnId="{69895F60-F819-4EA6-BF64-F938BFAE589C}">
      <dgm:prSet custT="1"/>
      <dgm:spPr/>
      <dgm:t>
        <a:bodyPr/>
        <a:lstStyle/>
        <a:p>
          <a:endParaRPr lang="zh-CN" altLang="en-US" sz="2400"/>
        </a:p>
      </dgm:t>
    </dgm:pt>
    <dgm:pt modelId="{4DCE0AF8-8D48-419B-A07D-7C15A85BF909}">
      <dgm:prSet custT="1"/>
      <dgm:spPr/>
      <dgm:t>
        <a:bodyPr/>
        <a:lstStyle/>
        <a:p>
          <a:r>
            <a:rPr lang="zh-CN" altLang="en-US" sz="2400" b="1" dirty="0">
              <a:latin typeface="华文楷体" panose="02010600040101010101" pitchFamily="2" charset="-122"/>
              <a:ea typeface="华文楷体" panose="02010600040101010101" pitchFamily="2" charset="-122"/>
            </a:rPr>
            <a:t>链接</a:t>
          </a:r>
        </a:p>
      </dgm:t>
    </dgm:pt>
    <dgm:pt modelId="{DF793504-6583-4CCB-9AB2-8267AA49A33C}" type="parTrans" cxnId="{F6720398-9CB5-4CF4-AB8F-9C9ED857B979}">
      <dgm:prSet/>
      <dgm:spPr/>
      <dgm:t>
        <a:bodyPr/>
        <a:lstStyle/>
        <a:p>
          <a:endParaRPr lang="zh-CN" altLang="en-US" sz="2400"/>
        </a:p>
      </dgm:t>
    </dgm:pt>
    <dgm:pt modelId="{DB453C77-0146-498A-847D-880E7EA0D88D}" type="sibTrans" cxnId="{F6720398-9CB5-4CF4-AB8F-9C9ED857B979}">
      <dgm:prSet custT="1"/>
      <dgm:spPr/>
      <dgm:t>
        <a:bodyPr/>
        <a:lstStyle/>
        <a:p>
          <a:endParaRPr lang="zh-CN" altLang="en-US" sz="2400"/>
        </a:p>
      </dgm:t>
    </dgm:pt>
    <dgm:pt modelId="{CD4F27AF-76C9-4B88-8C1E-8AE351CBC525}">
      <dgm:prSet custT="1"/>
      <dgm:spPr/>
      <dgm:t>
        <a:bodyPr/>
        <a:lstStyle/>
        <a:p>
          <a:r>
            <a:rPr lang="zh-CN" altLang="en-US" sz="2400" b="1" dirty="0">
              <a:latin typeface="华文楷体" panose="02010600040101010101" pitchFamily="2" charset="-122"/>
              <a:ea typeface="华文楷体" panose="02010600040101010101" pitchFamily="2" charset="-122"/>
            </a:rPr>
            <a:t>装入</a:t>
          </a:r>
        </a:p>
      </dgm:t>
    </dgm:pt>
    <dgm:pt modelId="{95FB5F1F-B8B5-4C87-9911-6847D69A0873}" type="parTrans" cxnId="{8A369465-6C7D-4B4B-8C08-667E3B766793}">
      <dgm:prSet/>
      <dgm:spPr/>
      <dgm:t>
        <a:bodyPr/>
        <a:lstStyle/>
        <a:p>
          <a:endParaRPr lang="zh-CN" altLang="en-US" sz="2400"/>
        </a:p>
      </dgm:t>
    </dgm:pt>
    <dgm:pt modelId="{831138A2-8A8A-4FB7-BB00-9655785E63EF}" type="sibTrans" cxnId="{8A369465-6C7D-4B4B-8C08-667E3B766793}">
      <dgm:prSet/>
      <dgm:spPr/>
      <dgm:t>
        <a:bodyPr/>
        <a:lstStyle/>
        <a:p>
          <a:endParaRPr lang="zh-CN" altLang="en-US" sz="2400"/>
        </a:p>
      </dgm:t>
    </dgm:pt>
    <dgm:pt modelId="{C3B4DA51-5382-4897-9F82-91060F9FD231}">
      <dgm:prSet phldrT="[文本]" custT="1"/>
      <dgm:spPr/>
      <dgm:t>
        <a:bodyPr/>
        <a:lstStyle/>
        <a:p>
          <a:r>
            <a:rPr lang="zh-CN" altLang="en-US" sz="2400" b="1" dirty="0">
              <a:latin typeface="华文楷体" panose="02010600040101010101" pitchFamily="2" charset="-122"/>
              <a:ea typeface="华文楷体" panose="02010600040101010101" pitchFamily="2" charset="-122"/>
            </a:rPr>
            <a:t>由编译程序</a:t>
          </a:r>
          <a:r>
            <a:rPr lang="en-US" altLang="zh-CN" sz="2400" b="1" dirty="0">
              <a:latin typeface="华文楷体" panose="02010600040101010101" pitchFamily="2" charset="-122"/>
              <a:ea typeface="华文楷体" panose="02010600040101010101" pitchFamily="2" charset="-122"/>
            </a:rPr>
            <a:t>(Complier)</a:t>
          </a:r>
          <a:r>
            <a:rPr lang="zh-CN" altLang="en-US" sz="2400" b="1" dirty="0">
              <a:latin typeface="华文楷体" panose="02010600040101010101" pitchFamily="2" charset="-122"/>
              <a:ea typeface="华文楷体" panose="02010600040101010101" pitchFamily="2" charset="-122"/>
            </a:rPr>
            <a:t>将用户源代码编译成若干个目标模块</a:t>
          </a:r>
          <a:r>
            <a:rPr lang="en-US" altLang="zh-CN" sz="2400" b="1" dirty="0">
              <a:latin typeface="华文楷体" panose="02010600040101010101" pitchFamily="2" charset="-122"/>
              <a:ea typeface="华文楷体" panose="02010600040101010101" pitchFamily="2" charset="-122"/>
            </a:rPr>
            <a:t>(Object Module)</a:t>
          </a:r>
          <a:r>
            <a:rPr lang="zh-CN" altLang="en-US" sz="2400" b="1" dirty="0">
              <a:latin typeface="华文楷体" panose="02010600040101010101" pitchFamily="2" charset="-122"/>
              <a:ea typeface="华文楷体" panose="02010600040101010101" pitchFamily="2" charset="-122"/>
            </a:rPr>
            <a:t>。</a:t>
          </a:r>
        </a:p>
      </dgm:t>
    </dgm:pt>
    <dgm:pt modelId="{8211EF2A-D89F-4B4E-B38D-5531867E2519}" type="parTrans" cxnId="{2B16398E-8DE8-4140-88E9-9D4CECD9BE96}">
      <dgm:prSet/>
      <dgm:spPr/>
      <dgm:t>
        <a:bodyPr/>
        <a:lstStyle/>
        <a:p>
          <a:endParaRPr lang="zh-CN" altLang="en-US" sz="2400"/>
        </a:p>
      </dgm:t>
    </dgm:pt>
    <dgm:pt modelId="{554C67CF-8097-4D55-A78E-F370E77D1F2E}" type="sibTrans" cxnId="{2B16398E-8DE8-4140-88E9-9D4CECD9BE96}">
      <dgm:prSet/>
      <dgm:spPr/>
      <dgm:t>
        <a:bodyPr/>
        <a:lstStyle/>
        <a:p>
          <a:endParaRPr lang="zh-CN" altLang="en-US" sz="2400"/>
        </a:p>
      </dgm:t>
    </dgm:pt>
    <dgm:pt modelId="{6693DBB7-1216-46CE-8E3B-884E370AEA43}">
      <dgm:prSet custT="1"/>
      <dgm:spPr/>
      <dgm:t>
        <a:bodyPr/>
        <a:lstStyle/>
        <a:p>
          <a:r>
            <a:rPr lang="zh-CN" altLang="en-US" sz="2400" b="1" dirty="0">
              <a:latin typeface="华文楷体" panose="02010600040101010101" pitchFamily="2" charset="-122"/>
              <a:ea typeface="华文楷体" panose="02010600040101010101" pitchFamily="2" charset="-122"/>
            </a:rPr>
            <a:t>由链接程序</a:t>
          </a:r>
          <a:r>
            <a:rPr lang="en-US" altLang="zh-CN" sz="2400" b="1" dirty="0">
              <a:latin typeface="华文楷体" panose="02010600040101010101" pitchFamily="2" charset="-122"/>
              <a:ea typeface="华文楷体" panose="02010600040101010101" pitchFamily="2" charset="-122"/>
            </a:rPr>
            <a:t>(Linker)</a:t>
          </a:r>
          <a:r>
            <a:rPr lang="zh-CN" altLang="en-US" sz="2400" b="1" dirty="0">
              <a:latin typeface="华文楷体" panose="02010600040101010101" pitchFamily="2" charset="-122"/>
              <a:ea typeface="华文楷体" panose="02010600040101010101" pitchFamily="2" charset="-122"/>
            </a:rPr>
            <a:t>将编译后形成的目标模块以及它们所需要的库函数，链接在一起，形成一个装入模块</a:t>
          </a:r>
          <a:r>
            <a:rPr lang="en-US" altLang="zh-CN" sz="2400" b="1" dirty="0">
              <a:latin typeface="华文楷体" panose="02010600040101010101" pitchFamily="2" charset="-122"/>
              <a:ea typeface="华文楷体" panose="02010600040101010101" pitchFamily="2" charset="-122"/>
            </a:rPr>
            <a:t>(Load  Module)</a:t>
          </a:r>
          <a:r>
            <a:rPr lang="zh-CN" altLang="en-US" sz="2400" b="1" dirty="0">
              <a:latin typeface="华文楷体" panose="02010600040101010101" pitchFamily="2" charset="-122"/>
              <a:ea typeface="华文楷体" panose="02010600040101010101" pitchFamily="2" charset="-122"/>
            </a:rPr>
            <a:t>。</a:t>
          </a:r>
        </a:p>
      </dgm:t>
    </dgm:pt>
    <dgm:pt modelId="{C981FFFD-6E91-4E75-AC36-50FC52DFB576}" type="parTrans" cxnId="{3AC8FE8F-7556-4163-B950-01D7F9F2D3A6}">
      <dgm:prSet/>
      <dgm:spPr/>
      <dgm:t>
        <a:bodyPr/>
        <a:lstStyle/>
        <a:p>
          <a:endParaRPr lang="zh-CN" altLang="en-US" sz="2400"/>
        </a:p>
      </dgm:t>
    </dgm:pt>
    <dgm:pt modelId="{40B1709A-E2C2-4791-BEAF-3AFAE68E75DF}" type="sibTrans" cxnId="{3AC8FE8F-7556-4163-B950-01D7F9F2D3A6}">
      <dgm:prSet/>
      <dgm:spPr/>
      <dgm:t>
        <a:bodyPr/>
        <a:lstStyle/>
        <a:p>
          <a:endParaRPr lang="zh-CN" altLang="en-US" sz="2400"/>
        </a:p>
      </dgm:t>
    </dgm:pt>
    <dgm:pt modelId="{995D0A36-9017-4453-A23B-9837F4060A55}">
      <dgm:prSet custT="1"/>
      <dgm:spPr/>
      <dgm:t>
        <a:bodyPr/>
        <a:lstStyle/>
        <a:p>
          <a:r>
            <a:rPr lang="zh-CN" altLang="en-US" sz="2400" b="1" dirty="0">
              <a:latin typeface="华文楷体" panose="02010600040101010101" pitchFamily="2" charset="-122"/>
              <a:ea typeface="华文楷体" panose="02010600040101010101" pitchFamily="2" charset="-122"/>
            </a:rPr>
            <a:t>由装入程序</a:t>
          </a:r>
          <a:r>
            <a:rPr lang="en-US" altLang="zh-CN" sz="2400" b="1" dirty="0">
              <a:latin typeface="华文楷体" panose="02010600040101010101" pitchFamily="2" charset="-122"/>
              <a:ea typeface="华文楷体" panose="02010600040101010101" pitchFamily="2" charset="-122"/>
            </a:rPr>
            <a:t>(Loader)</a:t>
          </a:r>
          <a:r>
            <a:rPr lang="zh-CN" altLang="en-US" sz="2400" b="1" dirty="0">
              <a:latin typeface="华文楷体" panose="02010600040101010101" pitchFamily="2" charset="-122"/>
              <a:ea typeface="华文楷体" panose="02010600040101010101" pitchFamily="2" charset="-122"/>
            </a:rPr>
            <a:t>将装入模块装入内存。</a:t>
          </a:r>
        </a:p>
      </dgm:t>
    </dgm:pt>
    <dgm:pt modelId="{14943240-C9C9-4404-AB93-7745E68BD4F9}" type="parTrans" cxnId="{49AC2010-E760-4681-9ECD-594664FF61E0}">
      <dgm:prSet/>
      <dgm:spPr/>
      <dgm:t>
        <a:bodyPr/>
        <a:lstStyle/>
        <a:p>
          <a:endParaRPr lang="zh-CN" altLang="en-US" sz="2400"/>
        </a:p>
      </dgm:t>
    </dgm:pt>
    <dgm:pt modelId="{129FBE94-7254-4626-83C1-4C1EAF3BD657}" type="sibTrans" cxnId="{49AC2010-E760-4681-9ECD-594664FF61E0}">
      <dgm:prSet/>
      <dgm:spPr/>
      <dgm:t>
        <a:bodyPr/>
        <a:lstStyle/>
        <a:p>
          <a:endParaRPr lang="zh-CN" altLang="en-US" sz="2400"/>
        </a:p>
      </dgm:t>
    </dgm:pt>
    <dgm:pt modelId="{A8E67795-D895-4BA3-A5D5-691B3BB959A3}" type="pres">
      <dgm:prSet presAssocID="{3A498AAB-73BF-4974-BD99-99A12800CFA0}" presName="Name0" presStyleCnt="0">
        <dgm:presLayoutVars>
          <dgm:dir/>
          <dgm:animLvl val="lvl"/>
          <dgm:resizeHandles val="exact"/>
        </dgm:presLayoutVars>
      </dgm:prSet>
      <dgm:spPr/>
    </dgm:pt>
    <dgm:pt modelId="{01D12E60-7098-465A-9518-C38B7AD0C163}" type="pres">
      <dgm:prSet presAssocID="{7B9E46FA-BC38-4C45-909A-A99FA75C0364}" presName="composite" presStyleCnt="0"/>
      <dgm:spPr/>
    </dgm:pt>
    <dgm:pt modelId="{EC4B9762-A0B7-49C5-A91C-0973DAF9BF93}" type="pres">
      <dgm:prSet presAssocID="{7B9E46FA-BC38-4C45-909A-A99FA75C0364}" presName="parTx" presStyleLbl="node1" presStyleIdx="0" presStyleCnt="3">
        <dgm:presLayoutVars>
          <dgm:chMax val="0"/>
          <dgm:chPref val="0"/>
          <dgm:bulletEnabled val="1"/>
        </dgm:presLayoutVars>
      </dgm:prSet>
      <dgm:spPr/>
    </dgm:pt>
    <dgm:pt modelId="{33580C70-5D29-4011-A0CA-BE69958200A7}" type="pres">
      <dgm:prSet presAssocID="{7B9E46FA-BC38-4C45-909A-A99FA75C0364}" presName="desTx" presStyleLbl="revTx" presStyleIdx="0" presStyleCnt="3">
        <dgm:presLayoutVars>
          <dgm:bulletEnabled val="1"/>
        </dgm:presLayoutVars>
      </dgm:prSet>
      <dgm:spPr/>
    </dgm:pt>
    <dgm:pt modelId="{0279D715-18AF-4E0C-B6F4-04CCC285DD2F}" type="pres">
      <dgm:prSet presAssocID="{FDD30A47-989C-475E-BA39-909AE98BEBAC}" presName="space" presStyleCnt="0"/>
      <dgm:spPr/>
    </dgm:pt>
    <dgm:pt modelId="{36F2E8E8-A98C-472B-9ADB-97313ED81524}" type="pres">
      <dgm:prSet presAssocID="{4DCE0AF8-8D48-419B-A07D-7C15A85BF909}" presName="composite" presStyleCnt="0"/>
      <dgm:spPr/>
    </dgm:pt>
    <dgm:pt modelId="{421BDFC3-3642-41B9-88E8-602680FB7A38}" type="pres">
      <dgm:prSet presAssocID="{4DCE0AF8-8D48-419B-A07D-7C15A85BF909}" presName="parTx" presStyleLbl="node1" presStyleIdx="1" presStyleCnt="3">
        <dgm:presLayoutVars>
          <dgm:chMax val="0"/>
          <dgm:chPref val="0"/>
          <dgm:bulletEnabled val="1"/>
        </dgm:presLayoutVars>
      </dgm:prSet>
      <dgm:spPr/>
    </dgm:pt>
    <dgm:pt modelId="{C1AFBE75-02F3-4D47-B15D-5C97C9503FA8}" type="pres">
      <dgm:prSet presAssocID="{4DCE0AF8-8D48-419B-A07D-7C15A85BF909}" presName="desTx" presStyleLbl="revTx" presStyleIdx="1" presStyleCnt="3">
        <dgm:presLayoutVars>
          <dgm:bulletEnabled val="1"/>
        </dgm:presLayoutVars>
      </dgm:prSet>
      <dgm:spPr/>
    </dgm:pt>
    <dgm:pt modelId="{D70A80C8-9545-42BC-AE27-C5008296A2CF}" type="pres">
      <dgm:prSet presAssocID="{DB453C77-0146-498A-847D-880E7EA0D88D}" presName="space" presStyleCnt="0"/>
      <dgm:spPr/>
    </dgm:pt>
    <dgm:pt modelId="{31CB97A8-3D95-4488-9903-634F0CFEFE2B}" type="pres">
      <dgm:prSet presAssocID="{CD4F27AF-76C9-4B88-8C1E-8AE351CBC525}" presName="composite" presStyleCnt="0"/>
      <dgm:spPr/>
    </dgm:pt>
    <dgm:pt modelId="{128BF4F3-5F53-4C49-AD8B-5589F56C5A95}" type="pres">
      <dgm:prSet presAssocID="{CD4F27AF-76C9-4B88-8C1E-8AE351CBC525}" presName="parTx" presStyleLbl="node1" presStyleIdx="2" presStyleCnt="3">
        <dgm:presLayoutVars>
          <dgm:chMax val="0"/>
          <dgm:chPref val="0"/>
          <dgm:bulletEnabled val="1"/>
        </dgm:presLayoutVars>
      </dgm:prSet>
      <dgm:spPr/>
    </dgm:pt>
    <dgm:pt modelId="{6ABC6668-CDCA-4D0D-9900-B4CEE9A12151}" type="pres">
      <dgm:prSet presAssocID="{CD4F27AF-76C9-4B88-8C1E-8AE351CBC525}" presName="desTx" presStyleLbl="revTx" presStyleIdx="2" presStyleCnt="3">
        <dgm:presLayoutVars>
          <dgm:bulletEnabled val="1"/>
        </dgm:presLayoutVars>
      </dgm:prSet>
      <dgm:spPr/>
    </dgm:pt>
  </dgm:ptLst>
  <dgm:cxnLst>
    <dgm:cxn modelId="{00EBED08-A71F-42B2-B968-9497F3F210A4}" type="presOf" srcId="{995D0A36-9017-4453-A23B-9837F4060A55}" destId="{6ABC6668-CDCA-4D0D-9900-B4CEE9A12151}" srcOrd="0" destOrd="0" presId="urn:microsoft.com/office/officeart/2005/8/layout/chevron1"/>
    <dgm:cxn modelId="{49AC2010-E760-4681-9ECD-594664FF61E0}" srcId="{CD4F27AF-76C9-4B88-8C1E-8AE351CBC525}" destId="{995D0A36-9017-4453-A23B-9837F4060A55}" srcOrd="0" destOrd="0" parTransId="{14943240-C9C9-4404-AB93-7745E68BD4F9}" sibTransId="{129FBE94-7254-4626-83C1-4C1EAF3BD657}"/>
    <dgm:cxn modelId="{C75C5A20-E98D-4306-BA31-46DAD3CB59CB}" type="presOf" srcId="{6693DBB7-1216-46CE-8E3B-884E370AEA43}" destId="{C1AFBE75-02F3-4D47-B15D-5C97C9503FA8}" srcOrd="0" destOrd="0" presId="urn:microsoft.com/office/officeart/2005/8/layout/chevron1"/>
    <dgm:cxn modelId="{69895F60-F819-4EA6-BF64-F938BFAE589C}" srcId="{3A498AAB-73BF-4974-BD99-99A12800CFA0}" destId="{7B9E46FA-BC38-4C45-909A-A99FA75C0364}" srcOrd="0" destOrd="0" parTransId="{67727D4F-8947-4766-AF67-899CF975039B}" sibTransId="{FDD30A47-989C-475E-BA39-909AE98BEBAC}"/>
    <dgm:cxn modelId="{8A369465-6C7D-4B4B-8C08-667E3B766793}" srcId="{3A498AAB-73BF-4974-BD99-99A12800CFA0}" destId="{CD4F27AF-76C9-4B88-8C1E-8AE351CBC525}" srcOrd="2" destOrd="0" parTransId="{95FB5F1F-B8B5-4C87-9911-6847D69A0873}" sibTransId="{831138A2-8A8A-4FB7-BB00-9655785E63EF}"/>
    <dgm:cxn modelId="{2B16398E-8DE8-4140-88E9-9D4CECD9BE96}" srcId="{7B9E46FA-BC38-4C45-909A-A99FA75C0364}" destId="{C3B4DA51-5382-4897-9F82-91060F9FD231}" srcOrd="0" destOrd="0" parTransId="{8211EF2A-D89F-4B4E-B38D-5531867E2519}" sibTransId="{554C67CF-8097-4D55-A78E-F370E77D1F2E}"/>
    <dgm:cxn modelId="{3AC8FE8F-7556-4163-B950-01D7F9F2D3A6}" srcId="{4DCE0AF8-8D48-419B-A07D-7C15A85BF909}" destId="{6693DBB7-1216-46CE-8E3B-884E370AEA43}" srcOrd="0" destOrd="0" parTransId="{C981FFFD-6E91-4E75-AC36-50FC52DFB576}" sibTransId="{40B1709A-E2C2-4791-BEAF-3AFAE68E75DF}"/>
    <dgm:cxn modelId="{F6720398-9CB5-4CF4-AB8F-9C9ED857B979}" srcId="{3A498AAB-73BF-4974-BD99-99A12800CFA0}" destId="{4DCE0AF8-8D48-419B-A07D-7C15A85BF909}" srcOrd="1" destOrd="0" parTransId="{DF793504-6583-4CCB-9AB2-8267AA49A33C}" sibTransId="{DB453C77-0146-498A-847D-880E7EA0D88D}"/>
    <dgm:cxn modelId="{E771ABC2-EA0F-4E6B-AA77-974E0233B20B}" type="presOf" srcId="{3A498AAB-73BF-4974-BD99-99A12800CFA0}" destId="{A8E67795-D895-4BA3-A5D5-691B3BB959A3}" srcOrd="0" destOrd="0" presId="urn:microsoft.com/office/officeart/2005/8/layout/chevron1"/>
    <dgm:cxn modelId="{9C8891CB-4E7A-4CE1-88C9-A377B2B983CA}" type="presOf" srcId="{4DCE0AF8-8D48-419B-A07D-7C15A85BF909}" destId="{421BDFC3-3642-41B9-88E8-602680FB7A38}" srcOrd="0" destOrd="0" presId="urn:microsoft.com/office/officeart/2005/8/layout/chevron1"/>
    <dgm:cxn modelId="{D589E1CB-4DC5-440F-9AF4-C07FC92734EA}" type="presOf" srcId="{CD4F27AF-76C9-4B88-8C1E-8AE351CBC525}" destId="{128BF4F3-5F53-4C49-AD8B-5589F56C5A95}" srcOrd="0" destOrd="0" presId="urn:microsoft.com/office/officeart/2005/8/layout/chevron1"/>
    <dgm:cxn modelId="{8FBA98CC-8871-491F-8677-A82B115DAF60}" type="presOf" srcId="{7B9E46FA-BC38-4C45-909A-A99FA75C0364}" destId="{EC4B9762-A0B7-49C5-A91C-0973DAF9BF93}" srcOrd="0" destOrd="0" presId="urn:microsoft.com/office/officeart/2005/8/layout/chevron1"/>
    <dgm:cxn modelId="{514373ED-B1D8-4C00-B969-94CA06AE3145}" type="presOf" srcId="{C3B4DA51-5382-4897-9F82-91060F9FD231}" destId="{33580C70-5D29-4011-A0CA-BE69958200A7}" srcOrd="0" destOrd="0" presId="urn:microsoft.com/office/officeart/2005/8/layout/chevron1"/>
    <dgm:cxn modelId="{FDF82B07-C162-4F99-A60B-4F6CC90DBA2C}" type="presParOf" srcId="{A8E67795-D895-4BA3-A5D5-691B3BB959A3}" destId="{01D12E60-7098-465A-9518-C38B7AD0C163}" srcOrd="0" destOrd="0" presId="urn:microsoft.com/office/officeart/2005/8/layout/chevron1"/>
    <dgm:cxn modelId="{926BCD32-2BD5-4151-A2E9-25C1984E0E6D}" type="presParOf" srcId="{01D12E60-7098-465A-9518-C38B7AD0C163}" destId="{EC4B9762-A0B7-49C5-A91C-0973DAF9BF93}" srcOrd="0" destOrd="0" presId="urn:microsoft.com/office/officeart/2005/8/layout/chevron1"/>
    <dgm:cxn modelId="{9DC40DDC-9219-4AC3-83D1-A0B8D552EB90}" type="presParOf" srcId="{01D12E60-7098-465A-9518-C38B7AD0C163}" destId="{33580C70-5D29-4011-A0CA-BE69958200A7}" srcOrd="1" destOrd="0" presId="urn:microsoft.com/office/officeart/2005/8/layout/chevron1"/>
    <dgm:cxn modelId="{10A0787F-5BC7-4044-AB05-170C0FCD3C05}" type="presParOf" srcId="{A8E67795-D895-4BA3-A5D5-691B3BB959A3}" destId="{0279D715-18AF-4E0C-B6F4-04CCC285DD2F}" srcOrd="1" destOrd="0" presId="urn:microsoft.com/office/officeart/2005/8/layout/chevron1"/>
    <dgm:cxn modelId="{1FEA5C7F-1CC3-40D4-BDBB-6F9CA030D969}" type="presParOf" srcId="{A8E67795-D895-4BA3-A5D5-691B3BB959A3}" destId="{36F2E8E8-A98C-472B-9ADB-97313ED81524}" srcOrd="2" destOrd="0" presId="urn:microsoft.com/office/officeart/2005/8/layout/chevron1"/>
    <dgm:cxn modelId="{E264C1B2-1C99-47D2-88B4-F65DD2562E9B}" type="presParOf" srcId="{36F2E8E8-A98C-472B-9ADB-97313ED81524}" destId="{421BDFC3-3642-41B9-88E8-602680FB7A38}" srcOrd="0" destOrd="0" presId="urn:microsoft.com/office/officeart/2005/8/layout/chevron1"/>
    <dgm:cxn modelId="{ECA778D5-2462-49EE-9588-F2C783EA2987}" type="presParOf" srcId="{36F2E8E8-A98C-472B-9ADB-97313ED81524}" destId="{C1AFBE75-02F3-4D47-B15D-5C97C9503FA8}" srcOrd="1" destOrd="0" presId="urn:microsoft.com/office/officeart/2005/8/layout/chevron1"/>
    <dgm:cxn modelId="{C4E3D6CE-945C-4741-BDD8-904EDAE69940}" type="presParOf" srcId="{A8E67795-D895-4BA3-A5D5-691B3BB959A3}" destId="{D70A80C8-9545-42BC-AE27-C5008296A2CF}" srcOrd="3" destOrd="0" presId="urn:microsoft.com/office/officeart/2005/8/layout/chevron1"/>
    <dgm:cxn modelId="{7B1B670A-C7EB-49DC-B4C7-D5A1CF764B4A}" type="presParOf" srcId="{A8E67795-D895-4BA3-A5D5-691B3BB959A3}" destId="{31CB97A8-3D95-4488-9903-634F0CFEFE2B}" srcOrd="4" destOrd="0" presId="urn:microsoft.com/office/officeart/2005/8/layout/chevron1"/>
    <dgm:cxn modelId="{FC60C0A0-29C0-43CB-A850-8127E053F42E}" type="presParOf" srcId="{31CB97A8-3D95-4488-9903-634F0CFEFE2B}" destId="{128BF4F3-5F53-4C49-AD8B-5589F56C5A95}" srcOrd="0" destOrd="0" presId="urn:microsoft.com/office/officeart/2005/8/layout/chevron1"/>
    <dgm:cxn modelId="{3EE467E0-EAAB-405D-A6FC-95442755862E}" type="presParOf" srcId="{31CB97A8-3D95-4488-9903-634F0CFEFE2B}" destId="{6ABC6668-CDCA-4D0D-9900-B4CEE9A12151}"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1D341C-3CF1-43FA-86B1-8D2FCA5E29D1}"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zh-CN" altLang="en-US"/>
        </a:p>
      </dgm:t>
    </dgm:pt>
    <dgm:pt modelId="{66A374FF-219B-4509-BB46-9A37865EC39B}">
      <dgm:prSet phldrT="[文本]" custT="1"/>
      <dgm:spPr/>
      <dgm:t>
        <a:bodyPr/>
        <a:lstStyle/>
        <a:p>
          <a:r>
            <a:rPr lang="zh-CN" altLang="en-US" sz="2000" dirty="0">
              <a:latin typeface="黑体" pitchFamily="2" charset="-122"/>
              <a:ea typeface="黑体" pitchFamily="2" charset="-122"/>
            </a:rPr>
            <a:t>单一连续分配</a:t>
          </a:r>
          <a:endParaRPr lang="zh-CN" altLang="en-US" sz="2000" dirty="0"/>
        </a:p>
      </dgm:t>
    </dgm:pt>
    <dgm:pt modelId="{7EC4E5BB-9F2F-4574-8685-D4A8566B8C27}" type="parTrans" cxnId="{01035104-2495-4498-8B51-5E37766461DA}">
      <dgm:prSet/>
      <dgm:spPr/>
      <dgm:t>
        <a:bodyPr/>
        <a:lstStyle/>
        <a:p>
          <a:endParaRPr lang="zh-CN" altLang="en-US" sz="2000"/>
        </a:p>
      </dgm:t>
    </dgm:pt>
    <dgm:pt modelId="{EE88ECF2-F18E-4E9F-8EAE-61D84D0ED68D}" type="sibTrans" cxnId="{01035104-2495-4498-8B51-5E37766461DA}">
      <dgm:prSet/>
      <dgm:spPr/>
      <dgm:t>
        <a:bodyPr/>
        <a:lstStyle/>
        <a:p>
          <a:endParaRPr lang="zh-CN" altLang="en-US" sz="2000"/>
        </a:p>
      </dgm:t>
    </dgm:pt>
    <dgm:pt modelId="{CA135800-714D-4C72-9BF7-608F84E21625}">
      <dgm:prSet custT="1"/>
      <dgm:spPr/>
      <dgm:t>
        <a:bodyPr/>
        <a:lstStyle/>
        <a:p>
          <a:r>
            <a:rPr lang="zh-CN" altLang="en-US" sz="2000" dirty="0">
              <a:latin typeface="黑体" pitchFamily="2" charset="-122"/>
              <a:ea typeface="黑体" pitchFamily="2" charset="-122"/>
            </a:rPr>
            <a:t>固定分区分区</a:t>
          </a:r>
        </a:p>
      </dgm:t>
    </dgm:pt>
    <dgm:pt modelId="{E1A9C8AE-543F-45E2-BD32-CC28DB42107B}" type="parTrans" cxnId="{568E2621-F621-493E-996C-6F835450E984}">
      <dgm:prSet/>
      <dgm:spPr/>
      <dgm:t>
        <a:bodyPr/>
        <a:lstStyle/>
        <a:p>
          <a:endParaRPr lang="zh-CN" altLang="en-US" sz="2000"/>
        </a:p>
      </dgm:t>
    </dgm:pt>
    <dgm:pt modelId="{EC61EBE2-1FDB-4039-926F-75CC24EBEEB0}" type="sibTrans" cxnId="{568E2621-F621-493E-996C-6F835450E984}">
      <dgm:prSet/>
      <dgm:spPr/>
      <dgm:t>
        <a:bodyPr/>
        <a:lstStyle/>
        <a:p>
          <a:endParaRPr lang="zh-CN" altLang="en-US" sz="2000"/>
        </a:p>
      </dgm:t>
    </dgm:pt>
    <dgm:pt modelId="{A8F993C5-1EB6-4807-A9FA-9C5D4D22EE26}">
      <dgm:prSet custT="1"/>
      <dgm:spPr/>
      <dgm:t>
        <a:bodyPr/>
        <a:lstStyle/>
        <a:p>
          <a:r>
            <a:rPr lang="zh-CN" altLang="en-US" sz="2000" dirty="0">
              <a:latin typeface="黑体" pitchFamily="2" charset="-122"/>
              <a:ea typeface="黑体" pitchFamily="2" charset="-122"/>
            </a:rPr>
            <a:t>动态分区分配</a:t>
          </a:r>
        </a:p>
      </dgm:t>
    </dgm:pt>
    <dgm:pt modelId="{6B7CD9CD-14C2-4D46-B728-EEB0C9E4B76A}" type="parTrans" cxnId="{F7621C6C-85EF-4F14-97C5-F0814090BAB6}">
      <dgm:prSet/>
      <dgm:spPr/>
      <dgm:t>
        <a:bodyPr/>
        <a:lstStyle/>
        <a:p>
          <a:endParaRPr lang="zh-CN" altLang="en-US" sz="2000"/>
        </a:p>
      </dgm:t>
    </dgm:pt>
    <dgm:pt modelId="{839A6580-358E-42B6-9128-A144ADEB9FD2}" type="sibTrans" cxnId="{F7621C6C-85EF-4F14-97C5-F0814090BAB6}">
      <dgm:prSet/>
      <dgm:spPr/>
      <dgm:t>
        <a:bodyPr/>
        <a:lstStyle/>
        <a:p>
          <a:endParaRPr lang="zh-CN" altLang="en-US" sz="2000"/>
        </a:p>
      </dgm:t>
    </dgm:pt>
    <dgm:pt modelId="{F46F05BE-944D-4863-9981-2601537DED0E}">
      <dgm:prSet custT="1"/>
      <dgm:spPr/>
      <dgm:t>
        <a:bodyPr/>
        <a:lstStyle/>
        <a:p>
          <a:r>
            <a:rPr lang="zh-CN" altLang="en-US" sz="2000" dirty="0">
              <a:latin typeface="黑体" pitchFamily="2" charset="-122"/>
              <a:ea typeface="黑体" pitchFamily="2" charset="-122"/>
            </a:rPr>
            <a:t>动态重定位分区分配</a:t>
          </a:r>
        </a:p>
      </dgm:t>
    </dgm:pt>
    <dgm:pt modelId="{BD197E51-2AAA-49DF-981A-67CE6319E8F6}" type="parTrans" cxnId="{73FE2011-318C-42CE-87D0-4AB5F19C2F8B}">
      <dgm:prSet/>
      <dgm:spPr/>
      <dgm:t>
        <a:bodyPr/>
        <a:lstStyle/>
        <a:p>
          <a:endParaRPr lang="zh-CN" altLang="en-US" sz="2000"/>
        </a:p>
      </dgm:t>
    </dgm:pt>
    <dgm:pt modelId="{45B78948-5DA6-4741-83E6-2FF893F4F23E}" type="sibTrans" cxnId="{73FE2011-318C-42CE-87D0-4AB5F19C2F8B}">
      <dgm:prSet/>
      <dgm:spPr/>
      <dgm:t>
        <a:bodyPr/>
        <a:lstStyle/>
        <a:p>
          <a:endParaRPr lang="zh-CN" altLang="en-US" sz="2000"/>
        </a:p>
      </dgm:t>
    </dgm:pt>
    <dgm:pt modelId="{4D68DE61-2AC3-423F-9D11-4DE0DEE4DFB9}" type="pres">
      <dgm:prSet presAssocID="{0D1D341C-3CF1-43FA-86B1-8D2FCA5E29D1}" presName="diagram" presStyleCnt="0">
        <dgm:presLayoutVars>
          <dgm:dir/>
          <dgm:resizeHandles val="exact"/>
        </dgm:presLayoutVars>
      </dgm:prSet>
      <dgm:spPr/>
    </dgm:pt>
    <dgm:pt modelId="{A7F8D046-7E9F-462E-B8FE-E6565C50154E}" type="pres">
      <dgm:prSet presAssocID="{66A374FF-219B-4509-BB46-9A37865EC39B}" presName="node" presStyleLbl="node1" presStyleIdx="0" presStyleCnt="4">
        <dgm:presLayoutVars>
          <dgm:bulletEnabled val="1"/>
        </dgm:presLayoutVars>
      </dgm:prSet>
      <dgm:spPr/>
    </dgm:pt>
    <dgm:pt modelId="{BF1A807A-B0F8-4D42-8E51-F2FD523878EB}" type="pres">
      <dgm:prSet presAssocID="{EE88ECF2-F18E-4E9F-8EAE-61D84D0ED68D}" presName="sibTrans" presStyleCnt="0"/>
      <dgm:spPr/>
    </dgm:pt>
    <dgm:pt modelId="{8B3B39DE-FD07-4FEA-86E5-7C267136E7F5}" type="pres">
      <dgm:prSet presAssocID="{CA135800-714D-4C72-9BF7-608F84E21625}" presName="node" presStyleLbl="node1" presStyleIdx="1" presStyleCnt="4">
        <dgm:presLayoutVars>
          <dgm:bulletEnabled val="1"/>
        </dgm:presLayoutVars>
      </dgm:prSet>
      <dgm:spPr/>
    </dgm:pt>
    <dgm:pt modelId="{D6B42F5E-4C4D-4FD4-9FF9-13632DEBE5B2}" type="pres">
      <dgm:prSet presAssocID="{EC61EBE2-1FDB-4039-926F-75CC24EBEEB0}" presName="sibTrans" presStyleCnt="0"/>
      <dgm:spPr/>
    </dgm:pt>
    <dgm:pt modelId="{B6C8EF28-B4F5-41C4-B6EE-E6EFD10CA869}" type="pres">
      <dgm:prSet presAssocID="{A8F993C5-1EB6-4807-A9FA-9C5D4D22EE26}" presName="node" presStyleLbl="node1" presStyleIdx="2" presStyleCnt="4">
        <dgm:presLayoutVars>
          <dgm:bulletEnabled val="1"/>
        </dgm:presLayoutVars>
      </dgm:prSet>
      <dgm:spPr/>
    </dgm:pt>
    <dgm:pt modelId="{659A35AF-EA25-47B9-8359-7C95CB0E3567}" type="pres">
      <dgm:prSet presAssocID="{839A6580-358E-42B6-9128-A144ADEB9FD2}" presName="sibTrans" presStyleCnt="0"/>
      <dgm:spPr/>
    </dgm:pt>
    <dgm:pt modelId="{20CDA838-7BC4-4198-A824-EDC9089C241D}" type="pres">
      <dgm:prSet presAssocID="{F46F05BE-944D-4863-9981-2601537DED0E}" presName="node" presStyleLbl="node1" presStyleIdx="3" presStyleCnt="4">
        <dgm:presLayoutVars>
          <dgm:bulletEnabled val="1"/>
        </dgm:presLayoutVars>
      </dgm:prSet>
      <dgm:spPr/>
    </dgm:pt>
  </dgm:ptLst>
  <dgm:cxnLst>
    <dgm:cxn modelId="{01035104-2495-4498-8B51-5E37766461DA}" srcId="{0D1D341C-3CF1-43FA-86B1-8D2FCA5E29D1}" destId="{66A374FF-219B-4509-BB46-9A37865EC39B}" srcOrd="0" destOrd="0" parTransId="{7EC4E5BB-9F2F-4574-8685-D4A8566B8C27}" sibTransId="{EE88ECF2-F18E-4E9F-8EAE-61D84D0ED68D}"/>
    <dgm:cxn modelId="{73FE2011-318C-42CE-87D0-4AB5F19C2F8B}" srcId="{0D1D341C-3CF1-43FA-86B1-8D2FCA5E29D1}" destId="{F46F05BE-944D-4863-9981-2601537DED0E}" srcOrd="3" destOrd="0" parTransId="{BD197E51-2AAA-49DF-981A-67CE6319E8F6}" sibTransId="{45B78948-5DA6-4741-83E6-2FF893F4F23E}"/>
    <dgm:cxn modelId="{1680DE12-00C4-487C-83CC-83980D53AB81}" type="presOf" srcId="{A8F993C5-1EB6-4807-A9FA-9C5D4D22EE26}" destId="{B6C8EF28-B4F5-41C4-B6EE-E6EFD10CA869}" srcOrd="0" destOrd="0" presId="urn:microsoft.com/office/officeart/2005/8/layout/default"/>
    <dgm:cxn modelId="{568E2621-F621-493E-996C-6F835450E984}" srcId="{0D1D341C-3CF1-43FA-86B1-8D2FCA5E29D1}" destId="{CA135800-714D-4C72-9BF7-608F84E21625}" srcOrd="1" destOrd="0" parTransId="{E1A9C8AE-543F-45E2-BD32-CC28DB42107B}" sibTransId="{EC61EBE2-1FDB-4039-926F-75CC24EBEEB0}"/>
    <dgm:cxn modelId="{F7621C6C-85EF-4F14-97C5-F0814090BAB6}" srcId="{0D1D341C-3CF1-43FA-86B1-8D2FCA5E29D1}" destId="{A8F993C5-1EB6-4807-A9FA-9C5D4D22EE26}" srcOrd="2" destOrd="0" parTransId="{6B7CD9CD-14C2-4D46-B728-EEB0C9E4B76A}" sibTransId="{839A6580-358E-42B6-9128-A144ADEB9FD2}"/>
    <dgm:cxn modelId="{9A6FF689-9962-4433-8918-5A8660B0034E}" type="presOf" srcId="{0D1D341C-3CF1-43FA-86B1-8D2FCA5E29D1}" destId="{4D68DE61-2AC3-423F-9D11-4DE0DEE4DFB9}" srcOrd="0" destOrd="0" presId="urn:microsoft.com/office/officeart/2005/8/layout/default"/>
    <dgm:cxn modelId="{6800AF8A-CF49-4899-96A9-707B7B3BD61E}" type="presOf" srcId="{F46F05BE-944D-4863-9981-2601537DED0E}" destId="{20CDA838-7BC4-4198-A824-EDC9089C241D}" srcOrd="0" destOrd="0" presId="urn:microsoft.com/office/officeart/2005/8/layout/default"/>
    <dgm:cxn modelId="{F98507E3-F65C-40BC-A86B-CD57B8CA3BB3}" type="presOf" srcId="{CA135800-714D-4C72-9BF7-608F84E21625}" destId="{8B3B39DE-FD07-4FEA-86E5-7C267136E7F5}" srcOrd="0" destOrd="0" presId="urn:microsoft.com/office/officeart/2005/8/layout/default"/>
    <dgm:cxn modelId="{59EC98EB-190D-4078-835F-5BA2CB7C4731}" type="presOf" srcId="{66A374FF-219B-4509-BB46-9A37865EC39B}" destId="{A7F8D046-7E9F-462E-B8FE-E6565C50154E}" srcOrd="0" destOrd="0" presId="urn:microsoft.com/office/officeart/2005/8/layout/default"/>
    <dgm:cxn modelId="{3477699C-C46D-4046-9B99-924E5992AB7F}" type="presParOf" srcId="{4D68DE61-2AC3-423F-9D11-4DE0DEE4DFB9}" destId="{A7F8D046-7E9F-462E-B8FE-E6565C50154E}" srcOrd="0" destOrd="0" presId="urn:microsoft.com/office/officeart/2005/8/layout/default"/>
    <dgm:cxn modelId="{D744FD9F-D5FB-436B-9D1E-7ADE5441500E}" type="presParOf" srcId="{4D68DE61-2AC3-423F-9D11-4DE0DEE4DFB9}" destId="{BF1A807A-B0F8-4D42-8E51-F2FD523878EB}" srcOrd="1" destOrd="0" presId="urn:microsoft.com/office/officeart/2005/8/layout/default"/>
    <dgm:cxn modelId="{90F77986-FFB0-47C7-B932-02150CAE69A7}" type="presParOf" srcId="{4D68DE61-2AC3-423F-9D11-4DE0DEE4DFB9}" destId="{8B3B39DE-FD07-4FEA-86E5-7C267136E7F5}" srcOrd="2" destOrd="0" presId="urn:microsoft.com/office/officeart/2005/8/layout/default"/>
    <dgm:cxn modelId="{8337957D-7738-4057-A97F-D43BB8D96D8D}" type="presParOf" srcId="{4D68DE61-2AC3-423F-9D11-4DE0DEE4DFB9}" destId="{D6B42F5E-4C4D-4FD4-9FF9-13632DEBE5B2}" srcOrd="3" destOrd="0" presId="urn:microsoft.com/office/officeart/2005/8/layout/default"/>
    <dgm:cxn modelId="{10BC5BDD-94E8-431D-89FC-B11AEC13875E}" type="presParOf" srcId="{4D68DE61-2AC3-423F-9D11-4DE0DEE4DFB9}" destId="{B6C8EF28-B4F5-41C4-B6EE-E6EFD10CA869}" srcOrd="4" destOrd="0" presId="urn:microsoft.com/office/officeart/2005/8/layout/default"/>
    <dgm:cxn modelId="{8364322C-92AC-494D-957B-60AA706847D2}" type="presParOf" srcId="{4D68DE61-2AC3-423F-9D11-4DE0DEE4DFB9}" destId="{659A35AF-EA25-47B9-8359-7C95CB0E3567}" srcOrd="5" destOrd="0" presId="urn:microsoft.com/office/officeart/2005/8/layout/default"/>
    <dgm:cxn modelId="{CC6E776B-7D7E-4F0E-9549-8A372A180CB0}" type="presParOf" srcId="{4D68DE61-2AC3-423F-9D11-4DE0DEE4DFB9}" destId="{20CDA838-7BC4-4198-A824-EDC9089C241D}"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9ACA48-2F6E-4425-BAD9-BAF6B7E5A28A}">
      <dsp:nvSpPr>
        <dsp:cNvPr id="0" name=""/>
        <dsp:cNvSpPr/>
      </dsp:nvSpPr>
      <dsp:spPr>
        <a:xfrm>
          <a:off x="1425042" y="0"/>
          <a:ext cx="570017" cy="516057"/>
        </a:xfrm>
        <a:prstGeom prst="trapezoid">
          <a:avLst>
            <a:gd name="adj" fmla="val 55228"/>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黑体" pitchFamily="2" charset="-122"/>
              <a:ea typeface="黑体" pitchFamily="2" charset="-122"/>
            </a:rPr>
            <a:t>寄存器</a:t>
          </a:r>
        </a:p>
      </dsp:txBody>
      <dsp:txXfrm>
        <a:off x="1425042" y="0"/>
        <a:ext cx="570017" cy="516057"/>
      </dsp:txXfrm>
    </dsp:sp>
    <dsp:sp modelId="{A9CF5DAA-7A5F-4169-813D-D1512CBC4E52}">
      <dsp:nvSpPr>
        <dsp:cNvPr id="0" name=""/>
        <dsp:cNvSpPr/>
      </dsp:nvSpPr>
      <dsp:spPr>
        <a:xfrm>
          <a:off x="1140034" y="516057"/>
          <a:ext cx="1140034" cy="516057"/>
        </a:xfrm>
        <a:prstGeom prst="trapezoid">
          <a:avLst>
            <a:gd name="adj" fmla="val 55228"/>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黑体" pitchFamily="2" charset="-122"/>
              <a:ea typeface="黑体" pitchFamily="2" charset="-122"/>
            </a:rPr>
            <a:t>高速缓冲</a:t>
          </a:r>
        </a:p>
      </dsp:txBody>
      <dsp:txXfrm>
        <a:off x="1339540" y="516057"/>
        <a:ext cx="741022" cy="516057"/>
      </dsp:txXfrm>
    </dsp:sp>
    <dsp:sp modelId="{8963B499-F77A-46CA-9A43-BE64393697E0}">
      <dsp:nvSpPr>
        <dsp:cNvPr id="0" name=""/>
        <dsp:cNvSpPr/>
      </dsp:nvSpPr>
      <dsp:spPr>
        <a:xfrm>
          <a:off x="855025" y="1032114"/>
          <a:ext cx="1710051" cy="516057"/>
        </a:xfrm>
        <a:prstGeom prst="trapezoid">
          <a:avLst>
            <a:gd name="adj" fmla="val 55228"/>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黑体" pitchFamily="2" charset="-122"/>
              <a:ea typeface="黑体" pitchFamily="2" charset="-122"/>
            </a:rPr>
            <a:t>主存</a:t>
          </a:r>
        </a:p>
      </dsp:txBody>
      <dsp:txXfrm>
        <a:off x="1154284" y="1032114"/>
        <a:ext cx="1111533" cy="516057"/>
      </dsp:txXfrm>
    </dsp:sp>
    <dsp:sp modelId="{E63D8F93-08BD-4A91-BA36-02162DEDE543}">
      <dsp:nvSpPr>
        <dsp:cNvPr id="0" name=""/>
        <dsp:cNvSpPr/>
      </dsp:nvSpPr>
      <dsp:spPr>
        <a:xfrm>
          <a:off x="570017" y="1548171"/>
          <a:ext cx="2280068" cy="516057"/>
        </a:xfrm>
        <a:prstGeom prst="trapezoid">
          <a:avLst>
            <a:gd name="adj" fmla="val 55228"/>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黑体" pitchFamily="2" charset="-122"/>
              <a:ea typeface="黑体" pitchFamily="2" charset="-122"/>
            </a:rPr>
            <a:t>磁盘缓冲</a:t>
          </a:r>
        </a:p>
      </dsp:txBody>
      <dsp:txXfrm>
        <a:off x="969029" y="1548171"/>
        <a:ext cx="1482044" cy="516057"/>
      </dsp:txXfrm>
    </dsp:sp>
    <dsp:sp modelId="{9481F251-4316-46D8-A618-9EC27416CFB8}">
      <dsp:nvSpPr>
        <dsp:cNvPr id="0" name=""/>
        <dsp:cNvSpPr/>
      </dsp:nvSpPr>
      <dsp:spPr>
        <a:xfrm>
          <a:off x="285008" y="2064229"/>
          <a:ext cx="2850085" cy="516057"/>
        </a:xfrm>
        <a:prstGeom prst="trapezoid">
          <a:avLst>
            <a:gd name="adj" fmla="val 55228"/>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黑体" pitchFamily="2" charset="-122"/>
              <a:ea typeface="黑体" pitchFamily="2" charset="-122"/>
            </a:rPr>
            <a:t>磁盘</a:t>
          </a:r>
        </a:p>
      </dsp:txBody>
      <dsp:txXfrm>
        <a:off x="783773" y="2064229"/>
        <a:ext cx="1852555" cy="516057"/>
      </dsp:txXfrm>
    </dsp:sp>
    <dsp:sp modelId="{DD5748A2-E7E7-4DCF-97A8-BE724EE63489}">
      <dsp:nvSpPr>
        <dsp:cNvPr id="0" name=""/>
        <dsp:cNvSpPr/>
      </dsp:nvSpPr>
      <dsp:spPr>
        <a:xfrm>
          <a:off x="0" y="2580286"/>
          <a:ext cx="3420103" cy="516057"/>
        </a:xfrm>
        <a:prstGeom prst="trapezoid">
          <a:avLst>
            <a:gd name="adj" fmla="val 55228"/>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黑体" pitchFamily="2" charset="-122"/>
              <a:ea typeface="黑体" pitchFamily="2" charset="-122"/>
            </a:rPr>
            <a:t>可移动存储介质</a:t>
          </a:r>
        </a:p>
      </dsp:txBody>
      <dsp:txXfrm>
        <a:off x="598518" y="2580286"/>
        <a:ext cx="2223066" cy="516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D9F78-34A6-4721-8B8D-BF77E89DDD67}">
      <dsp:nvSpPr>
        <dsp:cNvPr id="0" name=""/>
        <dsp:cNvSpPr/>
      </dsp:nvSpPr>
      <dsp:spPr>
        <a:xfrm>
          <a:off x="0" y="518071"/>
          <a:ext cx="9144000" cy="253575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09676" tIns="479044" rIns="709676" bIns="128016" numCol="1" spcCol="1270" anchor="t" anchorCtr="0">
          <a:noAutofit/>
        </a:bodyPr>
        <a:lstStyle/>
        <a:p>
          <a:pPr marL="171450" lvl="1" indent="-171450" algn="l" defTabSz="800100">
            <a:lnSpc>
              <a:spcPct val="90000"/>
            </a:lnSpc>
            <a:spcBef>
              <a:spcPct val="0"/>
            </a:spcBef>
            <a:spcAft>
              <a:spcPts val="600"/>
            </a:spcAft>
            <a:buChar char="•"/>
          </a:pPr>
          <a:r>
            <a:rPr lang="zh-CN" altLang="en-US" sz="1800" kern="1200" dirty="0">
              <a:latin typeface="黑体" pitchFamily="2" charset="-122"/>
              <a:ea typeface="黑体" pitchFamily="2" charset="-122"/>
            </a:rPr>
            <a:t>用于保存进程运行时的程序和数据</a:t>
          </a:r>
          <a:endParaRPr lang="en-US" altLang="zh-CN" sz="1800" kern="1200" dirty="0">
            <a:latin typeface="黑体" pitchFamily="2" charset="-122"/>
            <a:ea typeface="黑体" pitchFamily="2" charset="-122"/>
          </a:endParaRPr>
        </a:p>
        <a:p>
          <a:pPr marL="171450" lvl="1" indent="-171450" algn="l" defTabSz="800100">
            <a:lnSpc>
              <a:spcPct val="90000"/>
            </a:lnSpc>
            <a:spcBef>
              <a:spcPct val="0"/>
            </a:spcBef>
            <a:spcAft>
              <a:spcPts val="600"/>
            </a:spcAft>
            <a:buChar char="•"/>
          </a:pPr>
          <a:r>
            <a:rPr lang="zh-CN" altLang="en-US" sz="1800" kern="1200" dirty="0">
              <a:latin typeface="黑体" pitchFamily="2" charset="-122"/>
              <a:ea typeface="黑体" pitchFamily="2" charset="-122"/>
            </a:rPr>
            <a:t>对于微机系统和大中型机，容量为数十</a:t>
          </a:r>
          <a:r>
            <a:rPr lang="en-US" altLang="zh-CN" sz="1800" kern="1200" dirty="0">
              <a:latin typeface="黑体" pitchFamily="2" charset="-122"/>
              <a:ea typeface="黑体" pitchFamily="2" charset="-122"/>
            </a:rPr>
            <a:t>MB</a:t>
          </a:r>
          <a:r>
            <a:rPr lang="zh-CN" altLang="en-US" sz="1800" kern="1200" dirty="0">
              <a:latin typeface="黑体" pitchFamily="2" charset="-122"/>
              <a:ea typeface="黑体" pitchFamily="2" charset="-122"/>
            </a:rPr>
            <a:t>到数</a:t>
          </a:r>
          <a:r>
            <a:rPr lang="en-US" altLang="zh-CN" sz="1800" kern="1200" dirty="0">
              <a:latin typeface="黑体" pitchFamily="2" charset="-122"/>
              <a:ea typeface="黑体" pitchFamily="2" charset="-122"/>
            </a:rPr>
            <a:t>GB</a:t>
          </a:r>
          <a:r>
            <a:rPr lang="zh-CN" altLang="en-US" sz="1800" kern="1200" dirty="0">
              <a:latin typeface="黑体" pitchFamily="2" charset="-122"/>
              <a:ea typeface="黑体" pitchFamily="2" charset="-122"/>
            </a:rPr>
            <a:t>；对于嵌入式系统，容量为数十</a:t>
          </a:r>
          <a:r>
            <a:rPr lang="en-US" altLang="zh-CN" sz="1800" kern="1200" dirty="0">
              <a:latin typeface="黑体" pitchFamily="2" charset="-122"/>
              <a:ea typeface="黑体" pitchFamily="2" charset="-122"/>
            </a:rPr>
            <a:t>KB</a:t>
          </a:r>
          <a:r>
            <a:rPr lang="zh-CN" altLang="en-US" sz="1800" kern="1200" dirty="0">
              <a:latin typeface="黑体" pitchFamily="2" charset="-122"/>
              <a:ea typeface="黑体" pitchFamily="2" charset="-122"/>
            </a:rPr>
            <a:t>到数</a:t>
          </a:r>
          <a:r>
            <a:rPr lang="en-US" altLang="zh-CN" sz="1800" kern="1200" dirty="0">
              <a:latin typeface="黑体" pitchFamily="2" charset="-122"/>
              <a:ea typeface="黑体" pitchFamily="2" charset="-122"/>
            </a:rPr>
            <a:t>MB</a:t>
          </a:r>
        </a:p>
        <a:p>
          <a:pPr marL="171450" lvl="1" indent="-171450" algn="l" defTabSz="800100">
            <a:lnSpc>
              <a:spcPct val="90000"/>
            </a:lnSpc>
            <a:spcBef>
              <a:spcPct val="0"/>
            </a:spcBef>
            <a:spcAft>
              <a:spcPts val="600"/>
            </a:spcAft>
            <a:buChar char="•"/>
          </a:pPr>
          <a:r>
            <a:rPr lang="en-US" altLang="zh-CN" sz="1800" kern="1200" dirty="0">
              <a:latin typeface="黑体" pitchFamily="2" charset="-122"/>
              <a:ea typeface="黑体" pitchFamily="2" charset="-122"/>
            </a:rPr>
            <a:t>CPU</a:t>
          </a:r>
          <a:r>
            <a:rPr lang="zh-CN" altLang="en-US" sz="1800" kern="1200" dirty="0">
              <a:latin typeface="黑体" pitchFamily="2" charset="-122"/>
              <a:ea typeface="黑体" pitchFamily="2" charset="-122"/>
            </a:rPr>
            <a:t>从主存读取指令和数据</a:t>
          </a:r>
          <a:endParaRPr lang="en-US" altLang="zh-CN" sz="1800" kern="1200" dirty="0">
            <a:latin typeface="黑体" pitchFamily="2" charset="-122"/>
            <a:ea typeface="黑体" pitchFamily="2" charset="-122"/>
          </a:endParaRPr>
        </a:p>
        <a:p>
          <a:pPr marL="171450" lvl="1" indent="-171450" algn="l" defTabSz="800100">
            <a:lnSpc>
              <a:spcPct val="90000"/>
            </a:lnSpc>
            <a:spcBef>
              <a:spcPct val="0"/>
            </a:spcBef>
            <a:spcAft>
              <a:spcPts val="600"/>
            </a:spcAft>
            <a:buChar char="•"/>
          </a:pPr>
          <a:r>
            <a:rPr lang="en-US" altLang="zh-CN" sz="1800" kern="1200" dirty="0">
              <a:latin typeface="黑体" pitchFamily="2" charset="-122"/>
              <a:ea typeface="黑体" pitchFamily="2" charset="-122"/>
            </a:rPr>
            <a:t>CPU</a:t>
          </a:r>
          <a:r>
            <a:rPr lang="zh-CN" altLang="en-US" sz="1800" kern="1200" dirty="0">
              <a:latin typeface="黑体" pitchFamily="2" charset="-122"/>
              <a:ea typeface="黑体" pitchFamily="2" charset="-122"/>
            </a:rPr>
            <a:t>与外设交换信息要依托主存</a:t>
          </a:r>
          <a:endParaRPr lang="en-US" altLang="zh-CN" sz="1800" kern="1200" dirty="0">
            <a:latin typeface="黑体" pitchFamily="2" charset="-122"/>
            <a:ea typeface="黑体" pitchFamily="2" charset="-122"/>
          </a:endParaRPr>
        </a:p>
        <a:p>
          <a:pPr marL="171450" lvl="1" indent="-171450" algn="l" defTabSz="800100">
            <a:lnSpc>
              <a:spcPct val="90000"/>
            </a:lnSpc>
            <a:spcBef>
              <a:spcPct val="0"/>
            </a:spcBef>
            <a:spcAft>
              <a:spcPts val="600"/>
            </a:spcAft>
            <a:buChar char="•"/>
          </a:pPr>
          <a:r>
            <a:rPr lang="zh-CN" altLang="en-US" sz="1800" kern="1200" dirty="0">
              <a:latin typeface="黑体" pitchFamily="2" charset="-122"/>
              <a:ea typeface="黑体" pitchFamily="2" charset="-122"/>
            </a:rPr>
            <a:t>为缓解</a:t>
          </a:r>
          <a:r>
            <a:rPr lang="en-US" altLang="zh-CN" sz="1800" kern="1200" dirty="0">
              <a:latin typeface="黑体" pitchFamily="2" charset="-122"/>
              <a:ea typeface="黑体" pitchFamily="2" charset="-122"/>
            </a:rPr>
            <a:t>CPU</a:t>
          </a:r>
          <a:r>
            <a:rPr lang="zh-CN" altLang="en-US" sz="1800" kern="1200" dirty="0">
              <a:latin typeface="黑体" pitchFamily="2" charset="-122"/>
              <a:ea typeface="黑体" pitchFamily="2" charset="-122"/>
            </a:rPr>
            <a:t>执行指令速度和主存访问速度的矛盾，引入寄存器和高速缓冲</a:t>
          </a:r>
          <a:endParaRPr lang="en-US" altLang="zh-CN" sz="1800" kern="1200" dirty="0">
            <a:latin typeface="黑体" pitchFamily="2" charset="-122"/>
            <a:ea typeface="黑体" pitchFamily="2" charset="-122"/>
          </a:endParaRPr>
        </a:p>
      </dsp:txBody>
      <dsp:txXfrm>
        <a:off x="0" y="518071"/>
        <a:ext cx="9144000" cy="2535750"/>
      </dsp:txXfrm>
    </dsp:sp>
    <dsp:sp modelId="{F498ED07-D6D6-4ACF-829D-43841F230CF2}">
      <dsp:nvSpPr>
        <dsp:cNvPr id="0" name=""/>
        <dsp:cNvSpPr/>
      </dsp:nvSpPr>
      <dsp:spPr>
        <a:xfrm>
          <a:off x="2743200" y="264744"/>
          <a:ext cx="6400800" cy="67896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1935" tIns="0" rIns="241935" bIns="0" numCol="1" spcCol="1270" anchor="ctr" anchorCtr="0">
          <a:noAutofit/>
        </a:bodyPr>
        <a:lstStyle/>
        <a:p>
          <a:pPr marL="0" lvl="0" indent="0" algn="l" defTabSz="1066800">
            <a:lnSpc>
              <a:spcPct val="90000"/>
            </a:lnSpc>
            <a:spcBef>
              <a:spcPct val="0"/>
            </a:spcBef>
            <a:spcAft>
              <a:spcPts val="600"/>
            </a:spcAft>
            <a:buNone/>
          </a:pPr>
          <a:r>
            <a:rPr lang="zh-CN" altLang="en-US" sz="2400" kern="1200" dirty="0">
              <a:latin typeface="华文楷体" panose="02010600040101010101" pitchFamily="2" charset="-122"/>
              <a:ea typeface="华文楷体" panose="02010600040101010101" pitchFamily="2" charset="-122"/>
            </a:rPr>
            <a:t>主存储器</a:t>
          </a:r>
        </a:p>
      </dsp:txBody>
      <dsp:txXfrm>
        <a:off x="2776344" y="297888"/>
        <a:ext cx="6334512" cy="612672"/>
      </dsp:txXfrm>
    </dsp:sp>
    <dsp:sp modelId="{70BDF2CA-6183-4E74-ABC7-57212E0DA609}">
      <dsp:nvSpPr>
        <dsp:cNvPr id="0" name=""/>
        <dsp:cNvSpPr/>
      </dsp:nvSpPr>
      <dsp:spPr>
        <a:xfrm>
          <a:off x="0" y="3353185"/>
          <a:ext cx="9144000" cy="1847475"/>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09676" tIns="479044" rIns="709676" bIns="128016" numCol="1" spcCol="1270" anchor="t" anchorCtr="0">
          <a:noAutofit/>
        </a:bodyPr>
        <a:lstStyle/>
        <a:p>
          <a:pPr marL="171450" lvl="1" indent="-171450" algn="l" defTabSz="800100">
            <a:lnSpc>
              <a:spcPct val="90000"/>
            </a:lnSpc>
            <a:spcBef>
              <a:spcPct val="0"/>
            </a:spcBef>
            <a:spcAft>
              <a:spcPts val="600"/>
            </a:spcAft>
            <a:buChar char="•"/>
          </a:pPr>
          <a:r>
            <a:rPr lang="zh-CN" altLang="en-US" sz="1800" kern="1200" dirty="0">
              <a:latin typeface="黑体" pitchFamily="2" charset="-122"/>
              <a:ea typeface="黑体" pitchFamily="2" charset="-122"/>
            </a:rPr>
            <a:t>访问速度做快，完全与</a:t>
          </a:r>
          <a:r>
            <a:rPr lang="en-US" altLang="zh-CN" sz="1800" kern="1200" dirty="0">
              <a:latin typeface="黑体" pitchFamily="2" charset="-122"/>
              <a:ea typeface="黑体" pitchFamily="2" charset="-122"/>
            </a:rPr>
            <a:t>CPU</a:t>
          </a:r>
          <a:r>
            <a:rPr lang="zh-CN" altLang="en-US" sz="1800" kern="1200" dirty="0">
              <a:latin typeface="黑体" pitchFamily="2" charset="-122"/>
              <a:ea typeface="黑体" pitchFamily="2" charset="-122"/>
            </a:rPr>
            <a:t>协调工作，价格十分昂贵，容量不可能很大</a:t>
          </a:r>
          <a:endParaRPr lang="en-US" altLang="zh-CN" sz="1800" kern="1200" dirty="0">
            <a:latin typeface="黑体" pitchFamily="2" charset="-122"/>
            <a:ea typeface="黑体" pitchFamily="2" charset="-122"/>
          </a:endParaRPr>
        </a:p>
        <a:p>
          <a:pPr marL="171450" lvl="1" indent="-171450" algn="l" defTabSz="800100">
            <a:lnSpc>
              <a:spcPct val="90000"/>
            </a:lnSpc>
            <a:spcBef>
              <a:spcPct val="0"/>
            </a:spcBef>
            <a:spcAft>
              <a:spcPts val="600"/>
            </a:spcAft>
            <a:buChar char="•"/>
          </a:pPr>
          <a:r>
            <a:rPr lang="zh-CN" altLang="en-US" sz="1800" kern="1200" dirty="0">
              <a:latin typeface="黑体" pitchFamily="2" charset="-122"/>
              <a:ea typeface="黑体" pitchFamily="2" charset="-122"/>
            </a:rPr>
            <a:t>长度一般以字为单位</a:t>
          </a:r>
          <a:endParaRPr lang="en-US" altLang="zh-CN" sz="1800" kern="1200" dirty="0">
            <a:latin typeface="黑体" pitchFamily="2" charset="-122"/>
            <a:ea typeface="黑体" pitchFamily="2" charset="-122"/>
          </a:endParaRPr>
        </a:p>
        <a:p>
          <a:pPr marL="171450" lvl="1" indent="-171450" algn="l" defTabSz="800100">
            <a:lnSpc>
              <a:spcPct val="90000"/>
            </a:lnSpc>
            <a:spcBef>
              <a:spcPct val="0"/>
            </a:spcBef>
            <a:spcAft>
              <a:spcPts val="600"/>
            </a:spcAft>
            <a:buChar char="•"/>
          </a:pPr>
          <a:r>
            <a:rPr lang="zh-CN" altLang="en-US" sz="1800" kern="1200" dirty="0">
              <a:latin typeface="黑体" pitchFamily="2" charset="-122"/>
              <a:ea typeface="黑体" pitchFamily="2" charset="-122"/>
            </a:rPr>
            <a:t>对于微机系统和大中型机，可能有几十个甚至上百个；对于嵌入式系统，仅有几个到几十个</a:t>
          </a:r>
          <a:endParaRPr lang="en-US" altLang="zh-CN" sz="1800" kern="1200" dirty="0">
            <a:latin typeface="黑体" pitchFamily="2" charset="-122"/>
            <a:ea typeface="黑体" pitchFamily="2" charset="-122"/>
          </a:endParaRPr>
        </a:p>
      </dsp:txBody>
      <dsp:txXfrm>
        <a:off x="0" y="3353185"/>
        <a:ext cx="9144000" cy="1847475"/>
      </dsp:txXfrm>
    </dsp:sp>
    <dsp:sp modelId="{CC71B173-13BF-479B-B412-9E54F6174080}">
      <dsp:nvSpPr>
        <dsp:cNvPr id="0" name=""/>
        <dsp:cNvSpPr/>
      </dsp:nvSpPr>
      <dsp:spPr>
        <a:xfrm>
          <a:off x="457200" y="3013705"/>
          <a:ext cx="6400800" cy="67896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1935" tIns="0" rIns="241935" bIns="0" numCol="1" spcCol="1270" anchor="ctr" anchorCtr="0">
          <a:noAutofit/>
        </a:bodyPr>
        <a:lstStyle/>
        <a:p>
          <a:pPr marL="0" lvl="0" indent="0" algn="l" defTabSz="1066800">
            <a:lnSpc>
              <a:spcPct val="90000"/>
            </a:lnSpc>
            <a:spcBef>
              <a:spcPct val="0"/>
            </a:spcBef>
            <a:spcAft>
              <a:spcPts val="600"/>
            </a:spcAft>
            <a:buNone/>
          </a:pPr>
          <a:r>
            <a:rPr lang="zh-CN" altLang="en-US" sz="2400" kern="1200">
              <a:latin typeface="华文楷体" panose="02010600040101010101" pitchFamily="2" charset="-122"/>
              <a:ea typeface="华文楷体" panose="02010600040101010101" pitchFamily="2" charset="-122"/>
            </a:rPr>
            <a:t>寄存器</a:t>
          </a:r>
          <a:endParaRPr lang="en-US" altLang="zh-CN" sz="2400" kern="1200" dirty="0">
            <a:latin typeface="华文楷体" panose="02010600040101010101" pitchFamily="2" charset="-122"/>
            <a:ea typeface="华文楷体" panose="02010600040101010101" pitchFamily="2" charset="-122"/>
          </a:endParaRPr>
        </a:p>
      </dsp:txBody>
      <dsp:txXfrm>
        <a:off x="490344" y="3046849"/>
        <a:ext cx="6334512"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D3B1C9-FE62-4E1C-B21B-919EB24D9F55}">
      <dsp:nvSpPr>
        <dsp:cNvPr id="0" name=""/>
        <dsp:cNvSpPr/>
      </dsp:nvSpPr>
      <dsp:spPr>
        <a:xfrm>
          <a:off x="0" y="870886"/>
          <a:ext cx="8892480" cy="2142000"/>
        </a:xfrm>
        <a:prstGeom prst="rect">
          <a:avLst/>
        </a:prstGeom>
        <a:solidFill>
          <a:schemeClr val="lt1">
            <a:alpha val="90000"/>
            <a:hueOff val="0"/>
            <a:satOff val="0"/>
            <a:lumOff val="0"/>
            <a:alphaOff val="0"/>
          </a:schemeClr>
        </a:solidFill>
        <a:ln w="9525" cap="rnd" cmpd="sng" algn="ctr">
          <a:solidFill>
            <a:schemeClr val="accent6">
              <a:alpha val="9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90155" tIns="708152" rIns="690155"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latin typeface="黑体" pitchFamily="2" charset="-122"/>
              <a:ea typeface="黑体" pitchFamily="2" charset="-122"/>
            </a:rPr>
            <a:t>容量大于或远大于寄存器，比内存小两到三个数量级左右，从几十</a:t>
          </a:r>
          <a:r>
            <a:rPr lang="en-US" altLang="zh-CN" sz="2000" kern="1200" dirty="0">
              <a:latin typeface="黑体" pitchFamily="2" charset="-122"/>
              <a:ea typeface="黑体" pitchFamily="2" charset="-122"/>
            </a:rPr>
            <a:t>KB</a:t>
          </a:r>
          <a:r>
            <a:rPr lang="zh-CN" altLang="en-US" sz="2000" kern="1200" dirty="0">
              <a:latin typeface="黑体" pitchFamily="2" charset="-122"/>
              <a:ea typeface="黑体" pitchFamily="2" charset="-122"/>
            </a:rPr>
            <a:t>到几</a:t>
          </a:r>
          <a:r>
            <a:rPr lang="en-US" altLang="zh-CN" sz="2000" kern="1200" dirty="0">
              <a:latin typeface="黑体" pitchFamily="2" charset="-122"/>
              <a:ea typeface="黑体" pitchFamily="2" charset="-122"/>
            </a:rPr>
            <a:t>MB</a:t>
          </a:r>
        </a:p>
        <a:p>
          <a:pPr marL="228600" lvl="1" indent="-228600" algn="l" defTabSz="889000">
            <a:lnSpc>
              <a:spcPct val="90000"/>
            </a:lnSpc>
            <a:spcBef>
              <a:spcPct val="0"/>
            </a:spcBef>
            <a:spcAft>
              <a:spcPct val="15000"/>
            </a:spcAft>
            <a:buChar char="•"/>
          </a:pPr>
          <a:r>
            <a:rPr lang="zh-CN" altLang="en-US" sz="2000" kern="1200" dirty="0">
              <a:latin typeface="黑体" pitchFamily="2" charset="-122"/>
              <a:ea typeface="黑体" pitchFamily="2" charset="-122"/>
            </a:rPr>
            <a:t>访问速度快于主存</a:t>
          </a:r>
          <a:endParaRPr lang="en-US" altLang="zh-CN" sz="2000" kern="1200" dirty="0">
            <a:latin typeface="黑体" pitchFamily="2" charset="-122"/>
            <a:ea typeface="黑体" pitchFamily="2" charset="-122"/>
          </a:endParaRPr>
        </a:p>
        <a:p>
          <a:pPr marL="228600" lvl="1" indent="-228600" algn="l" defTabSz="889000">
            <a:lnSpc>
              <a:spcPct val="90000"/>
            </a:lnSpc>
            <a:spcBef>
              <a:spcPct val="0"/>
            </a:spcBef>
            <a:spcAft>
              <a:spcPct val="15000"/>
            </a:spcAft>
            <a:buChar char="•"/>
          </a:pPr>
          <a:r>
            <a:rPr lang="zh-CN" altLang="en-US" sz="2000" kern="1200" dirty="0">
              <a:latin typeface="黑体" pitchFamily="2" charset="-122"/>
              <a:ea typeface="黑体" pitchFamily="2" charset="-122"/>
            </a:rPr>
            <a:t>将主存中经常访问的信息存放在高速缓冲，减少访问主存次数</a:t>
          </a:r>
          <a:endParaRPr lang="en-US" altLang="zh-CN" sz="2000" kern="1200" dirty="0">
            <a:latin typeface="黑体" pitchFamily="2" charset="-122"/>
            <a:ea typeface="黑体" pitchFamily="2" charset="-122"/>
          </a:endParaRPr>
        </a:p>
      </dsp:txBody>
      <dsp:txXfrm>
        <a:off x="0" y="870886"/>
        <a:ext cx="8892480" cy="2142000"/>
      </dsp:txXfrm>
    </dsp:sp>
    <dsp:sp modelId="{8DFC3500-A907-400F-9DA4-1CD52DEC886B}">
      <dsp:nvSpPr>
        <dsp:cNvPr id="0" name=""/>
        <dsp:cNvSpPr/>
      </dsp:nvSpPr>
      <dsp:spPr>
        <a:xfrm>
          <a:off x="2667744" y="504059"/>
          <a:ext cx="6224736" cy="1003680"/>
        </a:xfrm>
        <a:prstGeom prst="roundRect">
          <a:avLst/>
        </a:prstGeom>
        <a:solidFill>
          <a:srgbClr val="0070C0"/>
        </a:soli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5280" tIns="0" rIns="235280" bIns="0" numCol="1" spcCol="1270" anchor="ctr" anchorCtr="0">
          <a:noAutofit/>
        </a:bodyPr>
        <a:lstStyle/>
        <a:p>
          <a:pPr marL="0" lvl="0" indent="0" algn="l" defTabSz="1511300">
            <a:lnSpc>
              <a:spcPct val="90000"/>
            </a:lnSpc>
            <a:spcBef>
              <a:spcPct val="0"/>
            </a:spcBef>
            <a:spcAft>
              <a:spcPct val="35000"/>
            </a:spcAft>
            <a:buNone/>
          </a:pPr>
          <a:r>
            <a:rPr lang="zh-CN" altLang="en-US" sz="3400" kern="1200">
              <a:latin typeface="黑体" pitchFamily="2" charset="-122"/>
              <a:ea typeface="黑体" pitchFamily="2" charset="-122"/>
            </a:rPr>
            <a:t>高速缓冲</a:t>
          </a:r>
          <a:endParaRPr lang="zh-CN" altLang="en-US" sz="3400" kern="1200" dirty="0"/>
        </a:p>
      </dsp:txBody>
      <dsp:txXfrm>
        <a:off x="2716740" y="553055"/>
        <a:ext cx="6126744" cy="905688"/>
      </dsp:txXfrm>
    </dsp:sp>
    <dsp:sp modelId="{E37B4402-A57F-4D6C-BFAC-9A638754A0BA}">
      <dsp:nvSpPr>
        <dsp:cNvPr id="0" name=""/>
        <dsp:cNvSpPr/>
      </dsp:nvSpPr>
      <dsp:spPr>
        <a:xfrm>
          <a:off x="0" y="3352256"/>
          <a:ext cx="8892480" cy="2142000"/>
        </a:xfrm>
        <a:prstGeom prst="rect">
          <a:avLst/>
        </a:prstGeom>
        <a:solidFill>
          <a:schemeClr val="lt1">
            <a:alpha val="90000"/>
            <a:hueOff val="0"/>
            <a:satOff val="0"/>
            <a:lumOff val="0"/>
            <a:alphaOff val="0"/>
          </a:schemeClr>
        </a:solidFill>
        <a:ln w="9525" cap="rnd" cmpd="sng" algn="ctr">
          <a:solidFill>
            <a:schemeClr val="accent6">
              <a:alpha val="90000"/>
              <a:hueOff val="0"/>
              <a:satOff val="0"/>
              <a:lumOff val="0"/>
              <a:alphaOff val="-4000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90155" tIns="708152" rIns="690155"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latin typeface="黑体" pitchFamily="2" charset="-122"/>
              <a:ea typeface="黑体" pitchFamily="2" charset="-122"/>
            </a:rPr>
            <a:t>将一部分频繁使用的磁盘数据和信息，暂时存放在磁盘缓冲中，减少访问磁盘次数</a:t>
          </a:r>
          <a:endParaRPr lang="en-US" altLang="zh-CN" sz="2000" kern="1200" dirty="0">
            <a:latin typeface="黑体" pitchFamily="2" charset="-122"/>
            <a:ea typeface="黑体" pitchFamily="2" charset="-122"/>
          </a:endParaRPr>
        </a:p>
        <a:p>
          <a:pPr marL="228600" lvl="1" indent="-228600" algn="l" defTabSz="889000">
            <a:lnSpc>
              <a:spcPct val="90000"/>
            </a:lnSpc>
            <a:spcBef>
              <a:spcPct val="0"/>
            </a:spcBef>
            <a:spcAft>
              <a:spcPct val="15000"/>
            </a:spcAft>
            <a:buChar char="•"/>
          </a:pPr>
          <a:r>
            <a:rPr lang="zh-CN" altLang="en-US" sz="2000" kern="1200" dirty="0">
              <a:latin typeface="黑体" pitchFamily="2" charset="-122"/>
              <a:ea typeface="黑体" pitchFamily="2" charset="-122"/>
            </a:rPr>
            <a:t>不是实际存在的存储介质，利用主存的存储空间，暂存从磁盘读出或写入的信息</a:t>
          </a:r>
          <a:endParaRPr lang="en-US" altLang="zh-CN" sz="2000" kern="1200" dirty="0">
            <a:latin typeface="黑体" pitchFamily="2" charset="-122"/>
            <a:ea typeface="黑体" pitchFamily="2" charset="-122"/>
          </a:endParaRPr>
        </a:p>
      </dsp:txBody>
      <dsp:txXfrm>
        <a:off x="0" y="3352256"/>
        <a:ext cx="8892480" cy="2142000"/>
      </dsp:txXfrm>
    </dsp:sp>
    <dsp:sp modelId="{25CDC1CF-2985-4F73-B204-3096D2E95D25}">
      <dsp:nvSpPr>
        <dsp:cNvPr id="0" name=""/>
        <dsp:cNvSpPr/>
      </dsp:nvSpPr>
      <dsp:spPr>
        <a:xfrm>
          <a:off x="444624" y="2850416"/>
          <a:ext cx="6224736" cy="1003680"/>
        </a:xfrm>
        <a:prstGeom prst="roundRect">
          <a:avLst/>
        </a:prstGeom>
        <a:solidFill>
          <a:srgbClr val="0070C0"/>
        </a:soli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5280" tIns="0" rIns="235280" bIns="0" numCol="1" spcCol="1270" anchor="ctr" anchorCtr="0">
          <a:noAutofit/>
        </a:bodyPr>
        <a:lstStyle/>
        <a:p>
          <a:pPr marL="0" lvl="0" indent="0" algn="l" defTabSz="1511300">
            <a:lnSpc>
              <a:spcPct val="90000"/>
            </a:lnSpc>
            <a:spcBef>
              <a:spcPct val="0"/>
            </a:spcBef>
            <a:spcAft>
              <a:spcPct val="35000"/>
            </a:spcAft>
            <a:buNone/>
          </a:pPr>
          <a:r>
            <a:rPr lang="zh-CN" altLang="en-US" sz="3400" kern="1200">
              <a:latin typeface="黑体" pitchFamily="2" charset="-122"/>
              <a:ea typeface="黑体" pitchFamily="2" charset="-122"/>
            </a:rPr>
            <a:t>磁盘缓冲</a:t>
          </a:r>
          <a:endParaRPr lang="en-US" altLang="zh-CN" sz="3400" kern="1200" dirty="0">
            <a:latin typeface="黑体" pitchFamily="2" charset="-122"/>
            <a:ea typeface="黑体" pitchFamily="2" charset="-122"/>
          </a:endParaRPr>
        </a:p>
      </dsp:txBody>
      <dsp:txXfrm>
        <a:off x="493620" y="2899412"/>
        <a:ext cx="6126744" cy="9056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B9762-A0B7-49C5-A91C-0973DAF9BF93}">
      <dsp:nvSpPr>
        <dsp:cNvPr id="0" name=""/>
        <dsp:cNvSpPr/>
      </dsp:nvSpPr>
      <dsp:spPr>
        <a:xfrm>
          <a:off x="3026" y="33372"/>
          <a:ext cx="2885182" cy="756000"/>
        </a:xfrm>
        <a:prstGeom prst="chevron">
          <a:avLst/>
        </a:prstGeom>
        <a:gradFill rotWithShape="0">
          <a:gsLst>
            <a:gs pos="0">
              <a:schemeClr val="accent2">
                <a:alpha val="90000"/>
                <a:hueOff val="0"/>
                <a:satOff val="0"/>
                <a:lumOff val="0"/>
                <a:alphaOff val="0"/>
                <a:tint val="98000"/>
                <a:lumMod val="114000"/>
              </a:schemeClr>
            </a:gs>
            <a:gs pos="100000">
              <a:schemeClr val="accent2">
                <a:alpha val="9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华文楷体" panose="02010600040101010101" pitchFamily="2" charset="-122"/>
              <a:ea typeface="华文楷体" panose="02010600040101010101" pitchFamily="2" charset="-122"/>
            </a:rPr>
            <a:t>编译</a:t>
          </a:r>
        </a:p>
      </dsp:txBody>
      <dsp:txXfrm>
        <a:off x="381026" y="33372"/>
        <a:ext cx="2129182" cy="756000"/>
      </dsp:txXfrm>
    </dsp:sp>
    <dsp:sp modelId="{33580C70-5D29-4011-A0CA-BE69958200A7}">
      <dsp:nvSpPr>
        <dsp:cNvPr id="0" name=""/>
        <dsp:cNvSpPr/>
      </dsp:nvSpPr>
      <dsp:spPr>
        <a:xfrm>
          <a:off x="3026" y="883872"/>
          <a:ext cx="2308145" cy="3608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zh-CN" altLang="en-US" sz="2400" b="1" kern="1200" dirty="0">
              <a:latin typeface="华文楷体" panose="02010600040101010101" pitchFamily="2" charset="-122"/>
              <a:ea typeface="华文楷体" panose="02010600040101010101" pitchFamily="2" charset="-122"/>
            </a:rPr>
            <a:t>由编译程序</a:t>
          </a:r>
          <a:r>
            <a:rPr lang="en-US" altLang="zh-CN" sz="2400" b="1" kern="1200" dirty="0">
              <a:latin typeface="华文楷体" panose="02010600040101010101" pitchFamily="2" charset="-122"/>
              <a:ea typeface="华文楷体" panose="02010600040101010101" pitchFamily="2" charset="-122"/>
            </a:rPr>
            <a:t>(Complier)</a:t>
          </a:r>
          <a:r>
            <a:rPr lang="zh-CN" altLang="en-US" sz="2400" b="1" kern="1200" dirty="0">
              <a:latin typeface="华文楷体" panose="02010600040101010101" pitchFamily="2" charset="-122"/>
              <a:ea typeface="华文楷体" panose="02010600040101010101" pitchFamily="2" charset="-122"/>
            </a:rPr>
            <a:t>将用户源代码编译成若干个目标模块</a:t>
          </a:r>
          <a:r>
            <a:rPr lang="en-US" altLang="zh-CN" sz="2400" b="1" kern="1200" dirty="0">
              <a:latin typeface="华文楷体" panose="02010600040101010101" pitchFamily="2" charset="-122"/>
              <a:ea typeface="华文楷体" panose="02010600040101010101" pitchFamily="2" charset="-122"/>
            </a:rPr>
            <a:t>(Object Module)</a:t>
          </a:r>
          <a:r>
            <a:rPr lang="zh-CN" altLang="en-US" sz="2400" b="1" kern="1200" dirty="0">
              <a:latin typeface="华文楷体" panose="02010600040101010101" pitchFamily="2" charset="-122"/>
              <a:ea typeface="华文楷体" panose="02010600040101010101" pitchFamily="2" charset="-122"/>
            </a:rPr>
            <a:t>。</a:t>
          </a:r>
        </a:p>
      </dsp:txBody>
      <dsp:txXfrm>
        <a:off x="3026" y="883872"/>
        <a:ext cx="2308145" cy="3608718"/>
      </dsp:txXfrm>
    </dsp:sp>
    <dsp:sp modelId="{421BDFC3-3642-41B9-88E8-602680FB7A38}">
      <dsp:nvSpPr>
        <dsp:cNvPr id="0" name=""/>
        <dsp:cNvSpPr/>
      </dsp:nvSpPr>
      <dsp:spPr>
        <a:xfrm>
          <a:off x="2672208" y="33372"/>
          <a:ext cx="2885182" cy="756000"/>
        </a:xfrm>
        <a:prstGeom prst="chevron">
          <a:avLst/>
        </a:prstGeom>
        <a:gradFill rotWithShape="0">
          <a:gsLst>
            <a:gs pos="0">
              <a:schemeClr val="accent2">
                <a:alpha val="90000"/>
                <a:hueOff val="0"/>
                <a:satOff val="0"/>
                <a:lumOff val="0"/>
                <a:alphaOff val="-20000"/>
                <a:tint val="98000"/>
                <a:lumMod val="114000"/>
              </a:schemeClr>
            </a:gs>
            <a:gs pos="100000">
              <a:schemeClr val="accent2">
                <a:alpha val="90000"/>
                <a:hueOff val="0"/>
                <a:satOff val="0"/>
                <a:lumOff val="0"/>
                <a:alphaOff val="-2000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华文楷体" panose="02010600040101010101" pitchFamily="2" charset="-122"/>
              <a:ea typeface="华文楷体" panose="02010600040101010101" pitchFamily="2" charset="-122"/>
            </a:rPr>
            <a:t>链接</a:t>
          </a:r>
        </a:p>
      </dsp:txBody>
      <dsp:txXfrm>
        <a:off x="3050208" y="33372"/>
        <a:ext cx="2129182" cy="756000"/>
      </dsp:txXfrm>
    </dsp:sp>
    <dsp:sp modelId="{C1AFBE75-02F3-4D47-B15D-5C97C9503FA8}">
      <dsp:nvSpPr>
        <dsp:cNvPr id="0" name=""/>
        <dsp:cNvSpPr/>
      </dsp:nvSpPr>
      <dsp:spPr>
        <a:xfrm>
          <a:off x="2672208" y="883872"/>
          <a:ext cx="2308145" cy="3608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zh-CN" altLang="en-US" sz="2400" b="1" kern="1200" dirty="0">
              <a:latin typeface="华文楷体" panose="02010600040101010101" pitchFamily="2" charset="-122"/>
              <a:ea typeface="华文楷体" panose="02010600040101010101" pitchFamily="2" charset="-122"/>
            </a:rPr>
            <a:t>由链接程序</a:t>
          </a:r>
          <a:r>
            <a:rPr lang="en-US" altLang="zh-CN" sz="2400" b="1" kern="1200" dirty="0">
              <a:latin typeface="华文楷体" panose="02010600040101010101" pitchFamily="2" charset="-122"/>
              <a:ea typeface="华文楷体" panose="02010600040101010101" pitchFamily="2" charset="-122"/>
            </a:rPr>
            <a:t>(Linker)</a:t>
          </a:r>
          <a:r>
            <a:rPr lang="zh-CN" altLang="en-US" sz="2400" b="1" kern="1200" dirty="0">
              <a:latin typeface="华文楷体" panose="02010600040101010101" pitchFamily="2" charset="-122"/>
              <a:ea typeface="华文楷体" panose="02010600040101010101" pitchFamily="2" charset="-122"/>
            </a:rPr>
            <a:t>将编译后形成的目标模块以及它们所需要的库函数，链接在一起，形成一个装入模块</a:t>
          </a:r>
          <a:r>
            <a:rPr lang="en-US" altLang="zh-CN" sz="2400" b="1" kern="1200" dirty="0">
              <a:latin typeface="华文楷体" panose="02010600040101010101" pitchFamily="2" charset="-122"/>
              <a:ea typeface="华文楷体" panose="02010600040101010101" pitchFamily="2" charset="-122"/>
            </a:rPr>
            <a:t>(Load  Module)</a:t>
          </a:r>
          <a:r>
            <a:rPr lang="zh-CN" altLang="en-US" sz="2400" b="1" kern="1200" dirty="0">
              <a:latin typeface="华文楷体" panose="02010600040101010101" pitchFamily="2" charset="-122"/>
              <a:ea typeface="华文楷体" panose="02010600040101010101" pitchFamily="2" charset="-122"/>
            </a:rPr>
            <a:t>。</a:t>
          </a:r>
        </a:p>
      </dsp:txBody>
      <dsp:txXfrm>
        <a:off x="2672208" y="883872"/>
        <a:ext cx="2308145" cy="3608718"/>
      </dsp:txXfrm>
    </dsp:sp>
    <dsp:sp modelId="{128BF4F3-5F53-4C49-AD8B-5589F56C5A95}">
      <dsp:nvSpPr>
        <dsp:cNvPr id="0" name=""/>
        <dsp:cNvSpPr/>
      </dsp:nvSpPr>
      <dsp:spPr>
        <a:xfrm>
          <a:off x="5341391" y="33372"/>
          <a:ext cx="2885182" cy="756000"/>
        </a:xfrm>
        <a:prstGeom prst="chevron">
          <a:avLst/>
        </a:prstGeom>
        <a:gradFill rotWithShape="0">
          <a:gsLst>
            <a:gs pos="0">
              <a:schemeClr val="accent2">
                <a:alpha val="90000"/>
                <a:hueOff val="0"/>
                <a:satOff val="0"/>
                <a:lumOff val="0"/>
                <a:alphaOff val="-40000"/>
                <a:tint val="98000"/>
                <a:lumMod val="114000"/>
              </a:schemeClr>
            </a:gs>
            <a:gs pos="100000">
              <a:schemeClr val="accent2">
                <a:alpha val="90000"/>
                <a:hueOff val="0"/>
                <a:satOff val="0"/>
                <a:lumOff val="0"/>
                <a:alphaOff val="-4000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华文楷体" panose="02010600040101010101" pitchFamily="2" charset="-122"/>
              <a:ea typeface="华文楷体" panose="02010600040101010101" pitchFamily="2" charset="-122"/>
            </a:rPr>
            <a:t>装入</a:t>
          </a:r>
        </a:p>
      </dsp:txBody>
      <dsp:txXfrm>
        <a:off x="5719391" y="33372"/>
        <a:ext cx="2129182" cy="756000"/>
      </dsp:txXfrm>
    </dsp:sp>
    <dsp:sp modelId="{6ABC6668-CDCA-4D0D-9900-B4CEE9A12151}">
      <dsp:nvSpPr>
        <dsp:cNvPr id="0" name=""/>
        <dsp:cNvSpPr/>
      </dsp:nvSpPr>
      <dsp:spPr>
        <a:xfrm>
          <a:off x="5341391" y="883872"/>
          <a:ext cx="2308145" cy="3608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zh-CN" altLang="en-US" sz="2400" b="1" kern="1200" dirty="0">
              <a:latin typeface="华文楷体" panose="02010600040101010101" pitchFamily="2" charset="-122"/>
              <a:ea typeface="华文楷体" panose="02010600040101010101" pitchFamily="2" charset="-122"/>
            </a:rPr>
            <a:t>由装入程序</a:t>
          </a:r>
          <a:r>
            <a:rPr lang="en-US" altLang="zh-CN" sz="2400" b="1" kern="1200" dirty="0">
              <a:latin typeface="华文楷体" panose="02010600040101010101" pitchFamily="2" charset="-122"/>
              <a:ea typeface="华文楷体" panose="02010600040101010101" pitchFamily="2" charset="-122"/>
            </a:rPr>
            <a:t>(Loader)</a:t>
          </a:r>
          <a:r>
            <a:rPr lang="zh-CN" altLang="en-US" sz="2400" b="1" kern="1200" dirty="0">
              <a:latin typeface="华文楷体" panose="02010600040101010101" pitchFamily="2" charset="-122"/>
              <a:ea typeface="华文楷体" panose="02010600040101010101" pitchFamily="2" charset="-122"/>
            </a:rPr>
            <a:t>将装入模块装入内存。</a:t>
          </a:r>
        </a:p>
      </dsp:txBody>
      <dsp:txXfrm>
        <a:off x="5341391" y="883872"/>
        <a:ext cx="2308145" cy="36087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8D046-7E9F-462E-B8FE-E6565C50154E}">
      <dsp:nvSpPr>
        <dsp:cNvPr id="0" name=""/>
        <dsp:cNvSpPr/>
      </dsp:nvSpPr>
      <dsp:spPr>
        <a:xfrm>
          <a:off x="2411" y="594739"/>
          <a:ext cx="1912739" cy="1147643"/>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黑体" pitchFamily="2" charset="-122"/>
              <a:ea typeface="黑体" pitchFamily="2" charset="-122"/>
            </a:rPr>
            <a:t>单一连续分配</a:t>
          </a:r>
          <a:endParaRPr lang="zh-CN" altLang="en-US" sz="2000" kern="1200" dirty="0"/>
        </a:p>
      </dsp:txBody>
      <dsp:txXfrm>
        <a:off x="2411" y="594739"/>
        <a:ext cx="1912739" cy="1147643"/>
      </dsp:txXfrm>
    </dsp:sp>
    <dsp:sp modelId="{8B3B39DE-FD07-4FEA-86E5-7C267136E7F5}">
      <dsp:nvSpPr>
        <dsp:cNvPr id="0" name=""/>
        <dsp:cNvSpPr/>
      </dsp:nvSpPr>
      <dsp:spPr>
        <a:xfrm>
          <a:off x="2106423" y="594739"/>
          <a:ext cx="1912739" cy="1147643"/>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黑体" pitchFamily="2" charset="-122"/>
              <a:ea typeface="黑体" pitchFamily="2" charset="-122"/>
            </a:rPr>
            <a:t>固定分区分区</a:t>
          </a:r>
        </a:p>
      </dsp:txBody>
      <dsp:txXfrm>
        <a:off x="2106423" y="594739"/>
        <a:ext cx="1912739" cy="1147643"/>
      </dsp:txXfrm>
    </dsp:sp>
    <dsp:sp modelId="{B6C8EF28-B4F5-41C4-B6EE-E6EFD10CA869}">
      <dsp:nvSpPr>
        <dsp:cNvPr id="0" name=""/>
        <dsp:cNvSpPr/>
      </dsp:nvSpPr>
      <dsp:spPr>
        <a:xfrm>
          <a:off x="4210436" y="594739"/>
          <a:ext cx="1912739" cy="1147643"/>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黑体" pitchFamily="2" charset="-122"/>
              <a:ea typeface="黑体" pitchFamily="2" charset="-122"/>
            </a:rPr>
            <a:t>动态分区分配</a:t>
          </a:r>
        </a:p>
      </dsp:txBody>
      <dsp:txXfrm>
        <a:off x="4210436" y="594739"/>
        <a:ext cx="1912739" cy="1147643"/>
      </dsp:txXfrm>
    </dsp:sp>
    <dsp:sp modelId="{20CDA838-7BC4-4198-A824-EDC9089C241D}">
      <dsp:nvSpPr>
        <dsp:cNvPr id="0" name=""/>
        <dsp:cNvSpPr/>
      </dsp:nvSpPr>
      <dsp:spPr>
        <a:xfrm>
          <a:off x="6314449" y="594739"/>
          <a:ext cx="1912739" cy="1147643"/>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黑体" pitchFamily="2" charset="-122"/>
              <a:ea typeface="黑体" pitchFamily="2" charset="-122"/>
            </a:rPr>
            <a:t>动态重定位分区分配</a:t>
          </a:r>
        </a:p>
      </dsp:txBody>
      <dsp:txXfrm>
        <a:off x="6314449" y="594739"/>
        <a:ext cx="1912739" cy="114764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 Id="rId4" Type="http://schemas.openxmlformats.org/officeDocument/2006/relationships/image" Target="../media/image92.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 Id="rId5" Type="http://schemas.openxmlformats.org/officeDocument/2006/relationships/image" Target="../media/image98.wmf"/><Relationship Id="rId4" Type="http://schemas.openxmlformats.org/officeDocument/2006/relationships/image" Target="../media/image9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4EC49A-9769-4167-BF1B-DD2A71E78529}" type="datetimeFigureOut">
              <a:rPr lang="zh-CN" altLang="en-US" smtClean="0"/>
              <a:pPr/>
              <a:t>2019/12/11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84F95A-A834-41D1-8AFD-F2A0431D6FA0}" type="slidenum">
              <a:rPr lang="zh-CN" altLang="en-US" smtClean="0"/>
              <a:pPr/>
              <a:t>‹#›</a:t>
            </a:fld>
            <a:endParaRPr lang="zh-CN" altLang="en-US"/>
          </a:p>
        </p:txBody>
      </p:sp>
    </p:spTree>
    <p:extLst>
      <p:ext uri="{BB962C8B-B14F-4D97-AF65-F5344CB8AC3E}">
        <p14:creationId xmlns:p14="http://schemas.microsoft.com/office/powerpoint/2010/main" val="2467399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62</a:t>
            </a:fld>
            <a:endParaRPr lang="zh-CN" altLang="en-US"/>
          </a:p>
        </p:txBody>
      </p:sp>
    </p:spTree>
    <p:extLst>
      <p:ext uri="{BB962C8B-B14F-4D97-AF65-F5344CB8AC3E}">
        <p14:creationId xmlns:p14="http://schemas.microsoft.com/office/powerpoint/2010/main" val="3251500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86</a:t>
            </a:fld>
            <a:endParaRPr lang="zh-CN" altLang="en-US"/>
          </a:p>
        </p:txBody>
      </p:sp>
    </p:spTree>
    <p:extLst>
      <p:ext uri="{BB962C8B-B14F-4D97-AF65-F5344CB8AC3E}">
        <p14:creationId xmlns:p14="http://schemas.microsoft.com/office/powerpoint/2010/main" val="695482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144</a:t>
            </a:fld>
            <a:endParaRPr lang="zh-CN" altLang="en-US"/>
          </a:p>
        </p:txBody>
      </p:sp>
    </p:spTree>
    <p:extLst>
      <p:ext uri="{BB962C8B-B14F-4D97-AF65-F5344CB8AC3E}">
        <p14:creationId xmlns:p14="http://schemas.microsoft.com/office/powerpoint/2010/main" val="2970941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p:txBody>
          <a:bodyPr/>
          <a:lstStyle/>
          <a:p>
            <a:pPr>
              <a:defRPr/>
            </a:pPr>
            <a:fld id="{8BBDE3E9-DDC1-4291-90E7-25224D9EC840}" type="slidenum">
              <a:rPr lang="en-US" altLang="zh-CN" smtClean="0"/>
              <a:pPr>
                <a:defRPr/>
              </a:pPr>
              <a:t>‹#›</a:t>
            </a:fld>
            <a:endParaRPr lang="en-US" altLang="zh-CN"/>
          </a:p>
        </p:txBody>
      </p:sp>
    </p:spTree>
    <p:extLst>
      <p:ext uri="{BB962C8B-B14F-4D97-AF65-F5344CB8AC3E}">
        <p14:creationId xmlns:p14="http://schemas.microsoft.com/office/powerpoint/2010/main" val="3117284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61514" cy="836712"/>
          </a:xfrm>
        </p:spPr>
        <p:txBody>
          <a:bodyPr/>
          <a:lstStyle>
            <a:lvl1pPr algn="l">
              <a:defRPr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0" y="1124744"/>
            <a:ext cx="9144000" cy="5688632"/>
          </a:xfrm>
        </p:spPr>
        <p:txBody>
          <a:bodyPr/>
          <a:lstStyle>
            <a:lvl1pPr marL="457200" indent="-457200">
              <a:buClr>
                <a:schemeClr val="bg2">
                  <a:lumMod val="60000"/>
                  <a:lumOff val="40000"/>
                </a:schemeClr>
              </a:buClr>
              <a:buSzPct val="100000"/>
              <a:buFont typeface="+mj-lt"/>
              <a:buAutoNum type="arabicPeriod"/>
              <a:defRPr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914407" indent="-457200">
              <a:buFont typeface="+mj-ea"/>
              <a:buAutoNum type="circleNumDbPlain"/>
              <a:defRPr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cxnSp>
        <p:nvCxnSpPr>
          <p:cNvPr id="8" name="直接连接符 7"/>
          <p:cNvCxnSpPr/>
          <p:nvPr userDrawn="1"/>
        </p:nvCxnSpPr>
        <p:spPr>
          <a:xfrm>
            <a:off x="107504" y="692696"/>
            <a:ext cx="7200800"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38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pPr>
              <a:defRPr/>
            </a:pPr>
            <a:fld id="{CDEB742E-4F2A-4CF1-992F-B4608B9867CE}" type="slidenum">
              <a:rPr lang="en-US" altLang="zh-CN" smtClean="0"/>
              <a:pPr>
                <a:defRPr/>
              </a:pPr>
              <a:t>‹#›</a:t>
            </a:fld>
            <a:endParaRPr lang="en-US" altLang="zh-CN"/>
          </a:p>
        </p:txBody>
      </p:sp>
    </p:spTree>
    <p:extLst>
      <p:ext uri="{BB962C8B-B14F-4D97-AF65-F5344CB8AC3E}">
        <p14:creationId xmlns:p14="http://schemas.microsoft.com/office/powerpoint/2010/main" val="12099145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53796" y="0"/>
            <a:ext cx="7766431" cy="775933"/>
          </a:xfrm>
          <a:prstGeom prst="rect">
            <a:avLst/>
          </a:prstGeom>
        </p:spPr>
        <p:txBody>
          <a:bodyPr vert="horz" lIns="91440" tIns="45720" rIns="91440" bIns="45720" rtlCol="0" anchor="t">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50811" y="992125"/>
            <a:ext cx="8669661" cy="54102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pPr>
              <a:defRPr/>
            </a:pPr>
            <a:fld id="{EC67B17C-F72C-4CBE-8D05-EA8F041BF85C}" type="slidenum">
              <a:rPr lang="en-US" altLang="zh-CN" smtClean="0"/>
              <a:pPr>
                <a:defRPr/>
              </a:pPr>
              <a:t>‹#›</a:t>
            </a:fld>
            <a:endParaRPr lang="en-US" altLang="zh-CN"/>
          </a:p>
        </p:txBody>
      </p:sp>
    </p:spTree>
    <p:extLst>
      <p:ext uri="{BB962C8B-B14F-4D97-AF65-F5344CB8AC3E}">
        <p14:creationId xmlns:p14="http://schemas.microsoft.com/office/powerpoint/2010/main" val="1694387319"/>
      </p:ext>
    </p:extLst>
  </p:cSld>
  <p:clrMap bg1="dk1" tx1="lt1" bg2="dk2" tx2="lt2" accent1="accent1" accent2="accent2" accent3="accent3" accent4="accent4" accent5="accent5" accent6="accent6" hlink="hlink" folHlink="folHlink"/>
  <p:sldLayoutIdLst>
    <p:sldLayoutId id="2147484082" r:id="rId1"/>
    <p:sldLayoutId id="2147484083" r:id="rId2"/>
    <p:sldLayoutId id="2147484088" r:id="rId3"/>
  </p:sldLayoutIdLst>
  <p:hf sldNum="0" hdr="0" dt="0"/>
  <p:txStyles>
    <p:titleStyle>
      <a:lvl1pPr algn="l" defTabSz="457207" rtl="0" eaLnBrk="1" latinLnBrk="0" hangingPunct="1">
        <a:spcBef>
          <a:spcPct val="0"/>
        </a:spcBef>
        <a:buNone/>
        <a:defRPr sz="3600" b="1" i="0" kern="120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57200" indent="-457200" algn="l" defTabSz="457207" rtl="0" eaLnBrk="1" latinLnBrk="0" hangingPunct="1">
        <a:spcBef>
          <a:spcPts val="1000"/>
        </a:spcBef>
        <a:spcAft>
          <a:spcPts val="0"/>
        </a:spcAft>
        <a:buClr>
          <a:schemeClr val="bg2">
            <a:lumMod val="40000"/>
            <a:lumOff val="6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800107" indent="-3429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18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50.emf"/></Relationships>
</file>

<file path=ppt/slides/_rels/slide10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51.w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52.w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53.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54.w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59.wmf"/><Relationship Id="rId5" Type="http://schemas.openxmlformats.org/officeDocument/2006/relationships/oleObject" Target="../embeddings/oleObject17.bin"/><Relationship Id="rId4" Type="http://schemas.openxmlformats.org/officeDocument/2006/relationships/image" Target="../media/image58.wmf"/></Relationships>
</file>

<file path=ppt/slides/_rels/slide1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63.wmf"/></Relationships>
</file>

<file path=ppt/slides/_rels/slide119.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slideLayout" Target="../slideLayouts/slideLayout2.xml"/><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69.w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72.w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74.w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75.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78.wmf"/></Relationships>
</file>

<file path=ppt/slides/_rels/slide149.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80.w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82.w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83.wmf"/></Relationships>
</file>

<file path=ppt/slides/_rels/slide1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86.w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87.wmf"/></Relationships>
</file>

<file path=ppt/slides/_rels/slide1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90.wmf"/><Relationship Id="rId11" Type="http://schemas.openxmlformats.org/officeDocument/2006/relationships/oleObject" Target="../embeddings/oleObject33.bin"/><Relationship Id="rId5" Type="http://schemas.openxmlformats.org/officeDocument/2006/relationships/oleObject" Target="../embeddings/oleObject30.bin"/><Relationship Id="rId10" Type="http://schemas.openxmlformats.org/officeDocument/2006/relationships/image" Target="../media/image92.wmf"/><Relationship Id="rId4" Type="http://schemas.openxmlformats.org/officeDocument/2006/relationships/image" Target="../media/image89.wmf"/><Relationship Id="rId9" Type="http://schemas.openxmlformats.org/officeDocument/2006/relationships/oleObject" Target="../embeddings/oleObject32.bin"/></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93.emf"/></Relationships>
</file>

<file path=ppt/slides/_rels/slide167.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oleObject" Target="../embeddings/oleObject35.bin"/><Relationship Id="rId7" Type="http://schemas.openxmlformats.org/officeDocument/2006/relationships/oleObject" Target="../embeddings/oleObject37.bin"/><Relationship Id="rId12" Type="http://schemas.openxmlformats.org/officeDocument/2006/relationships/image" Target="../media/image98.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95.wmf"/><Relationship Id="rId11" Type="http://schemas.openxmlformats.org/officeDocument/2006/relationships/oleObject" Target="../embeddings/oleObject39.bin"/><Relationship Id="rId5" Type="http://schemas.openxmlformats.org/officeDocument/2006/relationships/oleObject" Target="../embeddings/oleObject36.bin"/><Relationship Id="rId10" Type="http://schemas.openxmlformats.org/officeDocument/2006/relationships/image" Target="../media/image97.wmf"/><Relationship Id="rId4" Type="http://schemas.openxmlformats.org/officeDocument/2006/relationships/image" Target="../media/image94.wmf"/><Relationship Id="rId9" Type="http://schemas.openxmlformats.org/officeDocument/2006/relationships/oleObject" Target="../embeddings/oleObject38.bin"/></Relationships>
</file>

<file path=ppt/slides/_rels/slide168.x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images.google.com/imgres?imgurl=http://www.richterscale.org/images/20070107-CES-BillGates-400.jpg&amp;imgrefurl=http://www.richterscale.org/index.php/weblog_articles/bill_gates_digital_lifestyle_vision_putting_the_pieces_together/&amp;usg=__7bUCnQCnTIgxk01KBilIzUA5yR0=&amp;h=434&amp;w=400&amp;sz=64&amp;hl=en&amp;start=15&amp;tbnid=SaiT-Qy1QziU3M:&amp;tbnh=126&amp;tbnw=116&amp;prev=/images?q=Bill+Gates&amp;gbv=2&amp;hl=en&amp;sa=G&amp;newwindow=1"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7.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8.emf"/></Relationships>
</file>

<file path=ppt/slides/_rels/slide25.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microsoft.com/office/2007/relationships/hdphoto" Target="../media/hdphoto1.wdp"/><Relationship Id="rId4" Type="http://schemas.openxmlformats.org/officeDocument/2006/relationships/diagramQuickStyle" Target="../diagrams/quickStyle1.xml"/><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2.xml"/><Relationship Id="rId7"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7.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2.jpeg"/><Relationship Id="rId4" Type="http://schemas.openxmlformats.org/officeDocument/2006/relationships/image" Target="../media/image31.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3.xml"/><Relationship Id="rId7" Type="http://schemas.openxmlformats.org/officeDocument/2006/relationships/image" Target="../media/image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3.emf"/><Relationship Id="rId5" Type="http://schemas.openxmlformats.org/officeDocument/2006/relationships/oleObject" Target="../embeddings/oleObject8.bin"/><Relationship Id="rId4" Type="http://schemas.openxmlformats.org/officeDocument/2006/relationships/slide" Target="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41.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49.w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654" name="Picture 6" descr="http://img3.imgtn.bdimg.com/it/u=4091401967,1845902918&amp;fm=23&amp;gp=0.jpg"/>
          <p:cNvPicPr>
            <a:picLocks noChangeAspect="1" noChangeArrowheads="1"/>
          </p:cNvPicPr>
          <p:nvPr/>
        </p:nvPicPr>
        <p:blipFill>
          <a:blip r:embed="rId2" cstate="print"/>
          <a:srcRect/>
          <a:stretch>
            <a:fillRect/>
          </a:stretch>
        </p:blipFill>
        <p:spPr bwMode="auto">
          <a:xfrm>
            <a:off x="2987824" y="4719650"/>
            <a:ext cx="4176464" cy="2138350"/>
          </a:xfrm>
          <a:prstGeom prst="rect">
            <a:avLst/>
          </a:prstGeom>
          <a:noFill/>
        </p:spPr>
      </p:pic>
      <p:sp>
        <p:nvSpPr>
          <p:cNvPr id="9218" name="Rectangle 2"/>
          <p:cNvSpPr>
            <a:spLocks noGrp="1" noChangeArrowheads="1"/>
          </p:cNvSpPr>
          <p:nvPr>
            <p:ph type="ctrTitle"/>
          </p:nvPr>
        </p:nvSpPr>
        <p:spPr>
          <a:xfrm>
            <a:off x="395536" y="836712"/>
            <a:ext cx="8352928" cy="1614041"/>
          </a:xfrm>
          <a:noFill/>
          <a:ln>
            <a:noFill/>
          </a:ln>
          <a:effectLst/>
          <a:scene3d>
            <a:camera prst="orthographicFront">
              <a:rot lat="0" lon="0" rev="0"/>
            </a:camera>
            <a:lightRig rig="glow" dir="t">
              <a:rot lat="0" lon="0" rev="14100000"/>
            </a:lightRig>
          </a:scene3d>
          <a:sp3d prstMaterial="softEdge">
            <a:bevelT w="127000" prst="artDeco"/>
          </a:sp3d>
        </p:spPr>
        <p:txBody>
          <a:bodyPr>
            <a:normAutofit/>
          </a:bodyPr>
          <a:lstStyle/>
          <a:p>
            <a:pPr algn="ctr"/>
            <a:r>
              <a:rPr lang="zh-CN" altLang="en-US" sz="6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存储器管理</a:t>
            </a:r>
          </a:p>
        </p:txBody>
      </p:sp>
      <p:sp>
        <p:nvSpPr>
          <p:cNvPr id="26626" name="AutoShape 2" descr="data:image/jpg;base64,/9j/4AAQSkZJRgABAQAAAQABAAD/2wBDAAkGBwgHBgkIBwgKCgkLDRYPDQwMDRsUFRAWIB0iIiAdHx8kKDQsJCYxJx8fLT0tMTU3Ojo6Iys/RD84QzQ5Ojf/2wBDAQoKCg0MDRoPDxo3JR8lNzc3Nzc3Nzc3Nzc3Nzc3Nzc3Nzc3Nzc3Nzc3Nzc3Nzc3Nzc3Nzc3Nzc3Nzc3Nzc3Nzf/wAARCACTALADASIAAhEBAxEB/8QAGwAAAgIDAQAAAAAAAAAAAAAAAwUCBAABBgf/xABEEAACAQMCAwQECAwFBQAAAAABAgMABBEFIRIxQQYTUWEicYGRFBUyUnKTstEHIyYzNUJUobGzweElNGKi8BZjc5Lx/8QAGgEAAwEBAQEAAAAAAAAAAAAAAAECAwQFBv/EACgRAAICAQMDBAIDAQAAAAAAAAABAhEDEiExBDJBEyJRcTNSFCORYf/aAAwDAQACEQMRAD8AY9s7+4i7Vagi3VyigxhESZlUHhXOcEY68utIodQvXnRZL67CFgCfhL7DPrpl27kC9rNRBiRjxJ6TZz+bXzrnuNQ/F3a4+bk4rgyXb3Pns0msj38jnUru7gnCJe3WOh79xkYHQnzI88U9jcf9OfCzKS/ckGb4a+e84Tt8v5WemPZXFvIr44Ylj+iTv7zUzJGVIEEYJAGd9v3/APMVCi6rUOOWpMZ6dezSSt8L1G7SMLkYuXBJ99CuL+7S4dYtQu2jB9Emd9x76oxyovyolY55kt7tjWuLw2HhmrvYzcnpq9y58ZX37bdfXv8AfWxqV+MEX13n/wA7/fVLNbBpWyNUvkdWvaPUYsCa4lmQdGkIPv8Avp1a6wbxfxV1MGxko0jAj99cZmto7KwZWKsORBwRTU2jWOaceXZ27XVzn/Mz/Wt99Ca7uf2mf61vvpRp+riTEV02H6SnYH1/fTJhV3Zup6lsy1p15Oup2rS3UojEycXFK2MZ3zvyrv8A40039utPrl++vMWoTe2rjNxNsXUSxpqrPU/jTTP260+uX76z40039vtPrl++vKxC557VndIvMcR86r1n8Gn82X6nqo1PTjyvbX65fvrfxlp/7Za/Wr99eTPQXA8BR63/AAT65/qdb21u45dTs2t71+5EZ7wW0+M7+RpIstrg8ep6sPITb+z0v40mcDwoLYzXNNycm0znn1cm7oeiaAxrxahqivwji4Z8gnbPNuXOrOjXckeu2rQXl28Y5rNKTk8JB2zgiuWbFMOzn6btPpH7JpRUtS3CHVSckgfb4/ldqH0k/lrXP5rpe38YftVf42YMnt9Ba5jcbEYNXNe5nNnX9j+2TBreaGDW81JkEBrYNDzW80DCZreaHmt5oAJmszUM1ONWkOEUk0gNg78x7aaaZqDriCXiaPoeq/2qrFajGZGz5CrC4UYAAA6AVSLinHcfiHI4mbY/NrCqr8ke2lllemEhJCTEf9v9qZswKgg5B3BFabHUmmDegtRHO1CakKSBPQXor0FqRkwT0B6M9BapM2DJpj2bP+OWn0j/AANLGO9MezR/xy0H+o/ZNEeUGPvRPt4+O12oDpxJ9haQuqyjOcN402/CA2O2Oo5+cn8taRpJVS7maZfyS+2QdWjOGGK1mrYKuOFhkUGS3Zd4zxL4dakycQea2DQ874NSXLHCgk+QzSJJg1JeJmCqpJ8BzqzbaZczYZk4E8W5+wUzh0/ulwpVT1PMmq0lxxyYvhs+TTf+g/qatgBRhQAPAVY+C/8Ac/dWjajq5Psp0aqFAC1azRTb+D/uqBtz0ce6gTTB8W9W7K97n8XJ+bP+2qrROOoNDZHHNc0CTaOgY5GQcigsaXWl6YSI5jhCeZ/VpgxBGx58qdmupME9BY0VzQHpEMg5qu9FehNSM2CNMuzH6dtPpH7Jpa1MOzH6etPpH7JojyEF70A/CKcdstR+kn8ta55Hp9+Ec/lpqX0k/lrXOA05dzKzfkl9l2OSrtskkp9AbdSeQqpY2vegPLkJ0HU07t0L4SNQAB0GwoSKhFvk0mmwSYEgLP5bA1ci07uBnCsOYCjYeyrMCrEuF59T40USbVelHQscSoW9lRLVbkjSQb7HxFVJoJI9wOJfEUUDi0QLVEvQy29RZqkzbJlvOolqGWqBaghhC1QLUMtUS1IRMsN89asWt0I8RyY4eh+bVItQpJAoNBOqtx5KAORzVZzS+0vjHiOQ5Q9eo/tV4kEZByDuMUFarBtRLSxur+Ro7OEyuq8RUEAgeO9DamHZ+++L75pQkrs8ZRVij4ydweWR0BpxSctwjFN7h7PslqV1EzyFLVw/CI51YE8t9s/8FFsdCudI1iwluJreRXlZB3TE4PAx3yB4V0NxqCxIpu5TAZI+MNMojAB6c9j4+FIobx59fsIj3LRJO7RyRXCyhhwsAcDlzzvWmSCjJad0dXoqNNo5r8JBx211L6Sfy1pLYW4mfjlGI1/efCnX4R1LduNRVeZeMD6taBZwbJDEOQ3bw86za9zOecbyy+w9vG0zYXYDmegplFwxKFUe3xoaBYkCLyFaLVaRqlRaElSEm1Uw+9bElMdl0SVMSVSD1MSUD1BpYopvlLhvnLVKe0ljGVHGvlz91WRJUxJvSpCaUhOW3NQLU4ngiuB6Y9L5w50tubGWIFo/xqDqOY9YqWqMpQaK5aoFqgWqBapMmEL1VeTiNallB2FDBqSGTzVm2umh9E5KHp4eqqma3mgS2HKyJIgZGBB8KLaWst7dRW1v+ckbAOcY88+VI4pXjbiQ4P8AGnOi3AnuWt1ISa4hlhTLYHGyEDfpk4Htq403ub4qnNJnVJ2TdrMlL/UzGy7uoPdkY+ZxcRHspLpNhLp/ae1gmCHcsrpurqVOGB8DXdWlzFKzajFftHBwkTwzFR3RH6rZwUKkkEH1bVy4nE/aLTXBYh3nlj4gc907OU58gR6QHgwrecVVno58MElJeBD23j4+3mptgnBjA9ZjWowIIYwP1jzNNe1kHD2t1OZsZZ04fq0FK2as63ZzSjUmbZqiWqBNQLUCZMtWhJQi1QLedIlstiWpiSqIkqYkoFZeElTWSqAk86IsnnTsdl9ZKmJKoLJ51PvaB2GubWC5GWBSTo68/wC9JL+zntwWI44x+sv9R0pwJdudTWTrmk1ZMoxkclxZ3qWafXmlw3GXh/FS+XyT6xSS5t5rV+CZCp6HmD6j1qGmjnljcSOa3mh5reakgJmsBxuOdDzWwaAHS9or3CNPFZXMyABJri0SSRccvSIztVns3eT3fae1luZWlld2LMx3J4Wrnqc9jz+Udl9JvsmrUm2rZtDJOUkpM6bthE79o70qBniUAZxn0F5Vzpbn5DJ8q6Dtta3E+uXLIGTEgKuc4I4FGR6iKpaNcQQ63LPLdtYMID3VzwFsPxjmvUEZBB2x5gU9UtbVHpYsUcuZxm6XyKCc8t6gxpg8iJr998BuXkViRHcl8sSY1y4Jxvni/pUI0i1LVo4nnIWQAPLgAkhdzg+JHrpKTctIs/TKDqMr3oXM1DLGnep6PFb6pDawTho3i7xuNvSXGc8h1wCNuRqjqWmtbyxrCpYu/APSzls4A5CtVG4a09jnngyK9uCgWrBJTTVOz9xY2TXhuIpEWRYygyHDHkANwff7KXXem39mwF7ay22Y2kHfKVyo/uQPWRWd0rZDxTTqjQkFT74Ac6WpLJIGKLkLzx0rayEjiP7qaTfCI9y8DITZqay+dLVm99FSQk0t7FqGKyUZJKXo/nR0c46j10ykxgj0R1jnjKTIHQ8wapI9HR6ZYr1DRnj4pbTMkfMp+sPv/jSnNdjG+4qpqGlxXoMiYjn+cOTev76lxMp4r3RzWa2K3cQy2spjnUow8evmPKoZxUGFE8067Hn8pLL6TfZNIwaddjj+Utl9JvstTjyXi70eu6rZpNcv6OSW39wqh8S2ckzLLxBeHYLuc56DrTu6U/CHI8aAAyNxKSD4rzrqrc9xKKlckc5cdmbVp5EVVZOjcI3BGaXydkUaThRCrf6XIrsgMMWIzxfK351EllkDoACBgVOncmcMb4Rx0fZ7UrTUjcW9xIbrgI45QHDLjGDkeQ9wqrqFn2hWWCVjbs8MokTNvj0gCN8E+J6dBXeSSs8qu3DgDGAM1GR8spXBw3FVKPtol44+GeW9ol1vU4oo57OBeBmdjFIRxk7Zw3LAz76t6peDUNOZtVjv5Lk2yp3aRcYEgG7Ag4xnfOfYeno2oQ29xDxEgsG2GDyPP+lCvLOyMeIwkqd36Kld16Vl6aQ1CScmpco8s0rUtMh7LXNhqsIjvo5C0DSQE8SEglQcePFsaH2EtFuda0z4TbtLbtLhhgEZGcZHUZr0qPQbKSzd5DmUt6K8XTbfFULXsvZ3M8S9yoYndlABHtrTpF6U5NeTPRP234PLdVmI1CR0ifgkcsAVVCoJ22Gw9Q28K6LRdFsb3WbK2TUIp45nbKBvSwFJGR0zgD2kU5vuyFq0vpxsGAx8tgR5VWi7HS291FJZzTxTqwaNhg4I9YpZU5ZHKhQjSlqx3fn4J632ds9N0dHikL3KKGaTiyHyd9hke6iL2Ud9JXUI3JXuy/AFYnhBwTnGM9cUXtBp2t3UIjuHjC/rYQji367mrdrqWqWNokHwSKQRoyI5JyoOduYB59RXH1SepNWlT4PR6OGB2pRXjlfYm07QXvbOa4juY07tyvC+AABjcsSAOdVWsruO8e0aFu/XOU26DNNNBvJLCe4iulu4YXJKSQgNwk4Byu4PLkQaDrl1Amqtc2GCHjbCDIAJGAM426nyr0IQg+nUn3Uv9PEy7dQ1Htt/54FrTJDKsUrcMjHAU9T4VbVZFjWRkYIRkMRsR6/ZXKdxqdxqsV1cBGRJAfQkUhR6s5/dXcQ6Xc6jpSMt5wRxqMI0ZIGd+YI8f+dcsOmUqm6ROSUo9qsX3MEN5EI7hRg/JIO4PlXMahYS2MgDkNGT6Mg5HyPgfKvQ+zN0lreTRI8a3HEVR3xuADyz574G/rFXO2AhuI1+GSW8k7gAxJuQADknyP8AHGOtZySb2LliU435PJgad9jD+Utl9JvstVTVdMeyYyR5a3PXqvr++rXYs57TWP0m+w1SlTOaEWsiTPcZ1zcP6/6UMpVqVfxzGtcG1dZ7lFQpUTH5VcMdRMdKhUUjHUDHV4x+VQMdAqKRjNR4SOW1XTHUe6ooVFHu8ZrIw0Tq6bMpyDirpjqJioW3AblF14nJKjfpjlVmC4dJkZ8EAknbx/8AtS7ryrXdkHah7uwTaCXUkM9tnCh8fJ86NGLYWwDKpwpBTHM1V7us4D4mpkm+DSGSuUZbabAyu/dIdzuRnw8KX6rpVsXISPhxtuMZpkpkQEKxGedRePj+VvV2tNGMopyujkH0xXmEbxIxJwNqIez0asTEeAj5px/A10oso+9WQFsqc4NDltmYZVN/fUKN8mcoHMfEMsUglikYSBuINzIPjuD7+lV20S5jyMnPM7V26xYK55gY5VLu84GSRjr40mh+mqo4F9OnClXjDKdiD1qhouiTWXaeynhQm3LNkZ/N+ifeK9GmMQGFUMfVsKFYWsb6jEzLk58OW1GlGbwxbR00nyjWqysrQ7TVaIrKygCOKiQKysoEaIFQIFZWUgIkVrFZWUCNYFaIFZWUARxWiKysoEZisxWVlAGVqsrKQnwYKr3bEMFB28KysoB8Fej6f/nYvWf4VlZQQj//2Q=="/>
          <p:cNvSpPr>
            <a:spLocks noChangeAspect="1" noChangeArrowheads="1"/>
          </p:cNvSpPr>
          <p:nvPr/>
        </p:nvSpPr>
        <p:spPr bwMode="auto">
          <a:xfrm>
            <a:off x="120650" y="-606425"/>
            <a:ext cx="1476375" cy="12382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628" name="AutoShape 4" descr="data:image/jpg;base64,/9j/4AAQSkZJRgABAQAAAQABAAD/2wBDAAkGBwgHBgkIBwgKCgkLDRYPDQwMDRsUFRAWIB0iIiAdHx8kKDQsJCYxJx8fLT0tMTU3Ojo6Iys/RD84QzQ5Ojf/2wBDAQoKCg0MDRoPDxo3JR8lNzc3Nzc3Nzc3Nzc3Nzc3Nzc3Nzc3Nzc3Nzc3Nzc3Nzc3Nzc3Nzc3Nzc3Nzc3Nzc3Nzf/wAARCACTALADASIAAhEBAxEB/8QAGwAAAgIDAQAAAAAAAAAAAAAAAwUCBAABBgf/xABEEAACAQMCAwQECAwFBQAAAAABAgMABBEFIRIxQQYTUWEicYGRFBUyUnKTstEHIyYzNUJUobGzweElNGKi8BZjc5Lx/8QAGgEAAwEBAQEAAAAAAAAAAAAAAAECAwQFBv/EACgRAAICAQMDBAIDAQAAAAAAAAABAhEDEiExBDJBEyJRcTNSFCORYf/aAAwDAQACEQMRAD8AY9s7+4i7Vagi3VyigxhESZlUHhXOcEY68utIodQvXnRZL67CFgCfhL7DPrpl27kC9rNRBiRjxJ6TZz+bXzrnuNQ/F3a4+bk4rgyXb3Pns0msj38jnUru7gnCJe3WOh79xkYHQnzI88U9jcf9OfCzKS/ckGb4a+e84Tt8v5WemPZXFvIr44Ylj+iTv7zUzJGVIEEYJAGd9v3/APMVCi6rUOOWpMZ6dezSSt8L1G7SMLkYuXBJ99CuL+7S4dYtQu2jB9Emd9x76oxyovyolY55kt7tjWuLw2HhmrvYzcnpq9y58ZX37bdfXv8AfWxqV+MEX13n/wA7/fVLNbBpWyNUvkdWvaPUYsCa4lmQdGkIPv8Avp1a6wbxfxV1MGxko0jAj99cZmto7KwZWKsORBwRTU2jWOaceXZ27XVzn/Mz/Wt99Ca7uf2mf61vvpRp+riTEV02H6SnYH1/fTJhV3Zup6lsy1p15Oup2rS3UojEycXFK2MZ3zvyrv8A40039utPrl++vMWoTe2rjNxNsXUSxpqrPU/jTTP260+uX76z40039vtPrl++vKxC557VndIvMcR86r1n8Gn82X6nqo1PTjyvbX65fvrfxlp/7Za/Wr99eTPQXA8BR63/AAT65/qdb21u45dTs2t71+5EZ7wW0+M7+RpIstrg8ep6sPITb+z0v40mcDwoLYzXNNycm0znn1cm7oeiaAxrxahqivwji4Z8gnbPNuXOrOjXckeu2rQXl28Y5rNKTk8JB2zgiuWbFMOzn6btPpH7JpRUtS3CHVSckgfb4/ldqH0k/lrXP5rpe38YftVf42YMnt9Ba5jcbEYNXNe5nNnX9j+2TBreaGDW81JkEBrYNDzW80DCZreaHmt5oAJmszUM1ONWkOEUk0gNg78x7aaaZqDriCXiaPoeq/2qrFajGZGz5CrC4UYAAA6AVSLinHcfiHI4mbY/NrCqr8ke2lllemEhJCTEf9v9qZswKgg5B3BFabHUmmDegtRHO1CakKSBPQXor0FqRkwT0B6M9BapM2DJpj2bP+OWn0j/AANLGO9MezR/xy0H+o/ZNEeUGPvRPt4+O12oDpxJ9haQuqyjOcN402/CA2O2Oo5+cn8taRpJVS7maZfyS+2QdWjOGGK1mrYKuOFhkUGS3Zd4zxL4dakycQea2DQ874NSXLHCgk+QzSJJg1JeJmCqpJ8BzqzbaZczYZk4E8W5+wUzh0/ulwpVT1PMmq0lxxyYvhs+TTf+g/qatgBRhQAPAVY+C/8Ac/dWjajq5Psp0aqFAC1azRTb+D/uqBtz0ce6gTTB8W9W7K97n8XJ+bP+2qrROOoNDZHHNc0CTaOgY5GQcigsaXWl6YSI5jhCeZ/VpgxBGx58qdmupME9BY0VzQHpEMg5qu9FehNSM2CNMuzH6dtPpH7Jpa1MOzH6etPpH7JojyEF70A/CKcdstR+kn8ta55Hp9+Ec/lpqX0k/lrXOA05dzKzfkl9l2OSrtskkp9AbdSeQqpY2vegPLkJ0HU07t0L4SNQAB0GwoSKhFvk0mmwSYEgLP5bA1ci07uBnCsOYCjYeyrMCrEuF59T40USbVelHQscSoW9lRLVbkjSQb7HxFVJoJI9wOJfEUUDi0QLVEvQy29RZqkzbJlvOolqGWqBaghhC1QLUMtUS1IRMsN89asWt0I8RyY4eh+bVItQpJAoNBOqtx5KAORzVZzS+0vjHiOQ5Q9eo/tV4kEZByDuMUFarBtRLSxur+Ro7OEyuq8RUEAgeO9DamHZ+++L75pQkrs8ZRVij4ydweWR0BpxSctwjFN7h7PslqV1EzyFLVw/CI51YE8t9s/8FFsdCudI1iwluJreRXlZB3TE4PAx3yB4V0NxqCxIpu5TAZI+MNMojAB6c9j4+FIobx59fsIj3LRJO7RyRXCyhhwsAcDlzzvWmSCjJad0dXoqNNo5r8JBx211L6Sfy1pLYW4mfjlGI1/efCnX4R1LduNRVeZeMD6taBZwbJDEOQ3bw86za9zOecbyy+w9vG0zYXYDmegplFwxKFUe3xoaBYkCLyFaLVaRqlRaElSEm1Uw+9bElMdl0SVMSVSD1MSUD1BpYopvlLhvnLVKe0ljGVHGvlz91WRJUxJvSpCaUhOW3NQLU4ngiuB6Y9L5w50tubGWIFo/xqDqOY9YqWqMpQaK5aoFqgWqBapMmEL1VeTiNallB2FDBqSGTzVm2umh9E5KHp4eqqma3mgS2HKyJIgZGBB8KLaWst7dRW1v+ckbAOcY88+VI4pXjbiQ4P8AGnOi3AnuWt1ISa4hlhTLYHGyEDfpk4Htq403ub4qnNJnVJ2TdrMlL/UzGy7uoPdkY+ZxcRHspLpNhLp/ae1gmCHcsrpurqVOGB8DXdWlzFKzajFftHBwkTwzFR3RH6rZwUKkkEH1bVy4nE/aLTXBYh3nlj4gc907OU58gR6QHgwrecVVno58MElJeBD23j4+3mptgnBjA9ZjWowIIYwP1jzNNe1kHD2t1OZsZZ04fq0FK2as63ZzSjUmbZqiWqBNQLUCZMtWhJQi1QLedIlstiWpiSqIkqYkoFZeElTWSqAk86IsnnTsdl9ZKmJKoLJ51PvaB2GubWC5GWBSTo68/wC9JL+zntwWI44x+sv9R0pwJdudTWTrmk1ZMoxkclxZ3qWafXmlw3GXh/FS+XyT6xSS5t5rV+CZCp6HmD6j1qGmjnljcSOa3mh5reakgJmsBxuOdDzWwaAHS9or3CNPFZXMyABJri0SSRccvSIztVns3eT3fae1luZWlld2LMx3J4Wrnqc9jz+Udl9JvsmrUm2rZtDJOUkpM6bthE79o70qBniUAZxn0F5Vzpbn5DJ8q6Dtta3E+uXLIGTEgKuc4I4FGR6iKpaNcQQ63LPLdtYMID3VzwFsPxjmvUEZBB2x5gU9UtbVHpYsUcuZxm6XyKCc8t6gxpg8iJr998BuXkViRHcl8sSY1y4Jxvni/pUI0i1LVo4nnIWQAPLgAkhdzg+JHrpKTctIs/TKDqMr3oXM1DLGnep6PFb6pDawTho3i7xuNvSXGc8h1wCNuRqjqWmtbyxrCpYu/APSzls4A5CtVG4a09jnngyK9uCgWrBJTTVOz9xY2TXhuIpEWRYygyHDHkANwff7KXXem39mwF7ay22Y2kHfKVyo/uQPWRWd0rZDxTTqjQkFT74Ac6WpLJIGKLkLzx0rayEjiP7qaTfCI9y8DITZqay+dLVm99FSQk0t7FqGKyUZJKXo/nR0c46j10ykxgj0R1jnjKTIHQ8wapI9HR6ZYr1DRnj4pbTMkfMp+sPv/jSnNdjG+4qpqGlxXoMiYjn+cOTev76lxMp4r3RzWa2K3cQy2spjnUow8evmPKoZxUGFE8067Hn8pLL6TfZNIwaddjj+Utl9JvstTjyXi70eu6rZpNcv6OSW39wqh8S2ckzLLxBeHYLuc56DrTu6U/CHI8aAAyNxKSD4rzrqrc9xKKlckc5cdmbVp5EVVZOjcI3BGaXydkUaThRCrf6XIrsgMMWIzxfK351EllkDoACBgVOncmcMb4Rx0fZ7UrTUjcW9xIbrgI45QHDLjGDkeQ9wqrqFn2hWWCVjbs8MokTNvj0gCN8E+J6dBXeSSs8qu3DgDGAM1GR8spXBw3FVKPtol44+GeW9ol1vU4oo57OBeBmdjFIRxk7Zw3LAz76t6peDUNOZtVjv5Lk2yp3aRcYEgG7Ag4xnfOfYeno2oQ29xDxEgsG2GDyPP+lCvLOyMeIwkqd36Kld16Vl6aQ1CScmpco8s0rUtMh7LXNhqsIjvo5C0DSQE8SEglQcePFsaH2EtFuda0z4TbtLbtLhhgEZGcZHUZr0qPQbKSzd5DmUt6K8XTbfFULXsvZ3M8S9yoYndlABHtrTpF6U5NeTPRP234PLdVmI1CR0ifgkcsAVVCoJ22Gw9Q28K6LRdFsb3WbK2TUIp45nbKBvSwFJGR0zgD2kU5vuyFq0vpxsGAx8tgR5VWi7HS291FJZzTxTqwaNhg4I9YpZU5ZHKhQjSlqx3fn4J632ds9N0dHikL3KKGaTiyHyd9hke6iL2Ud9JXUI3JXuy/AFYnhBwTnGM9cUXtBp2t3UIjuHjC/rYQji367mrdrqWqWNokHwSKQRoyI5JyoOduYB59RXH1SepNWlT4PR6OGB2pRXjlfYm07QXvbOa4juY07tyvC+AABjcsSAOdVWsruO8e0aFu/XOU26DNNNBvJLCe4iulu4YXJKSQgNwk4Byu4PLkQaDrl1Amqtc2GCHjbCDIAJGAM426nyr0IQg+nUn3Uv9PEy7dQ1Htt/54FrTJDKsUrcMjHAU9T4VbVZFjWRkYIRkMRsR6/ZXKdxqdxqsV1cBGRJAfQkUhR6s5/dXcQ6Xc6jpSMt5wRxqMI0ZIGd+YI8f+dcsOmUqm6ROSUo9qsX3MEN5EI7hRg/JIO4PlXMahYS2MgDkNGT6Mg5HyPgfKvQ+zN0lreTRI8a3HEVR3xuADyz574G/rFXO2AhuI1+GSW8k7gAxJuQADknyP8AHGOtZySb2LliU435PJgad9jD+Utl9JvstVTVdMeyYyR5a3PXqvr++rXYs57TWP0m+w1SlTOaEWsiTPcZ1zcP6/6UMpVqVfxzGtcG1dZ7lFQpUTH5VcMdRMdKhUUjHUDHV4x+VQMdAqKRjNR4SOW1XTHUe6ooVFHu8ZrIw0Tq6bMpyDirpjqJioW3AblF14nJKjfpjlVmC4dJkZ8EAknbx/8AtS7ryrXdkHah7uwTaCXUkM9tnCh8fJ86NGLYWwDKpwpBTHM1V7us4D4mpkm+DSGSuUZbabAyu/dIdzuRnw8KX6rpVsXISPhxtuMZpkpkQEKxGedRePj+VvV2tNGMopyujkH0xXmEbxIxJwNqIez0asTEeAj5px/A10oso+9WQFsqc4NDltmYZVN/fUKN8mcoHMfEMsUglikYSBuINzIPjuD7+lV20S5jyMnPM7V26xYK55gY5VLu84GSRjr40mh+mqo4F9OnClXjDKdiD1qhouiTWXaeynhQm3LNkZ/N+ifeK9GmMQGFUMfVsKFYWsb6jEzLk58OW1GlGbwxbR00nyjWqysrQ7TVaIrKygCOKiQKysoEaIFQIFZWUgIkVrFZWUCNYFaIFZWUARxWiKysoEZisxWVlAGVqsrKQnwYKr3bEMFB28KysoB8Fej6f/nYvWf4VlZQQj//2Q=="/>
          <p:cNvSpPr>
            <a:spLocks noChangeAspect="1" noChangeArrowheads="1"/>
          </p:cNvSpPr>
          <p:nvPr/>
        </p:nvSpPr>
        <p:spPr bwMode="auto">
          <a:xfrm>
            <a:off x="120650" y="-606425"/>
            <a:ext cx="1476375" cy="12382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630" name="AutoShape 6" descr="data:image/jpg;base64,/9j/4AAQSkZJRgABAQAAAQABAAD/2wBDAAkGBwgHBgkIBwgKCgkLDRYPDQwMDRsUFRAWIB0iIiAdHx8kKDQsJCYxJx8fLT0tMTU3Ojo6Iys/RD84QzQ5Ojf/2wBDAQoKCg0MDRoPDxo3JR8lNzc3Nzc3Nzc3Nzc3Nzc3Nzc3Nzc3Nzc3Nzc3Nzc3Nzc3Nzc3Nzc3Nzc3Nzc3Nzc3Nzf/wAARCACTALADASIAAhEBAxEB/8QAGwAAAgIDAQAAAAAAAAAAAAAAAwUCBAABBgf/xABEEAACAQMCAwQECAwFBQAAAAABAgMABBEFIRIxQQYTUWEicYGRFBUyUnKTstEHIyYzNUJUobGzweElNGKi8BZjc5Lx/8QAGgEAAwEBAQEAAAAAAAAAAAAAAAECAwQFBv/EACgRAAICAQMDBAIDAQAAAAAAAAABAhEDEiExBDJBEyJRcTNSFCORYf/aAAwDAQACEQMRAD8AY9s7+4i7Vagi3VyigxhESZlUHhXOcEY68utIodQvXnRZL67CFgCfhL7DPrpl27kC9rNRBiRjxJ6TZz+bXzrnuNQ/F3a4+bk4rgyXb3Pns0msj38jnUru7gnCJe3WOh79xkYHQnzI88U9jcf9OfCzKS/ckGb4a+e84Tt8v5WemPZXFvIr44Ylj+iTv7zUzJGVIEEYJAGd9v3/APMVCi6rUOOWpMZ6dezSSt8L1G7SMLkYuXBJ99CuL+7S4dYtQu2jB9Emd9x76oxyovyolY55kt7tjWuLw2HhmrvYzcnpq9y58ZX37bdfXv8AfWxqV+MEX13n/wA7/fVLNbBpWyNUvkdWvaPUYsCa4lmQdGkIPv8Avp1a6wbxfxV1MGxko0jAj99cZmto7KwZWKsORBwRTU2jWOaceXZ27XVzn/Mz/Wt99Ca7uf2mf61vvpRp+riTEV02H6SnYH1/fTJhV3Zup6lsy1p15Oup2rS3UojEycXFK2MZ3zvyrv8A40039utPrl++vMWoTe2rjNxNsXUSxpqrPU/jTTP260+uX76z40039vtPrl++vKxC557VndIvMcR86r1n8Gn82X6nqo1PTjyvbX65fvrfxlp/7Za/Wr99eTPQXA8BR63/AAT65/qdb21u45dTs2t71+5EZ7wW0+M7+RpIstrg8ep6sPITb+z0v40mcDwoLYzXNNycm0znn1cm7oeiaAxrxahqivwji4Z8gnbPNuXOrOjXckeu2rQXl28Y5rNKTk8JB2zgiuWbFMOzn6btPpH7JpRUtS3CHVSckgfb4/ldqH0k/lrXP5rpe38YftVf42YMnt9Ba5jcbEYNXNe5nNnX9j+2TBreaGDW81JkEBrYNDzW80DCZreaHmt5oAJmszUM1ONWkOEUk0gNg78x7aaaZqDriCXiaPoeq/2qrFajGZGz5CrC4UYAAA6AVSLinHcfiHI4mbY/NrCqr8ke2lllemEhJCTEf9v9qZswKgg5B3BFabHUmmDegtRHO1CakKSBPQXor0FqRkwT0B6M9BapM2DJpj2bP+OWn0j/AANLGO9MezR/xy0H+o/ZNEeUGPvRPt4+O12oDpxJ9haQuqyjOcN402/CA2O2Oo5+cn8taRpJVS7maZfyS+2QdWjOGGK1mrYKuOFhkUGS3Zd4zxL4dakycQea2DQ874NSXLHCgk+QzSJJg1JeJmCqpJ8BzqzbaZczYZk4E8W5+wUzh0/ulwpVT1PMmq0lxxyYvhs+TTf+g/qatgBRhQAPAVY+C/8Ac/dWjajq5Psp0aqFAC1azRTb+D/uqBtz0ce6gTTB8W9W7K97n8XJ+bP+2qrROOoNDZHHNc0CTaOgY5GQcigsaXWl6YSI5jhCeZ/VpgxBGx58qdmupME9BY0VzQHpEMg5qu9FehNSM2CNMuzH6dtPpH7Jpa1MOzH6etPpH7JojyEF70A/CKcdstR+kn8ta55Hp9+Ec/lpqX0k/lrXOA05dzKzfkl9l2OSrtskkp9AbdSeQqpY2vegPLkJ0HU07t0L4SNQAB0GwoSKhFvk0mmwSYEgLP5bA1ci07uBnCsOYCjYeyrMCrEuF59T40USbVelHQscSoW9lRLVbkjSQb7HxFVJoJI9wOJfEUUDi0QLVEvQy29RZqkzbJlvOolqGWqBaghhC1QLUMtUS1IRMsN89asWt0I8RyY4eh+bVItQpJAoNBOqtx5KAORzVZzS+0vjHiOQ5Q9eo/tV4kEZByDuMUFarBtRLSxur+Ro7OEyuq8RUEAgeO9DamHZ+++L75pQkrs8ZRVij4ydweWR0BpxSctwjFN7h7PslqV1EzyFLVw/CI51YE8t9s/8FFsdCudI1iwluJreRXlZB3TE4PAx3yB4V0NxqCxIpu5TAZI+MNMojAB6c9j4+FIobx59fsIj3LRJO7RyRXCyhhwsAcDlzzvWmSCjJad0dXoqNNo5r8JBx211L6Sfy1pLYW4mfjlGI1/efCnX4R1LduNRVeZeMD6taBZwbJDEOQ3bw86za9zOecbyy+w9vG0zYXYDmegplFwxKFUe3xoaBYkCLyFaLVaRqlRaElSEm1Uw+9bElMdl0SVMSVSD1MSUD1BpYopvlLhvnLVKe0ljGVHGvlz91WRJUxJvSpCaUhOW3NQLU4ngiuB6Y9L5w50tubGWIFo/xqDqOY9YqWqMpQaK5aoFqgWqBapMmEL1VeTiNallB2FDBqSGTzVm2umh9E5KHp4eqqma3mgS2HKyJIgZGBB8KLaWst7dRW1v+ckbAOcY88+VI4pXjbiQ4P8AGnOi3AnuWt1ISa4hlhTLYHGyEDfpk4Htq403ub4qnNJnVJ2TdrMlL/UzGy7uoPdkY+ZxcRHspLpNhLp/ae1gmCHcsrpurqVOGB8DXdWlzFKzajFftHBwkTwzFR3RH6rZwUKkkEH1bVy4nE/aLTXBYh3nlj4gc907OU58gR6QHgwrecVVno58MElJeBD23j4+3mptgnBjA9ZjWowIIYwP1jzNNe1kHD2t1OZsZZ04fq0FK2as63ZzSjUmbZqiWqBNQLUCZMtWhJQi1QLedIlstiWpiSqIkqYkoFZeElTWSqAk86IsnnTsdl9ZKmJKoLJ51PvaB2GubWC5GWBSTo68/wC9JL+zntwWI44x+sv9R0pwJdudTWTrmk1ZMoxkclxZ3qWafXmlw3GXh/FS+XyT6xSS5t5rV+CZCp6HmD6j1qGmjnljcSOa3mh5reakgJmsBxuOdDzWwaAHS9or3CNPFZXMyABJri0SSRccvSIztVns3eT3fae1luZWlld2LMx3J4Wrnqc9jz+Udl9JvsmrUm2rZtDJOUkpM6bthE79o70qBniUAZxn0F5Vzpbn5DJ8q6Dtta3E+uXLIGTEgKuc4I4FGR6iKpaNcQQ63LPLdtYMID3VzwFsPxjmvUEZBB2x5gU9UtbVHpYsUcuZxm6XyKCc8t6gxpg8iJr998BuXkViRHcl8sSY1y4Jxvni/pUI0i1LVo4nnIWQAPLgAkhdzg+JHrpKTctIs/TKDqMr3oXM1DLGnep6PFb6pDawTho3i7xuNvSXGc8h1wCNuRqjqWmtbyxrCpYu/APSzls4A5CtVG4a09jnngyK9uCgWrBJTTVOz9xY2TXhuIpEWRYygyHDHkANwff7KXXem39mwF7ay22Y2kHfKVyo/uQPWRWd0rZDxTTqjQkFT74Ac6WpLJIGKLkLzx0rayEjiP7qaTfCI9y8DITZqay+dLVm99FSQk0t7FqGKyUZJKXo/nR0c46j10ykxgj0R1jnjKTIHQ8wapI9HR6ZYr1DRnj4pbTMkfMp+sPv/jSnNdjG+4qpqGlxXoMiYjn+cOTev76lxMp4r3RzWa2K3cQy2spjnUow8evmPKoZxUGFE8067Hn8pLL6TfZNIwaddjj+Utl9JvstTjyXi70eu6rZpNcv6OSW39wqh8S2ckzLLxBeHYLuc56DrTu6U/CHI8aAAyNxKSD4rzrqrc9xKKlckc5cdmbVp5EVVZOjcI3BGaXydkUaThRCrf6XIrsgMMWIzxfK351EllkDoACBgVOncmcMb4Rx0fZ7UrTUjcW9xIbrgI45QHDLjGDkeQ9wqrqFn2hWWCVjbs8MokTNvj0gCN8E+J6dBXeSSs8qu3DgDGAM1GR8spXBw3FVKPtol44+GeW9ol1vU4oo57OBeBmdjFIRxk7Zw3LAz76t6peDUNOZtVjv5Lk2yp3aRcYEgG7Ag4xnfOfYeno2oQ29xDxEgsG2GDyPP+lCvLOyMeIwkqd36Kld16Vl6aQ1CScmpco8s0rUtMh7LXNhqsIjvo5C0DSQE8SEglQcePFsaH2EtFuda0z4TbtLbtLhhgEZGcZHUZr0qPQbKSzd5DmUt6K8XTbfFULXsvZ3M8S9yoYndlABHtrTpF6U5NeTPRP234PLdVmI1CR0ifgkcsAVVCoJ22Gw9Q28K6LRdFsb3WbK2TUIp45nbKBvSwFJGR0zgD2kU5vuyFq0vpxsGAx8tgR5VWi7HS291FJZzTxTqwaNhg4I9YpZU5ZHKhQjSlqx3fn4J632ds9N0dHikL3KKGaTiyHyd9hke6iL2Ud9JXUI3JXuy/AFYnhBwTnGM9cUXtBp2t3UIjuHjC/rYQji367mrdrqWqWNokHwSKQRoyI5JyoOduYB59RXH1SepNWlT4PR6OGB2pRXjlfYm07QXvbOa4juY07tyvC+AABjcsSAOdVWsruO8e0aFu/XOU26DNNNBvJLCe4iulu4YXJKSQgNwk4Byu4PLkQaDrl1Amqtc2GCHjbCDIAJGAM426nyr0IQg+nUn3Uv9PEy7dQ1Htt/54FrTJDKsUrcMjHAU9T4VbVZFjWRkYIRkMRsR6/ZXKdxqdxqsV1cBGRJAfQkUhR6s5/dXcQ6Xc6jpSMt5wRxqMI0ZIGd+YI8f+dcsOmUqm6ROSUo9qsX3MEN5EI7hRg/JIO4PlXMahYS2MgDkNGT6Mg5HyPgfKvQ+zN0lreTRI8a3HEVR3xuADyz574G/rFXO2AhuI1+GSW8k7gAxJuQADknyP8AHGOtZySb2LliU435PJgad9jD+Utl9JvstVTVdMeyYyR5a3PXqvr++rXYs57TWP0m+w1SlTOaEWsiTPcZ1zcP6/6UMpVqVfxzGtcG1dZ7lFQpUTH5VcMdRMdKhUUjHUDHV4x+VQMdAqKRjNR4SOW1XTHUe6ooVFHu8ZrIw0Tq6bMpyDirpjqJioW3AblF14nJKjfpjlVmC4dJkZ8EAknbx/8AtS7ryrXdkHah7uwTaCXUkM9tnCh8fJ86NGLYWwDKpwpBTHM1V7us4D4mpkm+DSGSuUZbabAyu/dIdzuRnw8KX6rpVsXISPhxtuMZpkpkQEKxGedRePj+VvV2tNGMopyujkH0xXmEbxIxJwNqIez0asTEeAj5px/A10oso+9WQFsqc4NDltmYZVN/fUKN8mcoHMfEMsUglikYSBuINzIPjuD7+lV20S5jyMnPM7V26xYK55gY5VLu84GSRjr40mh+mqo4F9OnClXjDKdiD1qhouiTWXaeynhQm3LNkZ/N+ifeK9GmMQGFUMfVsKFYWsb6jEzLk58OW1GlGbwxbR00nyjWqysrQ7TVaIrKygCOKiQKysoEaIFQIFZWUgIkVrFZWUCNYFaIFZWUARxWiKysoEZisxWVlAGVqsrKQnwYKr3bEMFB28KysoB8Fej6f/nYvWf4VlZQQj//2Q=="/>
          <p:cNvSpPr>
            <a:spLocks noChangeAspect="1" noChangeArrowheads="1"/>
          </p:cNvSpPr>
          <p:nvPr/>
        </p:nvSpPr>
        <p:spPr bwMode="auto">
          <a:xfrm>
            <a:off x="120650" y="-606425"/>
            <a:ext cx="1476375" cy="12382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632" name="AutoShape 8" descr="data:image/jpg;base64,/9j/4AAQSkZJRgABAQAAAQABAAD/2wBDAAkGBwgHBgkIBwgKCgkLDRYPDQwMDRsUFRAWIB0iIiAdHx8kKDQsJCYxJx8fLT0tMTU3Ojo6Iys/RD84QzQ5Ojf/2wBDAQoKCg0MDRoPDxo3JR8lNzc3Nzc3Nzc3Nzc3Nzc3Nzc3Nzc3Nzc3Nzc3Nzc3Nzc3Nzc3Nzc3Nzc3Nzc3Nzc3Nzf/wAARCACTALADASIAAhEBAxEB/8QAGwAAAgIDAQAAAAAAAAAAAAAAAwUCBAABBgf/xABEEAACAQMCAwQECAwFBQAAAAABAgMABBEFIRIxQQYTUWEicYGRFBUyUnKTstEHIyYzNUJUobGzweElNGKi8BZjc5Lx/8QAGgEAAwEBAQEAAAAAAAAAAAAAAAECAwQFBv/EACgRAAICAQMDBAIDAQAAAAAAAAABAhEDEiExBDJBEyJRcTNSFCORYf/aAAwDAQACEQMRAD8AY9s7+4i7Vagi3VyigxhESZlUHhXOcEY68utIodQvXnRZL67CFgCfhL7DPrpl27kC9rNRBiRjxJ6TZz+bXzrnuNQ/F3a4+bk4rgyXb3Pns0msj38jnUru7gnCJe3WOh79xkYHQnzI88U9jcf9OfCzKS/ckGb4a+e84Tt8v5WemPZXFvIr44Ylj+iTv7zUzJGVIEEYJAGd9v3/APMVCi6rUOOWpMZ6dezSSt8L1G7SMLkYuXBJ99CuL+7S4dYtQu2jB9Emd9x76oxyovyolY55kt7tjWuLw2HhmrvYzcnpq9y58ZX37bdfXv8AfWxqV+MEX13n/wA7/fVLNbBpWyNUvkdWvaPUYsCa4lmQdGkIPv8Avp1a6wbxfxV1MGxko0jAj99cZmto7KwZWKsORBwRTU2jWOaceXZ27XVzn/Mz/Wt99Ca7uf2mf61vvpRp+riTEV02H6SnYH1/fTJhV3Zup6lsy1p15Oup2rS3UojEycXFK2MZ3zvyrv8A40039utPrl++vMWoTe2rjNxNsXUSxpqrPU/jTTP260+uX76z40039vtPrl++vKxC557VndIvMcR86r1n8Gn82X6nqo1PTjyvbX65fvrfxlp/7Za/Wr99eTPQXA8BR63/AAT65/qdb21u45dTs2t71+5EZ7wW0+M7+RpIstrg8ep6sPITb+z0v40mcDwoLYzXNNycm0znn1cm7oeiaAxrxahqivwji4Z8gnbPNuXOrOjXckeu2rQXl28Y5rNKTk8JB2zgiuWbFMOzn6btPpH7JpRUtS3CHVSckgfb4/ldqH0k/lrXP5rpe38YftVf42YMnt9Ba5jcbEYNXNe5nNnX9j+2TBreaGDW81JkEBrYNDzW80DCZreaHmt5oAJmszUM1ONWkOEUk0gNg78x7aaaZqDriCXiaPoeq/2qrFajGZGz5CrC4UYAAA6AVSLinHcfiHI4mbY/NrCqr8ke2lllemEhJCTEf9v9qZswKgg5B3BFabHUmmDegtRHO1CakKSBPQXor0FqRkwT0B6M9BapM2DJpj2bP+OWn0j/AANLGO9MezR/xy0H+o/ZNEeUGPvRPt4+O12oDpxJ9haQuqyjOcN402/CA2O2Oo5+cn8taRpJVS7maZfyS+2QdWjOGGK1mrYKuOFhkUGS3Zd4zxL4dakycQea2DQ874NSXLHCgk+QzSJJg1JeJmCqpJ8BzqzbaZczYZk4E8W5+wUzh0/ulwpVT1PMmq0lxxyYvhs+TTf+g/qatgBRhQAPAVY+C/8Ac/dWjajq5Psp0aqFAC1azRTb+D/uqBtz0ce6gTTB8W9W7K97n8XJ+bP+2qrROOoNDZHHNc0CTaOgY5GQcigsaXWl6YSI5jhCeZ/VpgxBGx58qdmupME9BY0VzQHpEMg5qu9FehNSM2CNMuzH6dtPpH7Jpa1MOzH6etPpH7JojyEF70A/CKcdstR+kn8ta55Hp9+Ec/lpqX0k/lrXOA05dzKzfkl9l2OSrtskkp9AbdSeQqpY2vegPLkJ0HU07t0L4SNQAB0GwoSKhFvk0mmwSYEgLP5bA1ci07uBnCsOYCjYeyrMCrEuF59T40USbVelHQscSoW9lRLVbkjSQb7HxFVJoJI9wOJfEUUDi0QLVEvQy29RZqkzbJlvOolqGWqBaghhC1QLUMtUS1IRMsN89asWt0I8RyY4eh+bVItQpJAoNBOqtx5KAORzVZzS+0vjHiOQ5Q9eo/tV4kEZByDuMUFarBtRLSxur+Ro7OEyuq8RUEAgeO9DamHZ+++L75pQkrs8ZRVij4ydweWR0BpxSctwjFN7h7PslqV1EzyFLVw/CI51YE8t9s/8FFsdCudI1iwluJreRXlZB3TE4PAx3yB4V0NxqCxIpu5TAZI+MNMojAB6c9j4+FIobx59fsIj3LRJO7RyRXCyhhwsAcDlzzvWmSCjJad0dXoqNNo5r8JBx211L6Sfy1pLYW4mfjlGI1/efCnX4R1LduNRVeZeMD6taBZwbJDEOQ3bw86za9zOecbyy+w9vG0zYXYDmegplFwxKFUe3xoaBYkCLyFaLVaRqlRaElSEm1Uw+9bElMdl0SVMSVSD1MSUD1BpYopvlLhvnLVKe0ljGVHGvlz91WRJUxJvSpCaUhOW3NQLU4ngiuB6Y9L5w50tubGWIFo/xqDqOY9YqWqMpQaK5aoFqgWqBapMmEL1VeTiNallB2FDBqSGTzVm2umh9E5KHp4eqqma3mgS2HKyJIgZGBB8KLaWst7dRW1v+ckbAOcY88+VI4pXjbiQ4P8AGnOi3AnuWt1ISa4hlhTLYHGyEDfpk4Htq403ub4qnNJnVJ2TdrMlL/UzGy7uoPdkY+ZxcRHspLpNhLp/ae1gmCHcsrpurqVOGB8DXdWlzFKzajFftHBwkTwzFR3RH6rZwUKkkEH1bVy4nE/aLTXBYh3nlj4gc907OU58gR6QHgwrecVVno58MElJeBD23j4+3mptgnBjA9ZjWowIIYwP1jzNNe1kHD2t1OZsZZ04fq0FK2as63ZzSjUmbZqiWqBNQLUCZMtWhJQi1QLedIlstiWpiSqIkqYkoFZeElTWSqAk86IsnnTsdl9ZKmJKoLJ51PvaB2GubWC5GWBSTo68/wC9JL+zntwWI44x+sv9R0pwJdudTWTrmk1ZMoxkclxZ3qWafXmlw3GXh/FS+XyT6xSS5t5rV+CZCp6HmD6j1qGmjnljcSOa3mh5reakgJmsBxuOdDzWwaAHS9or3CNPFZXMyABJri0SSRccvSIztVns3eT3fae1luZWlld2LMx3J4Wrnqc9jz+Udl9JvsmrUm2rZtDJOUkpM6bthE79o70qBniUAZxn0F5Vzpbn5DJ8q6Dtta3E+uXLIGTEgKuc4I4FGR6iKpaNcQQ63LPLdtYMID3VzwFsPxjmvUEZBB2x5gU9UtbVHpYsUcuZxm6XyKCc8t6gxpg8iJr998BuXkViRHcl8sSY1y4Jxvni/pUI0i1LVo4nnIWQAPLgAkhdzg+JHrpKTctIs/TKDqMr3oXM1DLGnep6PFb6pDawTho3i7xuNvSXGc8h1wCNuRqjqWmtbyxrCpYu/APSzls4A5CtVG4a09jnngyK9uCgWrBJTTVOz9xY2TXhuIpEWRYygyHDHkANwff7KXXem39mwF7ay22Y2kHfKVyo/uQPWRWd0rZDxTTqjQkFT74Ac6WpLJIGKLkLzx0rayEjiP7qaTfCI9y8DITZqay+dLVm99FSQk0t7FqGKyUZJKXo/nR0c46j10ykxgj0R1jnjKTIHQ8wapI9HR6ZYr1DRnj4pbTMkfMp+sPv/jSnNdjG+4qpqGlxXoMiYjn+cOTev76lxMp4r3RzWa2K3cQy2spjnUow8evmPKoZxUGFE8067Hn8pLL6TfZNIwaddjj+Utl9JvstTjyXi70eu6rZpNcv6OSW39wqh8S2ckzLLxBeHYLuc56DrTu6U/CHI8aAAyNxKSD4rzrqrc9xKKlckc5cdmbVp5EVVZOjcI3BGaXydkUaThRCrf6XIrsgMMWIzxfK351EllkDoACBgVOncmcMb4Rx0fZ7UrTUjcW9xIbrgI45QHDLjGDkeQ9wqrqFn2hWWCVjbs8MokTNvj0gCN8E+J6dBXeSSs8qu3DgDGAM1GR8spXBw3FVKPtol44+GeW9ol1vU4oo57OBeBmdjFIRxk7Zw3LAz76t6peDUNOZtVjv5Lk2yp3aRcYEgG7Ag4xnfOfYeno2oQ29xDxEgsG2GDyPP+lCvLOyMeIwkqd36Kld16Vl6aQ1CScmpco8s0rUtMh7LXNhqsIjvo5C0DSQE8SEglQcePFsaH2EtFuda0z4TbtLbtLhhgEZGcZHUZr0qPQbKSzd5DmUt6K8XTbfFULXsvZ3M8S9yoYndlABHtrTpF6U5NeTPRP234PLdVmI1CR0ifgkcsAVVCoJ22Gw9Q28K6LRdFsb3WbK2TUIp45nbKBvSwFJGR0zgD2kU5vuyFq0vpxsGAx8tgR5VWi7HS291FJZzTxTqwaNhg4I9YpZU5ZHKhQjSlqx3fn4J632ds9N0dHikL3KKGaTiyHyd9hke6iL2Ud9JXUI3JXuy/AFYnhBwTnGM9cUXtBp2t3UIjuHjC/rYQji367mrdrqWqWNokHwSKQRoyI5JyoOduYB59RXH1SepNWlT4PR6OGB2pRXjlfYm07QXvbOa4juY07tyvC+AABjcsSAOdVWsruO8e0aFu/XOU26DNNNBvJLCe4iulu4YXJKSQgNwk4Byu4PLkQaDrl1Amqtc2GCHjbCDIAJGAM426nyr0IQg+nUn3Uv9PEy7dQ1Htt/54FrTJDKsUrcMjHAU9T4VbVZFjWRkYIRkMRsR6/ZXKdxqdxqsV1cBGRJAfQkUhR6s5/dXcQ6Xc6jpSMt5wRxqMI0ZIGd+YI8f+dcsOmUqm6ROSUo9qsX3MEN5EI7hRg/JIO4PlXMahYS2MgDkNGT6Mg5HyPgfKvQ+zN0lreTRI8a3HEVR3xuADyz574G/rFXO2AhuI1+GSW8k7gAxJuQADknyP8AHGOtZySb2LliU435PJgad9jD+Utl9JvstVTVdMeyYyR5a3PXqvr++rXYs57TWP0m+w1SlTOaEWsiTPcZ1zcP6/6UMpVqVfxzGtcG1dZ7lFQpUTH5VcMdRMdKhUUjHUDHV4x+VQMdAqKRjNR4SOW1XTHUe6ooVFHu8ZrIw0Tq6bMpyDirpjqJioW3AblF14nJKjfpjlVmC4dJkZ8EAknbx/8AtS7ryrXdkHah7uwTaCXUkM9tnCh8fJ86NGLYWwDKpwpBTHM1V7us4D4mpkm+DSGSuUZbabAyu/dIdzuRnw8KX6rpVsXISPhxtuMZpkpkQEKxGedRePj+VvV2tNGMopyujkH0xXmEbxIxJwNqIez0asTEeAj5px/A10oso+9WQFsqc4NDltmYZVN/fUKN8mcoHMfEMsUglikYSBuINzIPjuD7+lV20S5jyMnPM7V26xYK55gY5VLu84GSRjr40mh+mqo4F9OnClXjDKdiD1qhouiTWXaeynhQm3LNkZ/N+ifeK9GmMQGFUMfVsKFYWsb6jEzLk58OW1GlGbwxbR00nyjWqysrQ7TVaIrKygCOKiQKysoEaIFQIFZWUgIkVrFZWUCNYFaIFZWUARxWiKysoEZisxWVlAGVqsrKQnwYKr3bEMFB28KysoB8Fej6f/nYvWf4VlZQQj//2Q=="/>
          <p:cNvSpPr>
            <a:spLocks noChangeAspect="1" noChangeArrowheads="1"/>
          </p:cNvSpPr>
          <p:nvPr/>
        </p:nvSpPr>
        <p:spPr bwMode="auto">
          <a:xfrm>
            <a:off x="120650" y="-606425"/>
            <a:ext cx="1476375" cy="12382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7650" name="Picture 2" descr="http://app.files.wptool.cn/index/pcnews/1407240210_1_1.jpg"/>
          <p:cNvPicPr>
            <a:picLocks noChangeAspect="1" noChangeArrowheads="1"/>
          </p:cNvPicPr>
          <p:nvPr/>
        </p:nvPicPr>
        <p:blipFill>
          <a:blip r:embed="rId3" cstate="print"/>
          <a:srcRect/>
          <a:stretch>
            <a:fillRect/>
          </a:stretch>
        </p:blipFill>
        <p:spPr bwMode="auto">
          <a:xfrm>
            <a:off x="0" y="4811341"/>
            <a:ext cx="3635897" cy="2046659"/>
          </a:xfrm>
          <a:prstGeom prst="rect">
            <a:avLst/>
          </a:prstGeom>
          <a:noFill/>
        </p:spPr>
      </p:pic>
      <p:pic>
        <p:nvPicPr>
          <p:cNvPr id="27652" name="Picture 4" descr="http://img2.xue163.com/www.go-gddq.com/upload/2013-07/130724112988841.jpg"/>
          <p:cNvPicPr>
            <a:picLocks noChangeAspect="1" noChangeArrowheads="1"/>
          </p:cNvPicPr>
          <p:nvPr/>
        </p:nvPicPr>
        <p:blipFill>
          <a:blip r:embed="rId4" cstate="print"/>
          <a:srcRect/>
          <a:stretch>
            <a:fillRect/>
          </a:stretch>
        </p:blipFill>
        <p:spPr bwMode="auto">
          <a:xfrm>
            <a:off x="5754291" y="4708079"/>
            <a:ext cx="3389709" cy="2149921"/>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p:txBody>
      </p:sp>
      <p:graphicFrame>
        <p:nvGraphicFramePr>
          <p:cNvPr id="17" name="表格 16"/>
          <p:cNvGraphicFramePr>
            <a:graphicFrameLocks noGrp="1"/>
          </p:cNvGraphicFramePr>
          <p:nvPr/>
        </p:nvGraphicFramePr>
        <p:xfrm>
          <a:off x="65311" y="836712"/>
          <a:ext cx="2922513" cy="1249680"/>
        </p:xfrm>
        <a:graphic>
          <a:graphicData uri="http://schemas.openxmlformats.org/drawingml/2006/table">
            <a:tbl>
              <a:tblPr>
                <a:tableStyleId>{5C22544A-7EE6-4342-B048-85BDC9FD1C3A}</a:tableStyleId>
              </a:tblPr>
              <a:tblGrid>
                <a:gridCol w="314883">
                  <a:extLst>
                    <a:ext uri="{9D8B030D-6E8A-4147-A177-3AD203B41FA5}">
                      <a16:colId xmlns:a16="http://schemas.microsoft.com/office/drawing/2014/main" val="20000"/>
                    </a:ext>
                  </a:extLst>
                </a:gridCol>
                <a:gridCol w="2607630">
                  <a:extLst>
                    <a:ext uri="{9D8B030D-6E8A-4147-A177-3AD203B41FA5}">
                      <a16:colId xmlns:a16="http://schemas.microsoft.com/office/drawing/2014/main" val="20001"/>
                    </a:ext>
                  </a:extLst>
                </a:gridCol>
              </a:tblGrid>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多层结构的存储器系统</a:t>
                      </a:r>
                    </a:p>
                  </a:txBody>
                  <a:tcPr marL="7620" marR="7620" marT="7620" marB="0" anchor="ctr">
                    <a:solidFill>
                      <a:schemeClr val="accent4">
                        <a:lumMod val="75000"/>
                      </a:schemeClr>
                    </a:solidFill>
                  </a:tcPr>
                </a:tc>
                <a:extLst>
                  <a:ext uri="{0D108BD9-81ED-4DB2-BD59-A6C34878D82A}">
                    <a16:rowId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主存储器与寄存器</a:t>
                      </a:r>
                    </a:p>
                  </a:txBody>
                  <a:tcPr marL="7620" marR="7620" marT="7620" marB="0" anchor="ctr">
                    <a:solidFill>
                      <a:schemeClr val="accent4">
                        <a:lumMod val="75000"/>
                      </a:schemeClr>
                    </a:solidFill>
                  </a:tcPr>
                </a:tc>
                <a:extLst>
                  <a:ext uri="{0D108BD9-81ED-4DB2-BD59-A6C34878D82A}">
                    <a16:rowId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高速缓冲和磁盘缓冲</a:t>
                      </a:r>
                    </a:p>
                  </a:txBody>
                  <a:tcPr marL="7620" marR="7620" marT="7620" marB="0" anchor="ctr">
                    <a:solidFill>
                      <a:schemeClr val="accent4">
                        <a:lumMod val="75000"/>
                      </a:schemeClr>
                    </a:solidFill>
                  </a:tcPr>
                </a:tc>
                <a:extLst>
                  <a:ext uri="{0D108BD9-81ED-4DB2-BD59-A6C34878D82A}">
                    <a16:rowId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2">
                        <a:lumMod val="50000"/>
                      </a:schemeClr>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存储器管理</a:t>
                      </a:r>
                    </a:p>
                  </a:txBody>
                  <a:tcPr marL="7620" marR="7620" marT="7620" marB="0" anchor="ctr">
                    <a:solidFill>
                      <a:schemeClr val="bg2">
                        <a:lumMod val="50000"/>
                      </a:schemeClr>
                    </a:solidFill>
                  </a:tcPr>
                </a:tc>
                <a:extLst>
                  <a:ext uri="{0D108BD9-81ED-4DB2-BD59-A6C34878D82A}">
                    <a16:rowId xmlns:a16="http://schemas.microsoft.com/office/drawing/2014/main" val="726819437"/>
                  </a:ext>
                </a:extLst>
              </a:tr>
            </a:tbl>
          </a:graphicData>
        </a:graphic>
      </p:graphicFrame>
      <p:sp>
        <p:nvSpPr>
          <p:cNvPr id="4" name="Rectangle 2">
            <a:extLst>
              <a:ext uri="{FF2B5EF4-FFF2-40B4-BE49-F238E27FC236}">
                <a16:creationId xmlns:a16="http://schemas.microsoft.com/office/drawing/2014/main" id="{E1C05013-27DF-4A7A-9D08-C7B4E29B7F46}"/>
              </a:ext>
            </a:extLst>
          </p:cNvPr>
          <p:cNvSpPr>
            <a:spLocks noGrp="1" noChangeArrowheads="1"/>
          </p:cNvSpPr>
          <p:nvPr>
            <p:ph type="title"/>
          </p:nvPr>
        </p:nvSpPr>
        <p:spPr>
          <a:xfrm>
            <a:off x="3563888" y="827229"/>
            <a:ext cx="3106440" cy="646331"/>
          </a:xfrm>
          <a:noFill/>
        </p:spPr>
        <p:txBody>
          <a:bodyPr/>
          <a:lstStyle/>
          <a:p>
            <a:pPr eaLnBrk="1" hangingPunct="1"/>
            <a:r>
              <a:rPr lang="zh-CN" altLang="en-US" sz="4000" dirty="0">
                <a:solidFill>
                  <a:srgbClr val="FF0000"/>
                </a:solidFill>
                <a:ea typeface="黑体" pitchFamily="2" charset="-122"/>
              </a:rPr>
              <a:t>地址的概念</a:t>
            </a:r>
            <a:br>
              <a:rPr lang="zh-CN" altLang="en-US" sz="4000" dirty="0">
                <a:solidFill>
                  <a:srgbClr val="FF0000"/>
                </a:solidFill>
                <a:ea typeface="黑体" pitchFamily="2" charset="-122"/>
              </a:rPr>
            </a:br>
            <a:endParaRPr lang="zh-CN" altLang="en-US" sz="4000" dirty="0">
              <a:solidFill>
                <a:srgbClr val="FF0000"/>
              </a:solidFill>
              <a:ea typeface="黑体" pitchFamily="2" charset="-122"/>
            </a:endParaRPr>
          </a:p>
        </p:txBody>
      </p:sp>
      <p:sp>
        <p:nvSpPr>
          <p:cNvPr id="7" name="Rectangle 3">
            <a:extLst>
              <a:ext uri="{FF2B5EF4-FFF2-40B4-BE49-F238E27FC236}">
                <a16:creationId xmlns:a16="http://schemas.microsoft.com/office/drawing/2014/main" id="{2163FEEF-48CF-4648-860D-3B1621DDD6FA}"/>
              </a:ext>
            </a:extLst>
          </p:cNvPr>
          <p:cNvSpPr txBox="1">
            <a:spLocks noChangeArrowheads="1"/>
          </p:cNvSpPr>
          <p:nvPr/>
        </p:nvSpPr>
        <p:spPr>
          <a:xfrm>
            <a:off x="-8384" y="2276873"/>
            <a:ext cx="9152384" cy="2664296"/>
          </a:xfrm>
          <a:prstGeom prst="rect">
            <a:avLst/>
          </a:prstGeom>
        </p:spPr>
        <p:txBody>
          <a:bodyPr vert="horz" lIns="91440" tIns="45720" rIns="91440" bIns="45720" rtlCol="0">
            <a:normAutofit fontScale="92500" lnSpcReduction="10000"/>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fontAlgn="auto">
              <a:lnSpc>
                <a:spcPct val="150000"/>
              </a:lnSpc>
            </a:pPr>
            <a:r>
              <a:rPr kumimoji="0" lang="zh-CN" altLang="en-US" dirty="0">
                <a:solidFill>
                  <a:srgbClr val="FFC000"/>
                </a:solidFill>
                <a:latin typeface="华文楷体" panose="02010600040101010101" pitchFamily="2" charset="-122"/>
                <a:ea typeface="华文楷体" panose="02010600040101010101" pitchFamily="2" charset="-122"/>
              </a:rPr>
              <a:t>逻辑地址（相对地址，虚地址，</a:t>
            </a:r>
            <a:r>
              <a:rPr kumimoji="0" lang="en-US" altLang="zh-CN" dirty="0">
                <a:solidFill>
                  <a:srgbClr val="FFC000"/>
                </a:solidFill>
                <a:latin typeface="华文楷体" panose="02010600040101010101" pitchFamily="2" charset="-122"/>
                <a:ea typeface="华文楷体" panose="02010600040101010101" pitchFamily="2" charset="-122"/>
              </a:rPr>
              <a:t>logical address</a:t>
            </a:r>
            <a:r>
              <a:rPr kumimoji="0" lang="zh-CN" altLang="en-US" dirty="0">
                <a:solidFill>
                  <a:srgbClr val="FFC000"/>
                </a:solidFill>
                <a:latin typeface="华文楷体" panose="02010600040101010101" pitchFamily="2" charset="-122"/>
                <a:ea typeface="华文楷体" panose="02010600040101010101" pitchFamily="2" charset="-122"/>
              </a:rPr>
              <a:t>）：</a:t>
            </a:r>
            <a:r>
              <a:rPr kumimoji="0" lang="zh-CN" altLang="en-US" dirty="0">
                <a:latin typeface="华文楷体" panose="02010600040101010101" pitchFamily="2" charset="-122"/>
                <a:ea typeface="华文楷体" panose="02010600040101010101" pitchFamily="2" charset="-122"/>
              </a:rPr>
              <a:t>一个源程序经编译、链接而形成可装入程序，其地址是从“</a:t>
            </a:r>
            <a:r>
              <a:rPr kumimoji="0" lang="en-US" altLang="zh-CN" dirty="0">
                <a:latin typeface="华文楷体" panose="02010600040101010101" pitchFamily="2" charset="-122"/>
                <a:ea typeface="华文楷体" panose="02010600040101010101" pitchFamily="2" charset="-122"/>
              </a:rPr>
              <a:t>0”</a:t>
            </a:r>
            <a:r>
              <a:rPr kumimoji="0" lang="zh-CN" altLang="en-US" dirty="0">
                <a:latin typeface="华文楷体" panose="02010600040101010101" pitchFamily="2" charset="-122"/>
                <a:ea typeface="华文楷体" panose="02010600040101010101" pitchFamily="2" charset="-122"/>
              </a:rPr>
              <a:t>开始的，程序中的其它地址都是相对于起始地址计算的，故称相对地址。</a:t>
            </a:r>
          </a:p>
          <a:p>
            <a:pPr fontAlgn="auto">
              <a:lnSpc>
                <a:spcPct val="150000"/>
              </a:lnSpc>
            </a:pPr>
            <a:r>
              <a:rPr kumimoji="0" lang="zh-CN" altLang="en-US" dirty="0">
                <a:solidFill>
                  <a:srgbClr val="FFC000"/>
                </a:solidFill>
                <a:latin typeface="华文楷体" panose="02010600040101010101" pitchFamily="2" charset="-122"/>
                <a:ea typeface="华文楷体" panose="02010600040101010101" pitchFamily="2" charset="-122"/>
              </a:rPr>
              <a:t>地址空间：</a:t>
            </a:r>
            <a:r>
              <a:rPr kumimoji="0" lang="zh-CN" altLang="en-US" dirty="0">
                <a:latin typeface="华文楷体" panose="02010600040101010101" pitchFamily="2" charset="-122"/>
                <a:ea typeface="华文楷体" panose="02010600040101010101" pitchFamily="2" charset="-122"/>
              </a:rPr>
              <a:t>由逻辑地址所形成的地址范围。可能是线性的，也可能是多维的。</a:t>
            </a:r>
          </a:p>
          <a:p>
            <a:pPr fontAlgn="auto">
              <a:lnSpc>
                <a:spcPct val="150000"/>
              </a:lnSpc>
              <a:buFont typeface="Wingdings" pitchFamily="2" charset="2"/>
              <a:buChar char="l"/>
            </a:pPr>
            <a:endParaRPr kumimoji="0" lang="en-US" altLang="zh-CN"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9495946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3" name="Rectangle 5">
            <a:extLst>
              <a:ext uri="{FF2B5EF4-FFF2-40B4-BE49-F238E27FC236}">
                <a16:creationId xmlns:a16="http://schemas.microsoft.com/office/drawing/2014/main" id="{3CF4422D-C834-42A0-8AF5-94A6344A087F}"/>
              </a:ext>
            </a:extLst>
          </p:cNvPr>
          <p:cNvSpPr>
            <a:spLocks noChangeArrowheads="1"/>
          </p:cNvSpPr>
          <p:nvPr/>
        </p:nvSpPr>
        <p:spPr bwMode="auto">
          <a:xfrm>
            <a:off x="755650" y="4221163"/>
            <a:ext cx="8064500" cy="461962"/>
          </a:xfrm>
          <a:prstGeom prst="rect">
            <a:avLst/>
          </a:prstGeom>
          <a:noFill/>
          <a:ln w="9525">
            <a:noFill/>
            <a:miter lim="800000"/>
            <a:headEnd/>
            <a:tailEnd/>
          </a:ln>
        </p:spPr>
        <p:txBody>
          <a:bodyPr>
            <a:spAutoFit/>
          </a:bodyPr>
          <a:lstStyle/>
          <a:p>
            <a:pPr algn="l"/>
            <a:r>
              <a:rPr kumimoji="0" lang="en-US" altLang="zh-CN">
                <a:solidFill>
                  <a:srgbClr val="000000"/>
                </a:solidFill>
                <a:latin typeface="黑体" pitchFamily="2" charset="-122"/>
                <a:ea typeface="黑体" pitchFamily="2" charset="-122"/>
              </a:rPr>
              <a:t>    </a:t>
            </a:r>
            <a:endParaRPr kumimoji="0" lang="zh-CN" altLang="en-US">
              <a:solidFill>
                <a:srgbClr val="000000"/>
              </a:solidFill>
              <a:latin typeface="黑体" pitchFamily="2" charset="-122"/>
              <a:ea typeface="黑体" pitchFamily="2" charset="-122"/>
            </a:endParaRPr>
          </a:p>
        </p:txBody>
      </p:sp>
      <p:sp>
        <p:nvSpPr>
          <p:cNvPr id="14" name="矩形 3">
            <a:extLst>
              <a:ext uri="{FF2B5EF4-FFF2-40B4-BE49-F238E27FC236}">
                <a16:creationId xmlns:a16="http://schemas.microsoft.com/office/drawing/2014/main" id="{176E3523-1753-4ED1-9783-86FBCA754967}"/>
              </a:ext>
            </a:extLst>
          </p:cNvPr>
          <p:cNvSpPr>
            <a:spLocks noChangeArrowheads="1"/>
          </p:cNvSpPr>
          <p:nvPr/>
        </p:nvSpPr>
        <p:spPr bwMode="auto">
          <a:xfrm>
            <a:off x="279534" y="1802443"/>
            <a:ext cx="2558058" cy="624111"/>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nchorCtr="1">
            <a:noAutofit/>
          </a:bodyPr>
          <a:lstStyle/>
          <a:p>
            <a:pPr marL="342900" marR="0" lvl="0" indent="-342900" algn="l" defTabSz="914400" eaLnBrk="1" fontAlgn="auto" latinLnBrk="0" hangingPunct="1">
              <a:lnSpc>
                <a:spcPct val="125000"/>
              </a:lnSpc>
              <a:spcBef>
                <a:spcPct val="20000"/>
              </a:spcBef>
              <a:spcAft>
                <a:spcPts val="0"/>
              </a:spcAft>
              <a:buClrTx/>
              <a:buSzTx/>
              <a:buFontTx/>
              <a:buNone/>
              <a:tabLst/>
              <a:defRPr/>
            </a:pPr>
            <a:r>
              <a:rPr kumimoji="0" lang="en-US" altLang="zh-CN" sz="2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2.</a:t>
            </a:r>
            <a:r>
              <a:rPr kumimoji="0" lang="zh-CN" altLang="en-US" sz="2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动态重定位</a:t>
            </a:r>
          </a:p>
        </p:txBody>
      </p:sp>
      <p:graphicFrame>
        <p:nvGraphicFramePr>
          <p:cNvPr id="20" name="Object 4">
            <a:extLst>
              <a:ext uri="{FF2B5EF4-FFF2-40B4-BE49-F238E27FC236}">
                <a16:creationId xmlns:a16="http://schemas.microsoft.com/office/drawing/2014/main" id="{868BE0B6-75A2-4B82-9D6A-A9A368692626}"/>
              </a:ext>
            </a:extLst>
          </p:cNvPr>
          <p:cNvGraphicFramePr>
            <a:graphicFrameLocks noChangeAspect="1"/>
          </p:cNvGraphicFramePr>
          <p:nvPr>
            <p:extLst>
              <p:ext uri="{D42A27DB-BD31-4B8C-83A1-F6EECF244321}">
                <p14:modId xmlns:p14="http://schemas.microsoft.com/office/powerpoint/2010/main" val="2480292789"/>
              </p:ext>
            </p:extLst>
          </p:nvPr>
        </p:nvGraphicFramePr>
        <p:xfrm>
          <a:off x="567531" y="2634787"/>
          <a:ext cx="8440737" cy="3743325"/>
        </p:xfrm>
        <a:graphic>
          <a:graphicData uri="http://schemas.openxmlformats.org/presentationml/2006/ole">
            <mc:AlternateContent xmlns:mc="http://schemas.openxmlformats.org/markup-compatibility/2006">
              <mc:Choice xmlns:v="urn:schemas-microsoft-com:vml" Requires="v">
                <p:oleObj spid="_x0000_s25637" name="Document" r:id="rId3" imgW="8460755" imgH="3742359" progId="Word.Document.8">
                  <p:embed/>
                </p:oleObj>
              </mc:Choice>
              <mc:Fallback>
                <p:oleObj name="Document" r:id="rId3" imgW="8460755" imgH="3742359" progId="Word.Document.8">
                  <p:embed/>
                  <p:pic>
                    <p:nvPicPr>
                      <p:cNvPr id="1024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531" y="2634787"/>
                        <a:ext cx="8440737"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724906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pic>
        <p:nvPicPr>
          <p:cNvPr id="12" name="Picture 4">
            <a:extLst>
              <a:ext uri="{FF2B5EF4-FFF2-40B4-BE49-F238E27FC236}">
                <a16:creationId xmlns:a16="http://schemas.microsoft.com/office/drawing/2014/main" id="{8B32533D-17E1-4B21-8E59-2B05E9C72002}"/>
              </a:ext>
            </a:extLst>
          </p:cNvPr>
          <p:cNvPicPr>
            <a:picLocks noChangeAspect="1" noChangeArrowheads="1"/>
          </p:cNvPicPr>
          <p:nvPr/>
        </p:nvPicPr>
        <p:blipFill>
          <a:blip r:embed="rId2" cstate="print"/>
          <a:srcRect/>
          <a:stretch>
            <a:fillRect/>
          </a:stretch>
        </p:blipFill>
        <p:spPr bwMode="auto">
          <a:xfrm>
            <a:off x="2339646" y="1700808"/>
            <a:ext cx="6751292" cy="5030650"/>
          </a:xfrm>
          <a:prstGeom prst="rect">
            <a:avLst/>
          </a:prstGeom>
          <a:noFill/>
          <a:ln w="19050" algn="ctr">
            <a:noFill/>
            <a:miter lim="800000"/>
            <a:headEnd/>
            <a:tailEnd/>
          </a:ln>
        </p:spPr>
      </p:pic>
      <p:sp>
        <p:nvSpPr>
          <p:cNvPr id="13" name="Rectangle 4">
            <a:extLst>
              <a:ext uri="{FF2B5EF4-FFF2-40B4-BE49-F238E27FC236}">
                <a16:creationId xmlns:a16="http://schemas.microsoft.com/office/drawing/2014/main" id="{81E44105-FEC1-4AD0-946E-4F239915507D}"/>
              </a:ext>
            </a:extLst>
          </p:cNvPr>
          <p:cNvSpPr>
            <a:spLocks noChangeArrowheads="1"/>
          </p:cNvSpPr>
          <p:nvPr/>
        </p:nvSpPr>
        <p:spPr bwMode="auto">
          <a:xfrm>
            <a:off x="11759" y="2395981"/>
            <a:ext cx="2353189" cy="952184"/>
          </a:xfrm>
          <a:prstGeom prst="rect">
            <a:avLst/>
          </a:prstGeom>
          <a:noFill/>
          <a:ln w="9525" algn="ctr">
            <a:noFill/>
            <a:miter lim="800000"/>
            <a:headEnd type="none" w="sm" len="sm"/>
            <a:tailEnd type="none" w="sm" len="sm"/>
          </a:ln>
        </p:spPr>
        <p:txBody>
          <a:bodyPr wrap="square">
            <a:spAutoFit/>
          </a:bodyPr>
          <a:lstStyle/>
          <a:p>
            <a:pPr algn="l">
              <a:lnSpc>
                <a:spcPct val="125000"/>
              </a:lnSpc>
              <a:spcBef>
                <a:spcPct val="20000"/>
              </a:spcBef>
            </a:pPr>
            <a:r>
              <a:rPr kumimoji="0" lang="zh-CN" altLang="en-US" b="1" dirty="0">
                <a:solidFill>
                  <a:srgbClr val="FF0000"/>
                </a:solidFill>
                <a:latin typeface="黑体" pitchFamily="2" charset="-122"/>
                <a:ea typeface="黑体" pitchFamily="2" charset="-122"/>
              </a:rPr>
              <a:t>回顾</a:t>
            </a:r>
            <a:r>
              <a:rPr kumimoji="0" lang="en-US" altLang="zh-CN" b="1" dirty="0">
                <a:solidFill>
                  <a:srgbClr val="FF0000"/>
                </a:solidFill>
                <a:latin typeface="黑体" pitchFamily="2" charset="-122"/>
                <a:ea typeface="黑体" pitchFamily="2" charset="-122"/>
              </a:rPr>
              <a:t>:</a:t>
            </a:r>
            <a:r>
              <a:rPr kumimoji="0" lang="zh-CN" altLang="en-US" b="1" dirty="0">
                <a:solidFill>
                  <a:schemeClr val="tx1"/>
                </a:solidFill>
                <a:latin typeface="黑体" pitchFamily="2" charset="-122"/>
                <a:ea typeface="黑体" pitchFamily="2" charset="-122"/>
              </a:rPr>
              <a:t>动态分区</a:t>
            </a:r>
            <a:r>
              <a:rPr kumimoji="0" lang="zh-CN" altLang="en-US" dirty="0">
                <a:solidFill>
                  <a:schemeClr val="tx1"/>
                </a:solidFill>
                <a:latin typeface="黑体" pitchFamily="2" charset="-122"/>
                <a:ea typeface="黑体" pitchFamily="2" charset="-122"/>
              </a:rPr>
              <a:t>分配算法</a:t>
            </a:r>
          </a:p>
        </p:txBody>
      </p:sp>
    </p:spTree>
    <p:extLst>
      <p:ext uri="{BB962C8B-B14F-4D97-AF65-F5344CB8AC3E}">
        <p14:creationId xmlns:p14="http://schemas.microsoft.com/office/powerpoint/2010/main" val="15015426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4">
            <a:extLst>
              <a:ext uri="{FF2B5EF4-FFF2-40B4-BE49-F238E27FC236}">
                <a16:creationId xmlns:a16="http://schemas.microsoft.com/office/drawing/2014/main" id="{5D3DABAD-68DE-4AED-BB4C-0166101DF301}"/>
              </a:ext>
            </a:extLst>
          </p:cNvPr>
          <p:cNvSpPr>
            <a:spLocks noChangeArrowheads="1"/>
          </p:cNvSpPr>
          <p:nvPr/>
        </p:nvSpPr>
        <p:spPr bwMode="auto">
          <a:xfrm>
            <a:off x="167616" y="1781583"/>
            <a:ext cx="4392736" cy="770090"/>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type="none" w="sm" len="sm"/>
            <a:tailEnd type="none" w="sm" len="sm"/>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nchorCtr="1">
            <a:noAutofit/>
          </a:bodyPr>
          <a:lstStyle/>
          <a:p>
            <a:pPr marL="0" marR="0" lvl="0" indent="0" defTabSz="914400" eaLnBrk="1" fontAlgn="auto" latinLnBrk="0" hangingPunct="1">
              <a:lnSpc>
                <a:spcPct val="125000"/>
              </a:lnSpc>
              <a:spcBef>
                <a:spcPct val="20000"/>
              </a:spcBef>
              <a:spcAft>
                <a:spcPts val="0"/>
              </a:spcAft>
              <a:buClrTx/>
              <a:buSzTx/>
              <a:buFontTx/>
              <a:buNone/>
              <a:tabLst/>
              <a:defRPr/>
            </a:pPr>
            <a:r>
              <a:rPr kumimoji="0" lang="en-US" altLang="zh-CN"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3.</a:t>
            </a:r>
            <a:r>
              <a:rPr kumimoji="0" lang="zh-CN" altLang="en-US"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动态重定位分区分配算法</a:t>
            </a:r>
          </a:p>
        </p:txBody>
      </p:sp>
      <p:graphicFrame>
        <p:nvGraphicFramePr>
          <p:cNvPr id="13" name="Object 33">
            <a:extLst>
              <a:ext uri="{FF2B5EF4-FFF2-40B4-BE49-F238E27FC236}">
                <a16:creationId xmlns:a16="http://schemas.microsoft.com/office/drawing/2014/main" id="{BF744BB2-5A28-4036-8671-BCFEBA0697AD}"/>
              </a:ext>
            </a:extLst>
          </p:cNvPr>
          <p:cNvGraphicFramePr>
            <a:graphicFrameLocks noChangeAspect="1"/>
          </p:cNvGraphicFramePr>
          <p:nvPr>
            <p:extLst>
              <p:ext uri="{D42A27DB-BD31-4B8C-83A1-F6EECF244321}">
                <p14:modId xmlns:p14="http://schemas.microsoft.com/office/powerpoint/2010/main" val="2002009561"/>
              </p:ext>
            </p:extLst>
          </p:nvPr>
        </p:nvGraphicFramePr>
        <p:xfrm>
          <a:off x="1103488" y="2272549"/>
          <a:ext cx="7920124" cy="4468820"/>
        </p:xfrm>
        <a:graphic>
          <a:graphicData uri="http://schemas.openxmlformats.org/presentationml/2006/ole">
            <mc:AlternateContent xmlns:mc="http://schemas.openxmlformats.org/markup-compatibility/2006">
              <mc:Choice xmlns:v="urn:schemas-microsoft-com:vml" Requires="v">
                <p:oleObj spid="_x0000_s26661" name="VISIO" r:id="rId3" imgW="4583160" imgH="2586240" progId="">
                  <p:embed/>
                </p:oleObj>
              </mc:Choice>
              <mc:Fallback>
                <p:oleObj name="VISIO" r:id="rId3" imgW="4583160" imgH="2586240" progId="">
                  <p:embed/>
                  <p:pic>
                    <p:nvPicPr>
                      <p:cNvPr id="11266"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488" y="2272549"/>
                        <a:ext cx="7920124" cy="446882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3254243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4">
            <a:extLst>
              <a:ext uri="{FF2B5EF4-FFF2-40B4-BE49-F238E27FC236}">
                <a16:creationId xmlns:a16="http://schemas.microsoft.com/office/drawing/2014/main" id="{1F7DD20C-B10C-4426-B009-190EF3CF199C}"/>
              </a:ext>
            </a:extLst>
          </p:cNvPr>
          <p:cNvSpPr>
            <a:spLocks noChangeArrowheads="1"/>
          </p:cNvSpPr>
          <p:nvPr/>
        </p:nvSpPr>
        <p:spPr bwMode="auto">
          <a:xfrm>
            <a:off x="120923" y="1537887"/>
            <a:ext cx="2351087" cy="490538"/>
          </a:xfrm>
          <a:prstGeom prst="rect">
            <a:avLst/>
          </a:prstGeom>
          <a:noFill/>
          <a:ln w="9525" algn="ctr">
            <a:noFill/>
            <a:miter lim="800000"/>
            <a:headEnd/>
            <a:tailEnd/>
          </a:ln>
        </p:spPr>
        <p:txBody>
          <a:bodyPr wrap="none">
            <a:spAutoFit/>
          </a:bodyPr>
          <a:lstStyle/>
          <a:p>
            <a:pPr algn="l">
              <a:lnSpc>
                <a:spcPct val="125000"/>
              </a:lnSpc>
              <a:spcBef>
                <a:spcPct val="20000"/>
              </a:spcBef>
            </a:pPr>
            <a:r>
              <a:rPr kumimoji="0" lang="zh-CN" altLang="en-US" b="1" dirty="0">
                <a:solidFill>
                  <a:srgbClr val="CC00FF"/>
                </a:solidFill>
                <a:latin typeface="黑体" pitchFamily="2" charset="-122"/>
                <a:ea typeface="黑体" pitchFamily="2" charset="-122"/>
              </a:rPr>
              <a:t>分区的存储保护</a:t>
            </a:r>
          </a:p>
        </p:txBody>
      </p:sp>
      <p:sp>
        <p:nvSpPr>
          <p:cNvPr id="13" name="Text Box 5">
            <a:extLst>
              <a:ext uri="{FF2B5EF4-FFF2-40B4-BE49-F238E27FC236}">
                <a16:creationId xmlns:a16="http://schemas.microsoft.com/office/drawing/2014/main" id="{04972F6C-BA14-4663-9C03-CF001918A652}"/>
              </a:ext>
            </a:extLst>
          </p:cNvPr>
          <p:cNvSpPr txBox="1">
            <a:spLocks noChangeArrowheads="1"/>
          </p:cNvSpPr>
          <p:nvPr/>
        </p:nvSpPr>
        <p:spPr bwMode="auto">
          <a:xfrm>
            <a:off x="230937" y="1935271"/>
            <a:ext cx="8529960" cy="2419928"/>
          </a:xfrm>
          <a:prstGeom prst="rect">
            <a:avLst/>
          </a:prstGeom>
          <a:noFill/>
          <a:ln w="12700" cap="sq">
            <a:noFill/>
            <a:miter lim="800000"/>
            <a:headEnd type="none" w="sm" len="sm"/>
            <a:tailEnd type="none" w="sm" len="sm"/>
          </a:ln>
        </p:spPr>
        <p:txBody>
          <a:bodyPr wrap="square">
            <a:spAutoFit/>
          </a:bodyPr>
          <a:lstStyle/>
          <a:p>
            <a:pPr algn="l">
              <a:lnSpc>
                <a:spcPct val="150000"/>
              </a:lnSpc>
            </a:pPr>
            <a:r>
              <a:rPr lang="en-US" altLang="zh-CN" sz="2000" b="1" dirty="0">
                <a:solidFill>
                  <a:srgbClr val="FF0000"/>
                </a:solidFill>
                <a:latin typeface="黑体" pitchFamily="2" charset="-122"/>
                <a:ea typeface="黑体" pitchFamily="2" charset="-122"/>
              </a:rPr>
              <a:t>1</a:t>
            </a:r>
            <a:r>
              <a:rPr lang="zh-CN" altLang="en-US" sz="2000" b="1" dirty="0">
                <a:solidFill>
                  <a:srgbClr val="FF0000"/>
                </a:solidFill>
                <a:latin typeface="黑体" pitchFamily="2" charset="-122"/>
                <a:ea typeface="黑体" pitchFamily="2" charset="-122"/>
              </a:rPr>
              <a:t>）采用上下界限寄存器</a:t>
            </a:r>
          </a:p>
          <a:p>
            <a:pPr algn="l">
              <a:lnSpc>
                <a:spcPct val="150000"/>
              </a:lnSpc>
            </a:pPr>
            <a:r>
              <a:rPr lang="zh-CN" altLang="en-US" sz="2000" dirty="0">
                <a:solidFill>
                  <a:schemeClr val="tx1"/>
                </a:solidFill>
                <a:latin typeface="黑体" pitchFamily="2" charset="-122"/>
                <a:ea typeface="黑体" pitchFamily="2" charset="-122"/>
              </a:rPr>
              <a:t>作业</a:t>
            </a:r>
            <a:r>
              <a:rPr lang="en-US" altLang="zh-CN" sz="2000" dirty="0">
                <a:solidFill>
                  <a:schemeClr val="tx1"/>
                </a:solidFill>
                <a:latin typeface="黑体" pitchFamily="2" charset="-122"/>
                <a:ea typeface="黑体" pitchFamily="2" charset="-122"/>
              </a:rPr>
              <a:t>X</a:t>
            </a:r>
            <a:r>
              <a:rPr lang="zh-CN" altLang="en-US" sz="2000" dirty="0">
                <a:solidFill>
                  <a:schemeClr val="tx1"/>
                </a:solidFill>
                <a:latin typeface="黑体" pitchFamily="2" charset="-122"/>
                <a:ea typeface="黑体" pitchFamily="2" charset="-122"/>
              </a:rPr>
              <a:t>分配在</a:t>
            </a:r>
            <a:r>
              <a:rPr lang="en-US" altLang="zh-CN" sz="2000" dirty="0">
                <a:solidFill>
                  <a:schemeClr val="tx1"/>
                </a:solidFill>
                <a:latin typeface="黑体" pitchFamily="2" charset="-122"/>
                <a:ea typeface="黑体" pitchFamily="2" charset="-122"/>
              </a:rPr>
              <a:t>60K-124K</a:t>
            </a:r>
            <a:r>
              <a:rPr lang="zh-CN" altLang="en-US" sz="2000" dirty="0">
                <a:solidFill>
                  <a:schemeClr val="tx1"/>
                </a:solidFill>
                <a:latin typeface="黑体" pitchFamily="2" charset="-122"/>
                <a:ea typeface="黑体" pitchFamily="2" charset="-122"/>
              </a:rPr>
              <a:t>的分区内。</a:t>
            </a:r>
            <a:r>
              <a:rPr lang="en-US" altLang="zh-CN" sz="2000" dirty="0">
                <a:solidFill>
                  <a:schemeClr val="tx1"/>
                </a:solidFill>
                <a:latin typeface="黑体" pitchFamily="2" charset="-122"/>
                <a:ea typeface="黑体" pitchFamily="2" charset="-122"/>
              </a:rPr>
              <a:t>OS</a:t>
            </a:r>
            <a:r>
              <a:rPr lang="zh-CN" altLang="en-US" sz="2000" dirty="0">
                <a:solidFill>
                  <a:schemeClr val="tx1"/>
                </a:solidFill>
                <a:latin typeface="黑体" pitchFamily="2" charset="-122"/>
                <a:ea typeface="黑体" pitchFamily="2" charset="-122"/>
              </a:rPr>
              <a:t>将分区的上、下界置入上下界寄存器</a:t>
            </a:r>
            <a:r>
              <a:rPr lang="en-US" altLang="zh-CN" sz="2000" dirty="0">
                <a:solidFill>
                  <a:schemeClr val="tx1"/>
                </a:solidFill>
                <a:latin typeface="黑体" pitchFamily="2" charset="-122"/>
                <a:ea typeface="黑体" pitchFamily="2" charset="-122"/>
              </a:rPr>
              <a:t>R</a:t>
            </a:r>
            <a:r>
              <a:rPr lang="zh-CN" altLang="en-US" sz="2000" dirty="0">
                <a:solidFill>
                  <a:schemeClr val="tx1"/>
                </a:solidFill>
                <a:latin typeface="黑体" pitchFamily="2" charset="-122"/>
                <a:ea typeface="黑体" pitchFamily="2" charset="-122"/>
              </a:rPr>
              <a:t>上，</a:t>
            </a:r>
            <a:r>
              <a:rPr lang="en-US" altLang="zh-CN" sz="2000" dirty="0">
                <a:solidFill>
                  <a:schemeClr val="tx1"/>
                </a:solidFill>
                <a:latin typeface="黑体" pitchFamily="2" charset="-122"/>
                <a:ea typeface="黑体" pitchFamily="2" charset="-122"/>
              </a:rPr>
              <a:t>R</a:t>
            </a:r>
            <a:r>
              <a:rPr lang="zh-CN" altLang="en-US" sz="2000" dirty="0">
                <a:solidFill>
                  <a:schemeClr val="tx1"/>
                </a:solidFill>
                <a:latin typeface="黑体" pitchFamily="2" charset="-122"/>
                <a:ea typeface="黑体" pitchFamily="2" charset="-122"/>
              </a:rPr>
              <a:t>下。在运行过程中，将作业所形成的每一个访问存储器的物理地址</a:t>
            </a:r>
            <a:r>
              <a:rPr lang="en-US" altLang="zh-CN" sz="2000" dirty="0">
                <a:solidFill>
                  <a:schemeClr val="tx1"/>
                </a:solidFill>
                <a:latin typeface="黑体" pitchFamily="2" charset="-122"/>
                <a:ea typeface="黑体" pitchFamily="2" charset="-122"/>
              </a:rPr>
              <a:t>D</a:t>
            </a:r>
            <a:r>
              <a:rPr lang="zh-CN" altLang="en-US" sz="2000" dirty="0">
                <a:solidFill>
                  <a:schemeClr val="tx1"/>
                </a:solidFill>
                <a:latin typeface="黑体" pitchFamily="2" charset="-122"/>
                <a:ea typeface="黑体" pitchFamily="2" charset="-122"/>
              </a:rPr>
              <a:t>同上下界限寄存器中的内容相比较，如果不满足：下界</a:t>
            </a:r>
            <a:r>
              <a:rPr lang="en-US" altLang="zh-CN" sz="2000" dirty="0">
                <a:solidFill>
                  <a:schemeClr val="tx1"/>
                </a:solidFill>
                <a:latin typeface="黑体" pitchFamily="2" charset="-122"/>
                <a:ea typeface="黑体" pitchFamily="2" charset="-122"/>
              </a:rPr>
              <a:t>&lt;=D&lt;</a:t>
            </a:r>
            <a:r>
              <a:rPr lang="zh-CN" altLang="en-US" sz="2000" dirty="0">
                <a:solidFill>
                  <a:schemeClr val="tx1"/>
                </a:solidFill>
                <a:latin typeface="黑体" pitchFamily="2" charset="-122"/>
                <a:ea typeface="黑体" pitchFamily="2" charset="-122"/>
              </a:rPr>
              <a:t>上界，则产生地址中断，由</a:t>
            </a:r>
            <a:r>
              <a:rPr lang="en-US" altLang="zh-CN" sz="2000" dirty="0">
                <a:solidFill>
                  <a:schemeClr val="tx1"/>
                </a:solidFill>
                <a:latin typeface="黑体" pitchFamily="2" charset="-122"/>
                <a:ea typeface="黑体" pitchFamily="2" charset="-122"/>
              </a:rPr>
              <a:t>OS</a:t>
            </a:r>
            <a:r>
              <a:rPr lang="zh-CN" altLang="en-US" sz="2000" dirty="0">
                <a:solidFill>
                  <a:schemeClr val="tx1"/>
                </a:solidFill>
                <a:latin typeface="黑体" pitchFamily="2" charset="-122"/>
                <a:ea typeface="黑体" pitchFamily="2" charset="-122"/>
              </a:rPr>
              <a:t>进行处理。</a:t>
            </a:r>
          </a:p>
        </p:txBody>
      </p:sp>
      <p:graphicFrame>
        <p:nvGraphicFramePr>
          <p:cNvPr id="14" name="Object 6">
            <a:extLst>
              <a:ext uri="{FF2B5EF4-FFF2-40B4-BE49-F238E27FC236}">
                <a16:creationId xmlns:a16="http://schemas.microsoft.com/office/drawing/2014/main" id="{AAE1BFDB-C9AB-451E-8925-00D84C9B8351}"/>
              </a:ext>
            </a:extLst>
          </p:cNvPr>
          <p:cNvGraphicFramePr>
            <a:graphicFrameLocks noChangeAspect="1"/>
          </p:cNvGraphicFramePr>
          <p:nvPr>
            <p:extLst>
              <p:ext uri="{D42A27DB-BD31-4B8C-83A1-F6EECF244321}">
                <p14:modId xmlns:p14="http://schemas.microsoft.com/office/powerpoint/2010/main" val="454782202"/>
              </p:ext>
            </p:extLst>
          </p:nvPr>
        </p:nvGraphicFramePr>
        <p:xfrm>
          <a:off x="3680663" y="4005064"/>
          <a:ext cx="3871014" cy="2319536"/>
        </p:xfrm>
        <a:graphic>
          <a:graphicData uri="http://schemas.openxmlformats.org/presentationml/2006/ole">
            <mc:AlternateContent xmlns:mc="http://schemas.openxmlformats.org/markup-compatibility/2006">
              <mc:Choice xmlns:v="urn:schemas-microsoft-com:vml" Requires="v">
                <p:oleObj spid="_x0000_s27686" name="图片" r:id="rId3" imgW="2637000" imgH="1579320" progId="Word.Picture.8">
                  <p:embed/>
                </p:oleObj>
              </mc:Choice>
              <mc:Fallback>
                <p:oleObj name="图片" r:id="rId3" imgW="2637000" imgH="1579320" progId="Word.Picture.8">
                  <p:embed/>
                  <p:pic>
                    <p:nvPicPr>
                      <p:cNvPr id="1229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663" y="4005064"/>
                        <a:ext cx="3871014" cy="2319536"/>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29067668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4">
            <a:extLst>
              <a:ext uri="{FF2B5EF4-FFF2-40B4-BE49-F238E27FC236}">
                <a16:creationId xmlns:a16="http://schemas.microsoft.com/office/drawing/2014/main" id="{1F7DD20C-B10C-4426-B009-190EF3CF199C}"/>
              </a:ext>
            </a:extLst>
          </p:cNvPr>
          <p:cNvSpPr>
            <a:spLocks noChangeArrowheads="1"/>
          </p:cNvSpPr>
          <p:nvPr/>
        </p:nvSpPr>
        <p:spPr bwMode="auto">
          <a:xfrm>
            <a:off x="120923" y="1537887"/>
            <a:ext cx="2351087" cy="490538"/>
          </a:xfrm>
          <a:prstGeom prst="rect">
            <a:avLst/>
          </a:prstGeom>
          <a:noFill/>
          <a:ln w="9525" algn="ctr">
            <a:noFill/>
            <a:miter lim="800000"/>
            <a:headEnd/>
            <a:tailEnd/>
          </a:ln>
        </p:spPr>
        <p:txBody>
          <a:bodyPr wrap="none">
            <a:spAutoFit/>
          </a:bodyPr>
          <a:lstStyle/>
          <a:p>
            <a:pPr algn="l">
              <a:lnSpc>
                <a:spcPct val="125000"/>
              </a:lnSpc>
              <a:spcBef>
                <a:spcPct val="20000"/>
              </a:spcBef>
            </a:pPr>
            <a:r>
              <a:rPr kumimoji="0" lang="zh-CN" altLang="en-US" b="1" dirty="0">
                <a:solidFill>
                  <a:srgbClr val="CC00FF"/>
                </a:solidFill>
                <a:latin typeface="黑体" pitchFamily="2" charset="-122"/>
                <a:ea typeface="黑体" pitchFamily="2" charset="-122"/>
              </a:rPr>
              <a:t>分区的存储保护</a:t>
            </a:r>
          </a:p>
        </p:txBody>
      </p:sp>
      <p:sp>
        <p:nvSpPr>
          <p:cNvPr id="20" name="Text Box 4">
            <a:extLst>
              <a:ext uri="{FF2B5EF4-FFF2-40B4-BE49-F238E27FC236}">
                <a16:creationId xmlns:a16="http://schemas.microsoft.com/office/drawing/2014/main" id="{1EF57E88-FF56-4925-B09F-9566066A861A}"/>
              </a:ext>
            </a:extLst>
          </p:cNvPr>
          <p:cNvSpPr txBox="1">
            <a:spLocks noChangeArrowheads="1"/>
          </p:cNvSpPr>
          <p:nvPr/>
        </p:nvSpPr>
        <p:spPr bwMode="auto">
          <a:xfrm>
            <a:off x="334424" y="1984286"/>
            <a:ext cx="8451850" cy="2246769"/>
          </a:xfrm>
          <a:prstGeom prst="rect">
            <a:avLst/>
          </a:prstGeom>
          <a:noFill/>
          <a:ln w="12700" cap="sq">
            <a:noFill/>
            <a:miter lim="800000"/>
            <a:headEnd type="none" w="sm" len="sm"/>
            <a:tailEnd type="none" w="sm" len="sm"/>
          </a:ln>
        </p:spPr>
        <p:txBody>
          <a:bodyPr>
            <a:spAutoFit/>
          </a:bodyPr>
          <a:lstStyle/>
          <a:p>
            <a:pPr algn="l"/>
            <a:r>
              <a:rPr lang="en-US" altLang="zh-CN" sz="2000" b="1" dirty="0">
                <a:solidFill>
                  <a:srgbClr val="FF0000"/>
                </a:solidFill>
                <a:latin typeface="黑体" pitchFamily="2" charset="-122"/>
                <a:ea typeface="黑体" pitchFamily="2" charset="-122"/>
              </a:rPr>
              <a:t>2</a:t>
            </a:r>
            <a:r>
              <a:rPr lang="zh-CN" altLang="en-US" sz="2000" b="1" dirty="0">
                <a:solidFill>
                  <a:srgbClr val="FF0000"/>
                </a:solidFill>
                <a:latin typeface="黑体" pitchFamily="2" charset="-122"/>
                <a:ea typeface="黑体" pitchFamily="2" charset="-122"/>
              </a:rPr>
              <a:t>）采用基址、限长寄存器</a:t>
            </a:r>
          </a:p>
          <a:p>
            <a:pPr algn="l">
              <a:lnSpc>
                <a:spcPct val="150000"/>
              </a:lnSpc>
            </a:pPr>
            <a:r>
              <a:rPr lang="zh-CN" altLang="en-US" sz="2000" dirty="0">
                <a:solidFill>
                  <a:schemeClr val="tx1"/>
                </a:solidFill>
                <a:latin typeface="黑体" pitchFamily="2" charset="-122"/>
                <a:ea typeface="黑体" pitchFamily="2" charset="-122"/>
              </a:rPr>
              <a:t>采用上下界限寄存器保护是在物理地址一端设置一对寄存器进行保护，也可以在</a:t>
            </a:r>
            <a:r>
              <a:rPr lang="zh-CN" altLang="en-US" sz="2000" dirty="0">
                <a:solidFill>
                  <a:srgbClr val="FF0000"/>
                </a:solidFill>
                <a:latin typeface="黑体" pitchFamily="2" charset="-122"/>
                <a:ea typeface="黑体" pitchFamily="2" charset="-122"/>
              </a:rPr>
              <a:t>逻辑地址一端</a:t>
            </a:r>
            <a:r>
              <a:rPr lang="zh-CN" altLang="en-US" sz="2000" dirty="0">
                <a:solidFill>
                  <a:schemeClr val="tx1"/>
                </a:solidFill>
                <a:latin typeface="黑体" pitchFamily="2" charset="-122"/>
                <a:ea typeface="黑体" pitchFamily="2" charset="-122"/>
              </a:rPr>
              <a:t>设置一对寄存器实现存储保护，</a:t>
            </a:r>
            <a:r>
              <a:rPr lang="en-US" altLang="zh-CN" sz="2000" dirty="0">
                <a:solidFill>
                  <a:schemeClr val="tx1"/>
                </a:solidFill>
                <a:latin typeface="黑体" pitchFamily="2" charset="-122"/>
                <a:ea typeface="黑体" pitchFamily="2" charset="-122"/>
              </a:rPr>
              <a:t> </a:t>
            </a:r>
            <a:r>
              <a:rPr lang="zh-CN" altLang="en-US" sz="2000" dirty="0">
                <a:solidFill>
                  <a:srgbClr val="FF0000"/>
                </a:solidFill>
                <a:latin typeface="黑体" pitchFamily="2" charset="-122"/>
                <a:ea typeface="黑体" pitchFamily="2" charset="-122"/>
              </a:rPr>
              <a:t>基址寄存器</a:t>
            </a:r>
            <a:r>
              <a:rPr lang="zh-CN" altLang="en-US" sz="2000" dirty="0">
                <a:solidFill>
                  <a:schemeClr val="tx1"/>
                </a:solidFill>
                <a:latin typeface="黑体" pitchFamily="2" charset="-122"/>
                <a:ea typeface="黑体" pitchFamily="2" charset="-122"/>
              </a:rPr>
              <a:t>也起重定位的作用，存放该分区的起始地址，</a:t>
            </a:r>
            <a:r>
              <a:rPr lang="zh-CN" altLang="en-US" sz="2000" dirty="0">
                <a:solidFill>
                  <a:srgbClr val="FF0000"/>
                </a:solidFill>
                <a:latin typeface="黑体" pitchFamily="2" charset="-122"/>
                <a:ea typeface="黑体" pitchFamily="2" charset="-122"/>
              </a:rPr>
              <a:t>限长寄存器</a:t>
            </a:r>
            <a:r>
              <a:rPr lang="zh-CN" altLang="en-US" sz="2000" dirty="0">
                <a:solidFill>
                  <a:schemeClr val="tx1"/>
                </a:solidFill>
                <a:latin typeface="黑体" pitchFamily="2" charset="-122"/>
                <a:ea typeface="黑体" pitchFamily="2" charset="-122"/>
              </a:rPr>
              <a:t>存放分配给作业的分区的大小</a:t>
            </a:r>
          </a:p>
        </p:txBody>
      </p:sp>
      <p:graphicFrame>
        <p:nvGraphicFramePr>
          <p:cNvPr id="21" name="Object 5">
            <a:extLst>
              <a:ext uri="{FF2B5EF4-FFF2-40B4-BE49-F238E27FC236}">
                <a16:creationId xmlns:a16="http://schemas.microsoft.com/office/drawing/2014/main" id="{429D946C-1500-491B-87AA-D4D8DB7BE08A}"/>
              </a:ext>
            </a:extLst>
          </p:cNvPr>
          <p:cNvGraphicFramePr>
            <a:graphicFrameLocks noChangeAspect="1"/>
          </p:cNvGraphicFramePr>
          <p:nvPr>
            <p:extLst>
              <p:ext uri="{D42A27DB-BD31-4B8C-83A1-F6EECF244321}">
                <p14:modId xmlns:p14="http://schemas.microsoft.com/office/powerpoint/2010/main" val="2863341553"/>
              </p:ext>
            </p:extLst>
          </p:nvPr>
        </p:nvGraphicFramePr>
        <p:xfrm>
          <a:off x="2273512" y="3933056"/>
          <a:ext cx="3966816" cy="2376264"/>
        </p:xfrm>
        <a:graphic>
          <a:graphicData uri="http://schemas.openxmlformats.org/presentationml/2006/ole">
            <mc:AlternateContent xmlns:mc="http://schemas.openxmlformats.org/markup-compatibility/2006">
              <mc:Choice xmlns:v="urn:schemas-microsoft-com:vml" Requires="v">
                <p:oleObj spid="_x0000_s28709" name="图片" r:id="rId3" imgW="2637000" imgH="1579320" progId="Word.Picture.8">
                  <p:embed/>
                </p:oleObj>
              </mc:Choice>
              <mc:Fallback>
                <p:oleObj name="图片" r:id="rId3" imgW="2637000" imgH="1579320" progId="Word.Picture.8">
                  <p:embed/>
                  <p:pic>
                    <p:nvPicPr>
                      <p:cNvPr id="1331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512" y="3933056"/>
                        <a:ext cx="3966816" cy="2376264"/>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4033202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4">
            <a:extLst>
              <a:ext uri="{FF2B5EF4-FFF2-40B4-BE49-F238E27FC236}">
                <a16:creationId xmlns:a16="http://schemas.microsoft.com/office/drawing/2014/main" id="{1F7DD20C-B10C-4426-B009-190EF3CF199C}"/>
              </a:ext>
            </a:extLst>
          </p:cNvPr>
          <p:cNvSpPr>
            <a:spLocks noChangeArrowheads="1"/>
          </p:cNvSpPr>
          <p:nvPr/>
        </p:nvSpPr>
        <p:spPr bwMode="auto">
          <a:xfrm>
            <a:off x="120923" y="1537887"/>
            <a:ext cx="2351087" cy="490538"/>
          </a:xfrm>
          <a:prstGeom prst="rect">
            <a:avLst/>
          </a:prstGeom>
          <a:noFill/>
          <a:ln w="9525" algn="ctr">
            <a:noFill/>
            <a:miter lim="800000"/>
            <a:headEnd/>
            <a:tailEnd/>
          </a:ln>
        </p:spPr>
        <p:txBody>
          <a:bodyPr wrap="none">
            <a:spAutoFit/>
          </a:bodyPr>
          <a:lstStyle/>
          <a:p>
            <a:pPr algn="l">
              <a:lnSpc>
                <a:spcPct val="125000"/>
              </a:lnSpc>
              <a:spcBef>
                <a:spcPct val="20000"/>
              </a:spcBef>
            </a:pPr>
            <a:r>
              <a:rPr kumimoji="0" lang="zh-CN" altLang="en-US" b="1" dirty="0">
                <a:solidFill>
                  <a:srgbClr val="CC00FF"/>
                </a:solidFill>
                <a:latin typeface="黑体" pitchFamily="2" charset="-122"/>
                <a:ea typeface="黑体" pitchFamily="2" charset="-122"/>
              </a:rPr>
              <a:t>分区的存储保护</a:t>
            </a:r>
          </a:p>
        </p:txBody>
      </p:sp>
      <p:sp>
        <p:nvSpPr>
          <p:cNvPr id="22" name="Text Box 4">
            <a:extLst>
              <a:ext uri="{FF2B5EF4-FFF2-40B4-BE49-F238E27FC236}">
                <a16:creationId xmlns:a16="http://schemas.microsoft.com/office/drawing/2014/main" id="{B0BF5C5B-0CCD-4323-B635-2928487E2307}"/>
              </a:ext>
            </a:extLst>
          </p:cNvPr>
          <p:cNvSpPr txBox="1">
            <a:spLocks noChangeArrowheads="1"/>
          </p:cNvSpPr>
          <p:nvPr/>
        </p:nvSpPr>
        <p:spPr bwMode="auto">
          <a:xfrm>
            <a:off x="334424" y="2075360"/>
            <a:ext cx="8451850" cy="2308324"/>
          </a:xfrm>
          <a:prstGeom prst="rect">
            <a:avLst/>
          </a:prstGeom>
          <a:noFill/>
          <a:ln w="12700" cap="sq" algn="ctr">
            <a:noFill/>
            <a:miter lim="800000"/>
            <a:headEnd type="none" w="sm" len="sm"/>
            <a:tailEnd type="none" w="sm" len="sm"/>
          </a:ln>
        </p:spPr>
        <p:txBody>
          <a:bodyPr>
            <a:spAutoFit/>
          </a:bodyPr>
          <a:lstStyle/>
          <a:p>
            <a:pPr algn="l">
              <a:lnSpc>
                <a:spcPct val="120000"/>
              </a:lnSpc>
            </a:pPr>
            <a:r>
              <a:rPr lang="en-US" altLang="zh-CN" sz="2000" dirty="0">
                <a:solidFill>
                  <a:srgbClr val="FF0000"/>
                </a:solidFill>
                <a:latin typeface="黑体" pitchFamily="2" charset="-122"/>
                <a:ea typeface="黑体" pitchFamily="2" charset="-122"/>
              </a:rPr>
              <a:t>3)</a:t>
            </a:r>
            <a:r>
              <a:rPr lang="zh-CN" altLang="en-US" sz="2000" dirty="0">
                <a:solidFill>
                  <a:srgbClr val="FF0000"/>
                </a:solidFill>
                <a:latin typeface="黑体" pitchFamily="2" charset="-122"/>
                <a:ea typeface="黑体" pitchFamily="2" charset="-122"/>
              </a:rPr>
              <a:t>采用保护键</a:t>
            </a:r>
          </a:p>
          <a:p>
            <a:pPr algn="l">
              <a:lnSpc>
                <a:spcPct val="150000"/>
              </a:lnSpc>
            </a:pPr>
            <a:r>
              <a:rPr lang="zh-CN" altLang="en-US" sz="2000" dirty="0">
                <a:solidFill>
                  <a:schemeClr val="tx1"/>
                </a:solidFill>
                <a:latin typeface="黑体" pitchFamily="2" charset="-122"/>
                <a:ea typeface="黑体" pitchFamily="2" charset="-122"/>
              </a:rPr>
              <a:t>按块分配，一个作业各块相连，并给该</a:t>
            </a:r>
            <a:r>
              <a:rPr lang="zh-CN" altLang="en-US" sz="2000" dirty="0">
                <a:solidFill>
                  <a:srgbClr val="FF0000"/>
                </a:solidFill>
                <a:latin typeface="黑体" pitchFamily="2" charset="-122"/>
                <a:ea typeface="黑体" pitchFamily="2" charset="-122"/>
              </a:rPr>
              <a:t>作业分配一个键号，</a:t>
            </a:r>
            <a:r>
              <a:rPr lang="zh-CN" altLang="en-US" sz="2000" dirty="0">
                <a:solidFill>
                  <a:schemeClr val="tx1"/>
                </a:solidFill>
                <a:latin typeface="黑体" pitchFamily="2" charset="-122"/>
                <a:ea typeface="黑体" pitchFamily="2" charset="-122"/>
              </a:rPr>
              <a:t>填入该作业的</a:t>
            </a:r>
            <a:r>
              <a:rPr lang="zh-CN" altLang="en-US" sz="2000" dirty="0">
                <a:solidFill>
                  <a:srgbClr val="FF0000"/>
                </a:solidFill>
                <a:latin typeface="黑体" pitchFamily="2" charset="-122"/>
                <a:ea typeface="黑体" pitchFamily="2" charset="-122"/>
              </a:rPr>
              <a:t>各块的保护键中</a:t>
            </a:r>
            <a:r>
              <a:rPr lang="en-US" altLang="zh-CN" sz="2000" dirty="0">
                <a:solidFill>
                  <a:schemeClr val="tx1"/>
                </a:solidFill>
                <a:latin typeface="黑体" pitchFamily="2" charset="-122"/>
                <a:ea typeface="黑体" pitchFamily="2" charset="-122"/>
              </a:rPr>
              <a:t>(</a:t>
            </a:r>
            <a:r>
              <a:rPr lang="zh-CN" altLang="en-US" sz="2000" dirty="0">
                <a:solidFill>
                  <a:schemeClr val="tx1"/>
                </a:solidFill>
                <a:latin typeface="黑体" pitchFamily="2" charset="-122"/>
                <a:ea typeface="黑体" pitchFamily="2" charset="-122"/>
              </a:rPr>
              <a:t>这个保护键相当于锁</a:t>
            </a:r>
            <a:r>
              <a:rPr lang="en-US" altLang="zh-CN" sz="2000" dirty="0">
                <a:solidFill>
                  <a:schemeClr val="tx1"/>
                </a:solidFill>
                <a:latin typeface="黑体" pitchFamily="2" charset="-122"/>
                <a:ea typeface="黑体" pitchFamily="2" charset="-122"/>
              </a:rPr>
              <a:t>)</a:t>
            </a:r>
            <a:r>
              <a:rPr lang="zh-CN" altLang="en-US" sz="2000" dirty="0">
                <a:solidFill>
                  <a:schemeClr val="tx1"/>
                </a:solidFill>
                <a:latin typeface="黑体" pitchFamily="2" charset="-122"/>
                <a:ea typeface="黑体" pitchFamily="2" charset="-122"/>
              </a:rPr>
              <a:t>；并把该键号置入</a:t>
            </a:r>
            <a:r>
              <a:rPr lang="en-US" altLang="zh-CN" sz="2000" dirty="0">
                <a:solidFill>
                  <a:srgbClr val="FF0000"/>
                </a:solidFill>
                <a:latin typeface="黑体" pitchFamily="2" charset="-122"/>
                <a:ea typeface="黑体" pitchFamily="2" charset="-122"/>
              </a:rPr>
              <a:t>PSW</a:t>
            </a:r>
            <a:r>
              <a:rPr lang="zh-CN" altLang="en-US" sz="2000" dirty="0">
                <a:solidFill>
                  <a:srgbClr val="FF0000"/>
                </a:solidFill>
                <a:latin typeface="黑体" pitchFamily="2" charset="-122"/>
                <a:ea typeface="黑体" pitchFamily="2" charset="-122"/>
              </a:rPr>
              <a:t>的保护键字段</a:t>
            </a:r>
            <a:r>
              <a:rPr lang="en-US" altLang="zh-CN" sz="2000" dirty="0">
                <a:solidFill>
                  <a:schemeClr val="tx1"/>
                </a:solidFill>
                <a:latin typeface="黑体" pitchFamily="2" charset="-122"/>
                <a:ea typeface="黑体" pitchFamily="2" charset="-122"/>
              </a:rPr>
              <a:t>(</a:t>
            </a:r>
            <a:r>
              <a:rPr lang="zh-CN" altLang="en-US" sz="2000" dirty="0">
                <a:solidFill>
                  <a:schemeClr val="tx1"/>
                </a:solidFill>
                <a:latin typeface="黑体" pitchFamily="2" charset="-122"/>
                <a:ea typeface="黑体" pitchFamily="2" charset="-122"/>
              </a:rPr>
              <a:t>相当于钥匙</a:t>
            </a:r>
            <a:r>
              <a:rPr lang="en-US" altLang="zh-CN" sz="2000" dirty="0">
                <a:solidFill>
                  <a:schemeClr val="tx1"/>
                </a:solidFill>
                <a:latin typeface="黑体" pitchFamily="2" charset="-122"/>
                <a:ea typeface="黑体" pitchFamily="2" charset="-122"/>
              </a:rPr>
              <a:t>)</a:t>
            </a:r>
            <a:r>
              <a:rPr lang="zh-CN" altLang="en-US" sz="2000" dirty="0">
                <a:solidFill>
                  <a:schemeClr val="tx1"/>
                </a:solidFill>
                <a:latin typeface="黑体" pitchFamily="2" charset="-122"/>
                <a:ea typeface="黑体" pitchFamily="2" charset="-122"/>
              </a:rPr>
              <a:t>。当程序执行时，如所访问的保护键与钥匙不匹配，则产生保护键违例中断</a:t>
            </a:r>
            <a:endParaRPr lang="en-US" altLang="zh-CN" sz="2000" dirty="0">
              <a:solidFill>
                <a:schemeClr val="tx1"/>
              </a:solidFill>
              <a:latin typeface="黑体" pitchFamily="2" charset="-122"/>
              <a:ea typeface="黑体" pitchFamily="2" charset="-122"/>
            </a:endParaRPr>
          </a:p>
        </p:txBody>
      </p:sp>
      <p:graphicFrame>
        <p:nvGraphicFramePr>
          <p:cNvPr id="23" name="Object 5">
            <a:extLst>
              <a:ext uri="{FF2B5EF4-FFF2-40B4-BE49-F238E27FC236}">
                <a16:creationId xmlns:a16="http://schemas.microsoft.com/office/drawing/2014/main" id="{10E7C7CA-15A7-4968-A015-B6C2B46916C4}"/>
              </a:ext>
            </a:extLst>
          </p:cNvPr>
          <p:cNvGraphicFramePr>
            <a:graphicFrameLocks noChangeAspect="1"/>
          </p:cNvGraphicFramePr>
          <p:nvPr>
            <p:extLst>
              <p:ext uri="{D42A27DB-BD31-4B8C-83A1-F6EECF244321}">
                <p14:modId xmlns:p14="http://schemas.microsoft.com/office/powerpoint/2010/main" val="707216527"/>
              </p:ext>
            </p:extLst>
          </p:nvPr>
        </p:nvGraphicFramePr>
        <p:xfrm>
          <a:off x="2627784" y="3828358"/>
          <a:ext cx="4153995" cy="2768845"/>
        </p:xfrm>
        <a:graphic>
          <a:graphicData uri="http://schemas.openxmlformats.org/presentationml/2006/ole">
            <mc:AlternateContent xmlns:mc="http://schemas.openxmlformats.org/markup-compatibility/2006">
              <mc:Choice xmlns:v="urn:schemas-microsoft-com:vml" Requires="v">
                <p:oleObj spid="_x0000_s29733" name="图片" r:id="rId3" imgW="2743200" imgH="1828800" progId="Word.Picture.8">
                  <p:embed/>
                </p:oleObj>
              </mc:Choice>
              <mc:Fallback>
                <p:oleObj name="图片" r:id="rId3" imgW="2743200" imgH="1828800" progId="Word.Picture.8">
                  <p:embed/>
                  <p:pic>
                    <p:nvPicPr>
                      <p:cNvPr id="1433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3828358"/>
                        <a:ext cx="4153995" cy="2768845"/>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18162261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9" name="Group 3">
            <a:extLst>
              <a:ext uri="{FF2B5EF4-FFF2-40B4-BE49-F238E27FC236}">
                <a16:creationId xmlns:a16="http://schemas.microsoft.com/office/drawing/2014/main" id="{F728AAB5-D075-4107-A29A-1B5E34A5DF6B}"/>
              </a:ext>
            </a:extLst>
          </p:cNvPr>
          <p:cNvGrpSpPr>
            <a:grpSpLocks/>
          </p:cNvGrpSpPr>
          <p:nvPr/>
        </p:nvGrpSpPr>
        <p:grpSpPr bwMode="auto">
          <a:xfrm>
            <a:off x="179512" y="1502224"/>
            <a:ext cx="8675688" cy="4608512"/>
            <a:chOff x="295" y="845"/>
            <a:chExt cx="5465" cy="2086"/>
          </a:xfrm>
        </p:grpSpPr>
        <p:sp>
          <p:nvSpPr>
            <p:cNvPr id="10" name="Rectangle 4">
              <a:extLst>
                <a:ext uri="{FF2B5EF4-FFF2-40B4-BE49-F238E27FC236}">
                  <a16:creationId xmlns:a16="http://schemas.microsoft.com/office/drawing/2014/main" id="{ABBFAF3C-BE28-4D29-8EF2-E24B51D39021}"/>
                </a:ext>
              </a:extLst>
            </p:cNvPr>
            <p:cNvSpPr>
              <a:spLocks noChangeArrowheads="1"/>
            </p:cNvSpPr>
            <p:nvPr/>
          </p:nvSpPr>
          <p:spPr bwMode="auto">
            <a:xfrm>
              <a:off x="295" y="1888"/>
              <a:ext cx="1360" cy="362"/>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uLnTx/>
                  <a:uFillTx/>
                  <a:latin typeface="黑体" pitchFamily="2" charset="-122"/>
                  <a:ea typeface="黑体" pitchFamily="2" charset="-122"/>
                  <a:cs typeface="+mn-cs"/>
                </a:rPr>
                <a:t>分配存储器</a:t>
              </a:r>
            </a:p>
          </p:txBody>
        </p:sp>
        <p:sp>
          <p:nvSpPr>
            <p:cNvPr id="13" name="AutoShape 5">
              <a:extLst>
                <a:ext uri="{FF2B5EF4-FFF2-40B4-BE49-F238E27FC236}">
                  <a16:creationId xmlns:a16="http://schemas.microsoft.com/office/drawing/2014/main" id="{C365D977-07D6-4DA5-8131-0AA4DA0E25AA}"/>
                </a:ext>
              </a:extLst>
            </p:cNvPr>
            <p:cNvSpPr>
              <a:spLocks/>
            </p:cNvSpPr>
            <p:nvPr/>
          </p:nvSpPr>
          <p:spPr bwMode="auto">
            <a:xfrm>
              <a:off x="1837" y="1207"/>
              <a:ext cx="227" cy="1724"/>
            </a:xfrm>
            <a:prstGeom prst="leftBrace">
              <a:avLst>
                <a:gd name="adj1" fmla="val 63289"/>
                <a:gd name="adj2" fmla="val 50000"/>
              </a:avLst>
            </a:prstGeom>
            <a:noFill/>
            <a:ln w="38100">
              <a:solidFill>
                <a:srgbClr val="FF66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黑体" pitchFamily="2" charset="-122"/>
                <a:ea typeface="黑体" pitchFamily="2" charset="-122"/>
              </a:endParaRPr>
            </a:p>
          </p:txBody>
        </p:sp>
        <p:sp>
          <p:nvSpPr>
            <p:cNvPr id="14" name="Rectangle 6">
              <a:extLst>
                <a:ext uri="{FF2B5EF4-FFF2-40B4-BE49-F238E27FC236}">
                  <a16:creationId xmlns:a16="http://schemas.microsoft.com/office/drawing/2014/main" id="{731E0759-2B72-4D66-AE65-EBE50BBE8F7B}"/>
                </a:ext>
              </a:extLst>
            </p:cNvPr>
            <p:cNvSpPr>
              <a:spLocks noChangeArrowheads="1"/>
            </p:cNvSpPr>
            <p:nvPr/>
          </p:nvSpPr>
          <p:spPr bwMode="auto">
            <a:xfrm>
              <a:off x="2200" y="1389"/>
              <a:ext cx="1406" cy="317"/>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连续分配</a:t>
              </a:r>
            </a:p>
          </p:txBody>
        </p:sp>
        <p:sp>
          <p:nvSpPr>
            <p:cNvPr id="15" name="Rectangle 7">
              <a:extLst>
                <a:ext uri="{FF2B5EF4-FFF2-40B4-BE49-F238E27FC236}">
                  <a16:creationId xmlns:a16="http://schemas.microsoft.com/office/drawing/2014/main" id="{1B3CBC40-3A5B-4E54-8A2E-E5C3CCF4AD49}"/>
                </a:ext>
              </a:extLst>
            </p:cNvPr>
            <p:cNvSpPr>
              <a:spLocks noChangeArrowheads="1"/>
            </p:cNvSpPr>
            <p:nvPr/>
          </p:nvSpPr>
          <p:spPr bwMode="auto">
            <a:xfrm>
              <a:off x="2200" y="2432"/>
              <a:ext cx="1406" cy="317"/>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FF00"/>
                  </a:solidFill>
                  <a:effectLst/>
                  <a:uLnTx/>
                  <a:uFillTx/>
                  <a:latin typeface="黑体" pitchFamily="2" charset="-122"/>
                  <a:ea typeface="黑体" pitchFamily="2" charset="-122"/>
                  <a:cs typeface="+mn-cs"/>
                </a:rPr>
                <a:t>离散分配</a:t>
              </a:r>
            </a:p>
          </p:txBody>
        </p:sp>
        <p:sp>
          <p:nvSpPr>
            <p:cNvPr id="16" name="AutoShape 8">
              <a:extLst>
                <a:ext uri="{FF2B5EF4-FFF2-40B4-BE49-F238E27FC236}">
                  <a16:creationId xmlns:a16="http://schemas.microsoft.com/office/drawing/2014/main" id="{589F3457-99F0-49F0-8F5E-1CB26CC9A649}"/>
                </a:ext>
              </a:extLst>
            </p:cNvPr>
            <p:cNvSpPr>
              <a:spLocks/>
            </p:cNvSpPr>
            <p:nvPr/>
          </p:nvSpPr>
          <p:spPr bwMode="auto">
            <a:xfrm>
              <a:off x="3787" y="845"/>
              <a:ext cx="227" cy="1407"/>
            </a:xfrm>
            <a:prstGeom prst="leftBrace">
              <a:avLst>
                <a:gd name="adj1" fmla="val 51652"/>
                <a:gd name="adj2" fmla="val 50000"/>
              </a:avLst>
            </a:prstGeom>
            <a:noFill/>
            <a:ln w="38100">
              <a:solidFill>
                <a:srgbClr val="FF66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黑体" pitchFamily="2" charset="-122"/>
                <a:ea typeface="黑体" pitchFamily="2" charset="-122"/>
              </a:endParaRPr>
            </a:p>
          </p:txBody>
        </p:sp>
        <p:sp>
          <p:nvSpPr>
            <p:cNvPr id="17" name="Rectangle 9">
              <a:extLst>
                <a:ext uri="{FF2B5EF4-FFF2-40B4-BE49-F238E27FC236}">
                  <a16:creationId xmlns:a16="http://schemas.microsoft.com/office/drawing/2014/main" id="{6B437CCE-5DA8-4C91-9808-551964351FA3}"/>
                </a:ext>
              </a:extLst>
            </p:cNvPr>
            <p:cNvSpPr>
              <a:spLocks noChangeArrowheads="1"/>
            </p:cNvSpPr>
            <p:nvPr/>
          </p:nvSpPr>
          <p:spPr bwMode="auto">
            <a:xfrm>
              <a:off x="4150" y="890"/>
              <a:ext cx="1406" cy="227"/>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黑体" pitchFamily="2" charset="-122"/>
                  <a:ea typeface="黑体" pitchFamily="2" charset="-122"/>
                  <a:cs typeface="+mn-cs"/>
                </a:rPr>
                <a:t>单一连续分配</a:t>
              </a:r>
            </a:p>
          </p:txBody>
        </p:sp>
        <p:sp>
          <p:nvSpPr>
            <p:cNvPr id="18" name="Rectangle 10">
              <a:extLst>
                <a:ext uri="{FF2B5EF4-FFF2-40B4-BE49-F238E27FC236}">
                  <a16:creationId xmlns:a16="http://schemas.microsoft.com/office/drawing/2014/main" id="{41A6B83C-F46E-4E62-86AD-9C14B5B0F3A0}"/>
                </a:ext>
              </a:extLst>
            </p:cNvPr>
            <p:cNvSpPr>
              <a:spLocks noChangeArrowheads="1"/>
            </p:cNvSpPr>
            <p:nvPr/>
          </p:nvSpPr>
          <p:spPr bwMode="auto">
            <a:xfrm>
              <a:off x="4150" y="1253"/>
              <a:ext cx="1406" cy="227"/>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黑体" pitchFamily="2" charset="-122"/>
                  <a:ea typeface="黑体" pitchFamily="2" charset="-122"/>
                  <a:cs typeface="+mn-cs"/>
                </a:rPr>
                <a:t>固定分区分配</a:t>
              </a:r>
            </a:p>
          </p:txBody>
        </p:sp>
        <p:sp>
          <p:nvSpPr>
            <p:cNvPr id="19" name="Rectangle 11">
              <a:extLst>
                <a:ext uri="{FF2B5EF4-FFF2-40B4-BE49-F238E27FC236}">
                  <a16:creationId xmlns:a16="http://schemas.microsoft.com/office/drawing/2014/main" id="{0E43F836-72B9-4718-970C-DC68EA81CEFE}"/>
                </a:ext>
              </a:extLst>
            </p:cNvPr>
            <p:cNvSpPr>
              <a:spLocks noChangeArrowheads="1"/>
            </p:cNvSpPr>
            <p:nvPr/>
          </p:nvSpPr>
          <p:spPr bwMode="auto">
            <a:xfrm>
              <a:off x="4150" y="1615"/>
              <a:ext cx="1406" cy="227"/>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黑体" pitchFamily="2" charset="-122"/>
                  <a:ea typeface="黑体" pitchFamily="2" charset="-122"/>
                  <a:cs typeface="+mn-cs"/>
                </a:rPr>
                <a:t>动态分区分配</a:t>
              </a:r>
            </a:p>
          </p:txBody>
        </p:sp>
        <p:sp>
          <p:nvSpPr>
            <p:cNvPr id="20" name="Rectangle 12">
              <a:extLst>
                <a:ext uri="{FF2B5EF4-FFF2-40B4-BE49-F238E27FC236}">
                  <a16:creationId xmlns:a16="http://schemas.microsoft.com/office/drawing/2014/main" id="{8895F6E9-8FDF-488C-8C59-84E08650DF62}"/>
                </a:ext>
              </a:extLst>
            </p:cNvPr>
            <p:cNvSpPr>
              <a:spLocks noChangeArrowheads="1"/>
            </p:cNvSpPr>
            <p:nvPr/>
          </p:nvSpPr>
          <p:spPr bwMode="auto">
            <a:xfrm>
              <a:off x="4150" y="1979"/>
              <a:ext cx="1610" cy="226"/>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黑体" pitchFamily="2" charset="-122"/>
                  <a:ea typeface="黑体" pitchFamily="2" charset="-122"/>
                  <a:cs typeface="+mn-cs"/>
                </a:rPr>
                <a:t>可重定位分区分配</a:t>
              </a:r>
            </a:p>
          </p:txBody>
        </p:sp>
        <p:sp>
          <p:nvSpPr>
            <p:cNvPr id="21" name="AutoShape 13">
              <a:extLst>
                <a:ext uri="{FF2B5EF4-FFF2-40B4-BE49-F238E27FC236}">
                  <a16:creationId xmlns:a16="http://schemas.microsoft.com/office/drawing/2014/main" id="{23226025-A188-4277-8C94-DD17A8CEF3DD}"/>
                </a:ext>
              </a:extLst>
            </p:cNvPr>
            <p:cNvSpPr>
              <a:spLocks/>
            </p:cNvSpPr>
            <p:nvPr/>
          </p:nvSpPr>
          <p:spPr bwMode="auto">
            <a:xfrm>
              <a:off x="3787" y="2394"/>
              <a:ext cx="227" cy="537"/>
            </a:xfrm>
            <a:prstGeom prst="leftBrace">
              <a:avLst>
                <a:gd name="adj1" fmla="val 19714"/>
                <a:gd name="adj2" fmla="val 50000"/>
              </a:avLst>
            </a:prstGeom>
            <a:noFill/>
            <a:ln w="38100">
              <a:solidFill>
                <a:srgbClr val="FF66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黑体" pitchFamily="2" charset="-122"/>
                <a:ea typeface="黑体" pitchFamily="2" charset="-122"/>
              </a:endParaRPr>
            </a:p>
          </p:txBody>
        </p:sp>
        <p:sp>
          <p:nvSpPr>
            <p:cNvPr id="22" name="Rectangle 14">
              <a:extLst>
                <a:ext uri="{FF2B5EF4-FFF2-40B4-BE49-F238E27FC236}">
                  <a16:creationId xmlns:a16="http://schemas.microsoft.com/office/drawing/2014/main" id="{F259A9D9-9488-4D1D-A4C2-9A34D58B963C}"/>
                </a:ext>
              </a:extLst>
            </p:cNvPr>
            <p:cNvSpPr>
              <a:spLocks noChangeArrowheads="1"/>
            </p:cNvSpPr>
            <p:nvPr/>
          </p:nvSpPr>
          <p:spPr bwMode="auto">
            <a:xfrm>
              <a:off x="4150" y="2342"/>
              <a:ext cx="1610" cy="226"/>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00"/>
                  </a:solidFill>
                  <a:effectLst/>
                  <a:uLnTx/>
                  <a:uFillTx/>
                  <a:latin typeface="黑体" pitchFamily="2" charset="-122"/>
                  <a:ea typeface="黑体" pitchFamily="2" charset="-122"/>
                  <a:cs typeface="+mn-cs"/>
                </a:rPr>
                <a:t>分页存储管理方式</a:t>
              </a:r>
            </a:p>
          </p:txBody>
        </p:sp>
        <p:sp>
          <p:nvSpPr>
            <p:cNvPr id="23" name="Rectangle 15">
              <a:extLst>
                <a:ext uri="{FF2B5EF4-FFF2-40B4-BE49-F238E27FC236}">
                  <a16:creationId xmlns:a16="http://schemas.microsoft.com/office/drawing/2014/main" id="{9E5F1CCA-F582-48FE-AA36-06A57BE5BF36}"/>
                </a:ext>
              </a:extLst>
            </p:cNvPr>
            <p:cNvSpPr>
              <a:spLocks noChangeArrowheads="1"/>
            </p:cNvSpPr>
            <p:nvPr/>
          </p:nvSpPr>
          <p:spPr bwMode="auto">
            <a:xfrm>
              <a:off x="4150" y="2705"/>
              <a:ext cx="1610" cy="226"/>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00"/>
                  </a:solidFill>
                  <a:effectLst/>
                  <a:uLnTx/>
                  <a:uFillTx/>
                  <a:latin typeface="黑体" pitchFamily="2" charset="-122"/>
                  <a:ea typeface="黑体" pitchFamily="2" charset="-122"/>
                  <a:cs typeface="+mn-cs"/>
                </a:rPr>
                <a:t>分段存储管理方式</a:t>
              </a:r>
            </a:p>
          </p:txBody>
        </p:sp>
      </p:grpSp>
    </p:spTree>
    <p:extLst>
      <p:ext uri="{BB962C8B-B14F-4D97-AF65-F5344CB8AC3E}">
        <p14:creationId xmlns:p14="http://schemas.microsoft.com/office/powerpoint/2010/main" val="322134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分页存储管理的提出</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sp>
        <p:nvSpPr>
          <p:cNvPr id="12" name="Rectangle 3">
            <a:extLst>
              <a:ext uri="{FF2B5EF4-FFF2-40B4-BE49-F238E27FC236}">
                <a16:creationId xmlns:a16="http://schemas.microsoft.com/office/drawing/2014/main" id="{165CAD83-6A50-4FDC-8AAB-6B2C0FA1BF2F}"/>
              </a:ext>
            </a:extLst>
          </p:cNvPr>
          <p:cNvSpPr txBox="1">
            <a:spLocks noChangeArrowheads="1"/>
          </p:cNvSpPr>
          <p:nvPr/>
        </p:nvSpPr>
        <p:spPr bwMode="auto">
          <a:xfrm>
            <a:off x="445442" y="2749108"/>
            <a:ext cx="8229600" cy="25060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 分区存储管理的主要问题是碎片问题。</a:t>
            </a:r>
          </a:p>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 造成这个问题的主要原因是用户程序装入内存时</a:t>
            </a:r>
            <a:r>
              <a:rPr kumimoji="0" lang="zh-CN" altLang="en-US" sz="2400" b="1" kern="0" dirty="0">
                <a:solidFill>
                  <a:srgbClr val="FF0000"/>
                </a:solidFill>
                <a:latin typeface="仿宋" panose="02010609060101010101" pitchFamily="49" charset="-122"/>
                <a:ea typeface="仿宋" panose="02010609060101010101" pitchFamily="49" charset="-122"/>
              </a:rPr>
              <a:t>要求连续性</a:t>
            </a:r>
            <a:r>
              <a:rPr kumimoji="0" lang="zh-CN" altLang="en-US" sz="2400" kern="0" dirty="0">
                <a:latin typeface="仿宋" panose="02010609060101010101" pitchFamily="49" charset="-122"/>
                <a:ea typeface="仿宋" panose="02010609060101010101" pitchFamily="49" charset="-122"/>
              </a:rPr>
              <a:t>，为解决这个问题，提出了</a:t>
            </a:r>
            <a:r>
              <a:rPr kumimoji="0" lang="zh-CN" altLang="en-US" sz="2400" b="1" kern="0" dirty="0">
                <a:solidFill>
                  <a:srgbClr val="FF0000"/>
                </a:solidFill>
                <a:latin typeface="仿宋" panose="02010609060101010101" pitchFamily="49" charset="-122"/>
                <a:ea typeface="仿宋" panose="02010609060101010101" pitchFamily="49" charset="-122"/>
              </a:rPr>
              <a:t>分页存储管理</a:t>
            </a:r>
            <a:r>
              <a:rPr kumimoji="0" lang="zh-CN" altLang="en-US" sz="2400" kern="0" dirty="0">
                <a:latin typeface="仿宋" panose="02010609060101010101" pitchFamily="49" charset="-122"/>
                <a:ea typeface="仿宋" panose="02010609060101010101" pitchFamily="49" charset="-122"/>
              </a:rPr>
              <a:t>技术。</a:t>
            </a:r>
          </a:p>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 特点：</a:t>
            </a:r>
            <a:r>
              <a:rPr kumimoji="0" lang="zh-CN" altLang="en-US" sz="2400" b="1" kern="0" dirty="0">
                <a:solidFill>
                  <a:srgbClr val="6600FF"/>
                </a:solidFill>
                <a:latin typeface="仿宋" panose="02010609060101010101" pitchFamily="49" charset="-122"/>
                <a:ea typeface="仿宋" panose="02010609060101010101" pitchFamily="49" charset="-122"/>
              </a:rPr>
              <a:t>离散分配</a:t>
            </a:r>
          </a:p>
          <a:p>
            <a:pPr marL="457200" indent="-457200" eaLnBrk="1" hangingPunct="1">
              <a:lnSpc>
                <a:spcPct val="150000"/>
              </a:lnSpc>
              <a:buFont typeface="+mj-lt"/>
              <a:buAutoNum type="arabicPeriod"/>
            </a:pPr>
            <a:endParaRPr kumimoji="0" lang="zh-CN" altLang="en-US" sz="2400" kern="0" dirty="0">
              <a:solidFill>
                <a:srgbClr val="6600FF"/>
              </a:solidFill>
              <a:latin typeface="仿宋" panose="02010609060101010101" pitchFamily="49" charset="-122"/>
              <a:ea typeface="仿宋" panose="02010609060101010101" pitchFamily="49" charset="-122"/>
            </a:endParaRPr>
          </a:p>
          <a:p>
            <a:pPr marL="457200" indent="-457200" eaLnBrk="1" hangingPunct="1">
              <a:lnSpc>
                <a:spcPct val="150000"/>
              </a:lnSpc>
              <a:buFont typeface="+mj-lt"/>
              <a:buAutoNum type="arabicPeriod"/>
            </a:pPr>
            <a:endParaRPr kumimoji="0" lang="en-US" altLang="zh-CN" sz="2400" kern="0" dirty="0">
              <a:latin typeface="仿宋" panose="02010609060101010101" pitchFamily="49" charset="-122"/>
              <a:ea typeface="仿宋" panose="02010609060101010101" pitchFamily="49" charset="-122"/>
            </a:endParaRPr>
          </a:p>
        </p:txBody>
      </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Tree>
    <p:extLst>
      <p:ext uri="{BB962C8B-B14F-4D97-AF65-F5344CB8AC3E}">
        <p14:creationId xmlns:p14="http://schemas.microsoft.com/office/powerpoint/2010/main" val="182381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780060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分页的概念</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6" name="Rectangle 3">
            <a:extLst>
              <a:ext uri="{FF2B5EF4-FFF2-40B4-BE49-F238E27FC236}">
                <a16:creationId xmlns:a16="http://schemas.microsoft.com/office/drawing/2014/main" id="{33EC2C6F-39D3-4F39-A7D8-E005E7F7EC7D}"/>
              </a:ext>
            </a:extLst>
          </p:cNvPr>
          <p:cNvSpPr txBox="1">
            <a:spLocks noChangeArrowheads="1"/>
          </p:cNvSpPr>
          <p:nvPr/>
        </p:nvSpPr>
        <p:spPr bwMode="auto">
          <a:xfrm>
            <a:off x="468957" y="2420888"/>
            <a:ext cx="8229600" cy="25768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50000"/>
              </a:lnSpc>
              <a:buFont typeface="+mj-lt"/>
              <a:buAutoNum type="arabicPeriod"/>
            </a:pPr>
            <a:endParaRPr kumimoji="0" lang="en-US" altLang="zh-CN" sz="2400" kern="0" dirty="0">
              <a:latin typeface="仿宋" panose="02010609060101010101" pitchFamily="49" charset="-122"/>
              <a:ea typeface="仿宋" panose="02010609060101010101" pitchFamily="49" charset="-122"/>
            </a:endParaRPr>
          </a:p>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进程的地址空间划分成大小相等的</a:t>
            </a:r>
            <a:r>
              <a:rPr kumimoji="0" lang="zh-CN" altLang="en-US" sz="2400" kern="0" dirty="0">
                <a:solidFill>
                  <a:srgbClr val="FF0000"/>
                </a:solidFill>
                <a:latin typeface="仿宋" panose="02010609060101010101" pitchFamily="49" charset="-122"/>
                <a:ea typeface="仿宋" panose="02010609060101010101" pitchFamily="49" charset="-122"/>
              </a:rPr>
              <a:t>页</a:t>
            </a:r>
            <a:r>
              <a:rPr kumimoji="0" lang="zh-CN" altLang="en-US" sz="2400" kern="0" dirty="0">
                <a:latin typeface="仿宋" panose="02010609060101010101" pitchFamily="49" charset="-122"/>
                <a:ea typeface="仿宋" panose="02010609060101010101" pitchFamily="49" charset="-122"/>
              </a:rPr>
              <a:t>（页面）；</a:t>
            </a:r>
          </a:p>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内存划分成与页面大小相等的</a:t>
            </a:r>
            <a:r>
              <a:rPr kumimoji="0" lang="zh-CN" altLang="en-US" sz="2400" kern="0" dirty="0">
                <a:solidFill>
                  <a:srgbClr val="FF0000"/>
                </a:solidFill>
                <a:latin typeface="仿宋" panose="02010609060101010101" pitchFamily="49" charset="-122"/>
                <a:ea typeface="仿宋" panose="02010609060101010101" pitchFamily="49" charset="-122"/>
              </a:rPr>
              <a:t>块</a:t>
            </a:r>
            <a:r>
              <a:rPr kumimoji="0" lang="zh-CN" altLang="en-US" sz="2400" kern="0" dirty="0">
                <a:latin typeface="仿宋" panose="02010609060101010101" pitchFamily="49" charset="-122"/>
                <a:ea typeface="仿宋" panose="02010609060101010101" pitchFamily="49" charset="-122"/>
              </a:rPr>
              <a:t>（物理块、页框）；</a:t>
            </a:r>
          </a:p>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程序加载时，每页对应内存中的一块，这些块不必连续</a:t>
            </a:r>
          </a:p>
          <a:p>
            <a:pPr marL="457200" indent="-457200" eaLnBrk="1" hangingPunct="1">
              <a:lnSpc>
                <a:spcPct val="150000"/>
              </a:lnSpc>
              <a:buFont typeface="+mj-lt"/>
              <a:buAutoNum type="arabicPeriod"/>
            </a:pPr>
            <a:endParaRPr kumimoji="0" lang="zh-CN" altLang="en-US" sz="2400" kern="0" dirty="0">
              <a:latin typeface="仿宋" panose="02010609060101010101" pitchFamily="49" charset="-122"/>
              <a:ea typeface="仿宋" panose="02010609060101010101" pitchFamily="49" charset="-122"/>
            </a:endParaRPr>
          </a:p>
          <a:p>
            <a:pPr marL="457200" indent="-457200" eaLnBrk="1" hangingPunct="1">
              <a:lnSpc>
                <a:spcPct val="150000"/>
              </a:lnSpc>
              <a:buFont typeface="+mj-lt"/>
              <a:buAutoNum type="arabicPeriod"/>
            </a:pPr>
            <a:endParaRPr kumimoji="0" lang="en-US" altLang="zh-CN" sz="2400"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1708707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pic>
        <p:nvPicPr>
          <p:cNvPr id="12" name="Picture 4">
            <a:extLst>
              <a:ext uri="{FF2B5EF4-FFF2-40B4-BE49-F238E27FC236}">
                <a16:creationId xmlns:a16="http://schemas.microsoft.com/office/drawing/2014/main" id="{2EC56D2A-46D2-4318-B64F-19FAEAB6C7A8}"/>
              </a:ext>
            </a:extLst>
          </p:cNvPr>
          <p:cNvPicPr>
            <a:picLocks noChangeAspect="1" noChangeArrowheads="1"/>
          </p:cNvPicPr>
          <p:nvPr/>
        </p:nvPicPr>
        <p:blipFill>
          <a:blip r:embed="rId2" cstate="print"/>
          <a:srcRect/>
          <a:stretch>
            <a:fillRect/>
          </a:stretch>
        </p:blipFill>
        <p:spPr bwMode="auto">
          <a:xfrm>
            <a:off x="528246" y="1772816"/>
            <a:ext cx="8111021" cy="4742202"/>
          </a:xfrm>
          <a:prstGeom prst="rect">
            <a:avLst/>
          </a:prstGeom>
          <a:noFill/>
          <a:ln w="9525">
            <a:noFill/>
            <a:miter lim="800000"/>
            <a:headEnd/>
            <a:tailEnd/>
          </a:ln>
        </p:spPr>
      </p:pic>
    </p:spTree>
    <p:extLst>
      <p:ext uri="{BB962C8B-B14F-4D97-AF65-F5344CB8AC3E}">
        <p14:creationId xmlns:p14="http://schemas.microsoft.com/office/powerpoint/2010/main" val="2502458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p:txBody>
      </p:sp>
      <p:graphicFrame>
        <p:nvGraphicFramePr>
          <p:cNvPr id="17" name="表格 16"/>
          <p:cNvGraphicFramePr>
            <a:graphicFrameLocks noGrp="1"/>
          </p:cNvGraphicFramePr>
          <p:nvPr/>
        </p:nvGraphicFramePr>
        <p:xfrm>
          <a:off x="65311" y="836712"/>
          <a:ext cx="2922513" cy="1249680"/>
        </p:xfrm>
        <a:graphic>
          <a:graphicData uri="http://schemas.openxmlformats.org/drawingml/2006/table">
            <a:tbl>
              <a:tblPr>
                <a:tableStyleId>{5C22544A-7EE6-4342-B048-85BDC9FD1C3A}</a:tableStyleId>
              </a:tblPr>
              <a:tblGrid>
                <a:gridCol w="314883">
                  <a:extLst>
                    <a:ext uri="{9D8B030D-6E8A-4147-A177-3AD203B41FA5}">
                      <a16:colId xmlns:a16="http://schemas.microsoft.com/office/drawing/2014/main" val="20000"/>
                    </a:ext>
                  </a:extLst>
                </a:gridCol>
                <a:gridCol w="2607630">
                  <a:extLst>
                    <a:ext uri="{9D8B030D-6E8A-4147-A177-3AD203B41FA5}">
                      <a16:colId xmlns:a16="http://schemas.microsoft.com/office/drawing/2014/main" val="20001"/>
                    </a:ext>
                  </a:extLst>
                </a:gridCol>
              </a:tblGrid>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多层结构的存储器系统</a:t>
                      </a:r>
                    </a:p>
                  </a:txBody>
                  <a:tcPr marL="7620" marR="7620" marT="7620" marB="0" anchor="ctr">
                    <a:solidFill>
                      <a:schemeClr val="accent4">
                        <a:lumMod val="75000"/>
                      </a:schemeClr>
                    </a:solidFill>
                  </a:tcPr>
                </a:tc>
                <a:extLst>
                  <a:ext uri="{0D108BD9-81ED-4DB2-BD59-A6C34878D82A}">
                    <a16:rowId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主存储器与寄存器</a:t>
                      </a:r>
                    </a:p>
                  </a:txBody>
                  <a:tcPr marL="7620" marR="7620" marT="7620" marB="0" anchor="ctr">
                    <a:solidFill>
                      <a:schemeClr val="accent4">
                        <a:lumMod val="75000"/>
                      </a:schemeClr>
                    </a:solidFill>
                  </a:tcPr>
                </a:tc>
                <a:extLst>
                  <a:ext uri="{0D108BD9-81ED-4DB2-BD59-A6C34878D82A}">
                    <a16:rowId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高速缓冲和磁盘缓冲</a:t>
                      </a:r>
                    </a:p>
                  </a:txBody>
                  <a:tcPr marL="7620" marR="7620" marT="7620" marB="0" anchor="ctr">
                    <a:solidFill>
                      <a:schemeClr val="accent4">
                        <a:lumMod val="75000"/>
                      </a:schemeClr>
                    </a:solidFill>
                  </a:tcPr>
                </a:tc>
                <a:extLst>
                  <a:ext uri="{0D108BD9-81ED-4DB2-BD59-A6C34878D82A}">
                    <a16:rowId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2">
                        <a:lumMod val="50000"/>
                      </a:schemeClr>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存储器管理</a:t>
                      </a:r>
                    </a:p>
                  </a:txBody>
                  <a:tcPr marL="7620" marR="7620" marT="7620" marB="0" anchor="ctr">
                    <a:solidFill>
                      <a:schemeClr val="bg2">
                        <a:lumMod val="50000"/>
                      </a:schemeClr>
                    </a:solidFill>
                  </a:tcPr>
                </a:tc>
                <a:extLst>
                  <a:ext uri="{0D108BD9-81ED-4DB2-BD59-A6C34878D82A}">
                    <a16:rowId xmlns:a16="http://schemas.microsoft.com/office/drawing/2014/main" val="726819437"/>
                  </a:ext>
                </a:extLst>
              </a:tr>
            </a:tbl>
          </a:graphicData>
        </a:graphic>
      </p:graphicFrame>
      <p:sp>
        <p:nvSpPr>
          <p:cNvPr id="4" name="Rectangle 2">
            <a:extLst>
              <a:ext uri="{FF2B5EF4-FFF2-40B4-BE49-F238E27FC236}">
                <a16:creationId xmlns:a16="http://schemas.microsoft.com/office/drawing/2014/main" id="{E1C05013-27DF-4A7A-9D08-C7B4E29B7F46}"/>
              </a:ext>
            </a:extLst>
          </p:cNvPr>
          <p:cNvSpPr>
            <a:spLocks noGrp="1" noChangeArrowheads="1"/>
          </p:cNvSpPr>
          <p:nvPr>
            <p:ph type="title"/>
          </p:nvPr>
        </p:nvSpPr>
        <p:spPr>
          <a:xfrm>
            <a:off x="3347864" y="1138386"/>
            <a:ext cx="3106440" cy="646331"/>
          </a:xfrm>
          <a:noFill/>
        </p:spPr>
        <p:txBody>
          <a:bodyPr/>
          <a:lstStyle/>
          <a:p>
            <a:pPr eaLnBrk="1" hangingPunct="1"/>
            <a:r>
              <a:rPr lang="zh-CN" altLang="en-US" sz="4000" dirty="0">
                <a:solidFill>
                  <a:srgbClr val="FF0000"/>
                </a:solidFill>
                <a:latin typeface="华文楷体" panose="02010600040101010101" pitchFamily="2" charset="-122"/>
                <a:ea typeface="华文楷体" panose="02010600040101010101" pitchFamily="2" charset="-122"/>
              </a:rPr>
              <a:t>地址的概念</a:t>
            </a:r>
            <a:br>
              <a:rPr lang="zh-CN" altLang="en-US" sz="4000" dirty="0">
                <a:solidFill>
                  <a:srgbClr val="FF0000"/>
                </a:solidFill>
                <a:latin typeface="华文楷体" panose="02010600040101010101" pitchFamily="2" charset="-122"/>
                <a:ea typeface="华文楷体" panose="02010600040101010101" pitchFamily="2" charset="-122"/>
              </a:rPr>
            </a:br>
            <a:endParaRPr lang="zh-CN" altLang="en-US" sz="4000" dirty="0">
              <a:solidFill>
                <a:srgbClr val="FF0000"/>
              </a:solidFill>
              <a:latin typeface="华文楷体" panose="02010600040101010101" pitchFamily="2" charset="-122"/>
              <a:ea typeface="华文楷体" panose="02010600040101010101" pitchFamily="2" charset="-122"/>
            </a:endParaRPr>
          </a:p>
        </p:txBody>
      </p:sp>
      <p:sp>
        <p:nvSpPr>
          <p:cNvPr id="6" name="Rectangle 2">
            <a:extLst>
              <a:ext uri="{FF2B5EF4-FFF2-40B4-BE49-F238E27FC236}">
                <a16:creationId xmlns:a16="http://schemas.microsoft.com/office/drawing/2014/main" id="{B7F58536-6BFD-4376-A7FE-9D0437BFD716}"/>
              </a:ext>
            </a:extLst>
          </p:cNvPr>
          <p:cNvSpPr txBox="1">
            <a:spLocks noChangeArrowheads="1"/>
          </p:cNvSpPr>
          <p:nvPr/>
        </p:nvSpPr>
        <p:spPr>
          <a:xfrm>
            <a:off x="467544" y="4964226"/>
            <a:ext cx="8496944" cy="1902997"/>
          </a:xfrm>
          <a:prstGeom prst="rect">
            <a:avLst/>
          </a:prstGeom>
        </p:spPr>
        <p:txBody>
          <a:bodyPr vert="horz" lIns="91440" tIns="45720" rIns="91440" bIns="45720" rtlCol="0">
            <a:normAutofit fontScale="92500" lnSpcReduction="20000"/>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fontAlgn="auto">
              <a:lnSpc>
                <a:spcPct val="120000"/>
              </a:lnSpc>
              <a:buNone/>
            </a:pPr>
            <a:r>
              <a:rPr kumimoji="0" lang="zh-CN" altLang="en-US" dirty="0">
                <a:latin typeface="华文楷体" panose="02010600040101010101" pitchFamily="2" charset="-122"/>
                <a:ea typeface="华文楷体" panose="02010600040101010101" pitchFamily="2" charset="-122"/>
              </a:rPr>
              <a:t>问题：</a:t>
            </a:r>
          </a:p>
          <a:p>
            <a:pPr lvl="1" fontAlgn="auto">
              <a:lnSpc>
                <a:spcPct val="120000"/>
              </a:lnSpc>
              <a:buFont typeface="+mj-lt"/>
              <a:buAutoNum type="arabicPeriod"/>
            </a:pPr>
            <a:r>
              <a:rPr kumimoji="0" lang="zh-CN" altLang="en-US" sz="2400" dirty="0">
                <a:latin typeface="华文楷体" panose="02010600040101010101" pitchFamily="2" charset="-122"/>
                <a:ea typeface="华文楷体" panose="02010600040101010101" pitchFamily="2" charset="-122"/>
              </a:rPr>
              <a:t>用户编程空间地址</a:t>
            </a:r>
            <a:r>
              <a:rPr kumimoji="0" lang="en-US" altLang="zh-CN" sz="2400" dirty="0">
                <a:latin typeface="华文楷体" panose="02010600040101010101" pitchFamily="2" charset="-122"/>
                <a:ea typeface="华文楷体" panose="02010600040101010101" pitchFamily="2" charset="-122"/>
              </a:rPr>
              <a:t>==&gt;</a:t>
            </a:r>
            <a:r>
              <a:rPr kumimoji="0" lang="zh-CN" altLang="en-US" sz="2400" dirty="0">
                <a:latin typeface="华文楷体" panose="02010600040101010101" pitchFamily="2" charset="-122"/>
                <a:ea typeface="华文楷体" panose="02010600040101010101" pitchFamily="2" charset="-122"/>
              </a:rPr>
              <a:t>逻辑地址</a:t>
            </a:r>
            <a:r>
              <a:rPr kumimoji="0" lang="zh-CN" altLang="en-US" sz="2400" dirty="0">
                <a:solidFill>
                  <a:srgbClr val="FFC000"/>
                </a:solidFill>
                <a:latin typeface="华文楷体" panose="02010600040101010101" pitchFamily="2" charset="-122"/>
                <a:ea typeface="华文楷体" panose="02010600040101010101" pitchFamily="2" charset="-122"/>
              </a:rPr>
              <a:t>虚概念</a:t>
            </a:r>
          </a:p>
          <a:p>
            <a:pPr lvl="1" fontAlgn="auto">
              <a:lnSpc>
                <a:spcPct val="120000"/>
              </a:lnSpc>
              <a:buAutoNum type="arabicPeriod"/>
            </a:pPr>
            <a:r>
              <a:rPr kumimoji="0" lang="zh-CN" altLang="en-US" sz="2400" dirty="0">
                <a:latin typeface="华文楷体" panose="02010600040101010101" pitchFamily="2" charset="-122"/>
                <a:ea typeface="华文楷体" panose="02010600040101010101" pitchFamily="2" charset="-122"/>
              </a:rPr>
              <a:t>内存地址</a:t>
            </a:r>
            <a:r>
              <a:rPr kumimoji="0" lang="en-US" altLang="zh-CN" sz="2400" dirty="0">
                <a:latin typeface="华文楷体" panose="02010600040101010101" pitchFamily="2" charset="-122"/>
                <a:ea typeface="华文楷体" panose="02010600040101010101" pitchFamily="2" charset="-122"/>
              </a:rPr>
              <a:t>==&gt;</a:t>
            </a:r>
            <a:r>
              <a:rPr kumimoji="0" lang="zh-CN" altLang="en-US" sz="2400" dirty="0">
                <a:latin typeface="华文楷体" panose="02010600040101010101" pitchFamily="2" charset="-122"/>
                <a:ea typeface="华文楷体" panose="02010600040101010101" pitchFamily="2" charset="-122"/>
              </a:rPr>
              <a:t>物理地址</a:t>
            </a:r>
            <a:r>
              <a:rPr kumimoji="0" lang="zh-CN" altLang="en-US" sz="2400" dirty="0">
                <a:solidFill>
                  <a:srgbClr val="FFC000"/>
                </a:solidFill>
                <a:latin typeface="华文楷体" panose="02010600040101010101" pitchFamily="2" charset="-122"/>
                <a:ea typeface="华文楷体" panose="02010600040101010101" pitchFamily="2" charset="-122"/>
              </a:rPr>
              <a:t>实概念</a:t>
            </a:r>
            <a:endParaRPr kumimoji="0" lang="en-US" altLang="zh-CN" dirty="0">
              <a:solidFill>
                <a:srgbClr val="FFC000"/>
              </a:solidFill>
              <a:latin typeface="华文楷体" panose="02010600040101010101" pitchFamily="2" charset="-122"/>
              <a:ea typeface="华文楷体" panose="02010600040101010101" pitchFamily="2" charset="-122"/>
            </a:endParaRPr>
          </a:p>
          <a:p>
            <a:pPr lvl="1" fontAlgn="auto">
              <a:lnSpc>
                <a:spcPct val="120000"/>
              </a:lnSpc>
              <a:buFont typeface="+mj-lt"/>
              <a:buAutoNum type="arabicPeriod"/>
            </a:pPr>
            <a:r>
              <a:rPr kumimoji="0" lang="zh-CN" altLang="en-US" sz="2400" dirty="0">
                <a:solidFill>
                  <a:srgbClr val="FFC000"/>
                </a:solidFill>
                <a:latin typeface="华文楷体" panose="02010600040101010101" pitchFamily="2" charset="-122"/>
                <a:ea typeface="华文楷体" panose="02010600040101010101" pitchFamily="2" charset="-122"/>
              </a:rPr>
              <a:t>执行程序时如何实现二者之间的转换？</a:t>
            </a:r>
          </a:p>
          <a:p>
            <a:pPr fontAlgn="auto">
              <a:lnSpc>
                <a:spcPct val="120000"/>
              </a:lnSpc>
              <a:buFontTx/>
              <a:buNone/>
            </a:pPr>
            <a:endParaRPr kumimoji="0" lang="en-US" altLang="zh-CN" dirty="0">
              <a:solidFill>
                <a:srgbClr val="CC3300"/>
              </a:solidFill>
              <a:latin typeface="黑体" pitchFamily="2" charset="-122"/>
              <a:ea typeface="黑体" pitchFamily="2" charset="-122"/>
            </a:endParaRPr>
          </a:p>
        </p:txBody>
      </p:sp>
      <p:pic>
        <p:nvPicPr>
          <p:cNvPr id="8" name="Picture 4">
            <a:extLst>
              <a:ext uri="{FF2B5EF4-FFF2-40B4-BE49-F238E27FC236}">
                <a16:creationId xmlns:a16="http://schemas.microsoft.com/office/drawing/2014/main" id="{C169F8EB-9C21-4F97-A8C7-6BEE68C6A048}"/>
              </a:ext>
            </a:extLst>
          </p:cNvPr>
          <p:cNvPicPr>
            <a:picLocks noChangeAspect="1" noChangeArrowheads="1"/>
          </p:cNvPicPr>
          <p:nvPr/>
        </p:nvPicPr>
        <p:blipFill>
          <a:blip r:embed="rId2" cstate="print"/>
          <a:srcRect/>
          <a:stretch>
            <a:fillRect/>
          </a:stretch>
        </p:blipFill>
        <p:spPr bwMode="auto">
          <a:xfrm>
            <a:off x="323528" y="2212441"/>
            <a:ext cx="8424936" cy="2751785"/>
          </a:xfrm>
          <a:prstGeom prst="rect">
            <a:avLst/>
          </a:prstGeom>
          <a:noFill/>
          <a:ln w="19050" algn="ctr">
            <a:noFill/>
            <a:miter lim="800000"/>
            <a:headEnd/>
            <a:tailEnd/>
          </a:ln>
        </p:spPr>
      </p:pic>
    </p:spTree>
    <p:extLst>
      <p:ext uri="{BB962C8B-B14F-4D97-AF65-F5344CB8AC3E}">
        <p14:creationId xmlns:p14="http://schemas.microsoft.com/office/powerpoint/2010/main" val="6759959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pic>
        <p:nvPicPr>
          <p:cNvPr id="10" name="Picture 4">
            <a:extLst>
              <a:ext uri="{FF2B5EF4-FFF2-40B4-BE49-F238E27FC236}">
                <a16:creationId xmlns:a16="http://schemas.microsoft.com/office/drawing/2014/main" id="{6A3C5595-7C17-47E2-B881-86EEE5A2575A}"/>
              </a:ext>
            </a:extLst>
          </p:cNvPr>
          <p:cNvPicPr>
            <a:picLocks noChangeAspect="1" noChangeArrowheads="1"/>
          </p:cNvPicPr>
          <p:nvPr/>
        </p:nvPicPr>
        <p:blipFill>
          <a:blip r:embed="rId2" cstate="print"/>
          <a:srcRect/>
          <a:stretch>
            <a:fillRect/>
          </a:stretch>
        </p:blipFill>
        <p:spPr bwMode="auto">
          <a:xfrm>
            <a:off x="755576" y="1772816"/>
            <a:ext cx="7812038" cy="4913954"/>
          </a:xfrm>
          <a:prstGeom prst="rect">
            <a:avLst/>
          </a:prstGeom>
          <a:noFill/>
          <a:ln w="9525">
            <a:noFill/>
            <a:miter lim="800000"/>
            <a:headEnd/>
            <a:tailEnd/>
          </a:ln>
        </p:spPr>
      </p:pic>
    </p:spTree>
    <p:extLst>
      <p:ext uri="{BB962C8B-B14F-4D97-AF65-F5344CB8AC3E}">
        <p14:creationId xmlns:p14="http://schemas.microsoft.com/office/powerpoint/2010/main" val="20270686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AFEC0BD7-2DDC-4ED9-8439-8DFD0DE467DA}"/>
              </a:ext>
            </a:extLst>
          </p:cNvPr>
          <p:cNvSpPr txBox="1">
            <a:spLocks noChangeArrowheads="1"/>
          </p:cNvSpPr>
          <p:nvPr/>
        </p:nvSpPr>
        <p:spPr bwMode="auto">
          <a:xfrm>
            <a:off x="1044354" y="-28253"/>
            <a:ext cx="6462728"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分页存储管理的基本方法 </a:t>
            </a:r>
          </a:p>
        </p:txBody>
      </p:sp>
      <p:sp>
        <p:nvSpPr>
          <p:cNvPr id="11" name="Text Box 3">
            <a:extLst>
              <a:ext uri="{FF2B5EF4-FFF2-40B4-BE49-F238E27FC236}">
                <a16:creationId xmlns:a16="http://schemas.microsoft.com/office/drawing/2014/main" id="{227B2E00-F92E-4546-B29C-D14A294AF021}"/>
              </a:ext>
            </a:extLst>
          </p:cNvPr>
          <p:cNvSpPr txBox="1">
            <a:spLocks noChangeArrowheads="1"/>
          </p:cNvSpPr>
          <p:nvPr/>
        </p:nvSpPr>
        <p:spPr bwMode="auto">
          <a:xfrm>
            <a:off x="165250" y="2102302"/>
            <a:ext cx="8386192" cy="3748719"/>
          </a:xfrm>
          <a:prstGeom prst="rect">
            <a:avLst/>
          </a:prstGeom>
          <a:noFill/>
          <a:ln w="9525">
            <a:noFill/>
            <a:miter lim="800000"/>
            <a:headEnd/>
            <a:tailEnd/>
          </a:ln>
        </p:spPr>
        <p:txBody>
          <a:bodyPr wrap="square">
            <a:spAutoFit/>
          </a:bodyPr>
          <a:lstStyle/>
          <a:p>
            <a:pPr algn="just">
              <a:lnSpc>
                <a:spcPct val="120000"/>
              </a:lnSpc>
              <a:spcBef>
                <a:spcPct val="50000"/>
              </a:spcBef>
            </a:pPr>
            <a:endParaRPr lang="en-US" altLang="zh-CN" dirty="0">
              <a:solidFill>
                <a:schemeClr val="tx1"/>
              </a:solidFill>
              <a:latin typeface="仿宋" panose="02010609060101010101" pitchFamily="49" charset="-122"/>
              <a:ea typeface="仿宋" panose="02010609060101010101" pitchFamily="49" charset="-122"/>
            </a:endParaRPr>
          </a:p>
          <a:p>
            <a:pPr marL="457200" indent="-457200" algn="just">
              <a:lnSpc>
                <a:spcPct val="120000"/>
              </a:lnSpc>
              <a:spcBef>
                <a:spcPct val="50000"/>
              </a:spcBef>
              <a:buFont typeface="+mj-lt"/>
              <a:buAutoNum type="arabicPeriod"/>
            </a:pPr>
            <a:r>
              <a:rPr lang="zh-CN" altLang="en-US" dirty="0">
                <a:solidFill>
                  <a:schemeClr val="tx1"/>
                </a:solidFill>
                <a:latin typeface="仿宋" panose="02010609060101010101" pitchFamily="49" charset="-122"/>
                <a:ea typeface="仿宋" panose="02010609060101010101" pitchFamily="49" charset="-122"/>
              </a:rPr>
              <a:t>页面：将一个进程的逻辑地址空间分成若干个大小相等的片，称为页面或页</a:t>
            </a:r>
            <a:endParaRPr lang="en-US" altLang="zh-CN" dirty="0">
              <a:solidFill>
                <a:schemeClr val="tx1"/>
              </a:solidFill>
              <a:latin typeface="仿宋" panose="02010609060101010101" pitchFamily="49" charset="-122"/>
              <a:ea typeface="仿宋" panose="02010609060101010101" pitchFamily="49" charset="-122"/>
            </a:endParaRPr>
          </a:p>
          <a:p>
            <a:pPr marL="457200" indent="-457200" algn="just">
              <a:lnSpc>
                <a:spcPct val="120000"/>
              </a:lnSpc>
              <a:spcBef>
                <a:spcPct val="50000"/>
              </a:spcBef>
              <a:buFont typeface="+mj-lt"/>
              <a:buAutoNum type="arabicPeriod"/>
            </a:pPr>
            <a:r>
              <a:rPr lang="zh-CN" altLang="en-US" dirty="0">
                <a:solidFill>
                  <a:schemeClr val="tx1"/>
                </a:solidFill>
                <a:latin typeface="仿宋" panose="02010609060101010101" pitchFamily="49" charset="-122"/>
                <a:ea typeface="仿宋" panose="02010609060101010101" pitchFamily="49" charset="-122"/>
              </a:rPr>
              <a:t>物理块：把内存空间分成与页面相同大小的若干个存储块，称为</a:t>
            </a:r>
            <a:r>
              <a:rPr lang="en-US" altLang="zh-CN" dirty="0">
                <a:solidFill>
                  <a:schemeClr val="tx1"/>
                </a:solidFill>
                <a:latin typeface="仿宋" panose="02010609060101010101" pitchFamily="49" charset="-122"/>
                <a:ea typeface="仿宋" panose="02010609060101010101" pitchFamily="49" charset="-122"/>
              </a:rPr>
              <a:t>(</a:t>
            </a:r>
            <a:r>
              <a:rPr lang="zh-CN" altLang="en-US" dirty="0">
                <a:solidFill>
                  <a:schemeClr val="tx1"/>
                </a:solidFill>
                <a:latin typeface="仿宋" panose="02010609060101010101" pitchFamily="49" charset="-122"/>
                <a:ea typeface="仿宋" panose="02010609060101010101" pitchFamily="49" charset="-122"/>
              </a:rPr>
              <a:t>物理</a:t>
            </a:r>
            <a:r>
              <a:rPr lang="en-US" altLang="zh-CN" dirty="0">
                <a:solidFill>
                  <a:schemeClr val="tx1"/>
                </a:solidFill>
                <a:latin typeface="仿宋" panose="02010609060101010101" pitchFamily="49" charset="-122"/>
                <a:ea typeface="仿宋" panose="02010609060101010101" pitchFamily="49" charset="-122"/>
              </a:rPr>
              <a:t>)</a:t>
            </a:r>
            <a:r>
              <a:rPr lang="zh-CN" altLang="en-US" dirty="0">
                <a:solidFill>
                  <a:schemeClr val="tx1"/>
                </a:solidFill>
                <a:latin typeface="仿宋" panose="02010609060101010101" pitchFamily="49" charset="-122"/>
                <a:ea typeface="仿宋" panose="02010609060101010101" pitchFamily="49" charset="-122"/>
              </a:rPr>
              <a:t>块或页框</a:t>
            </a:r>
            <a:r>
              <a:rPr lang="en-US" altLang="zh-CN" dirty="0">
                <a:solidFill>
                  <a:schemeClr val="tx1"/>
                </a:solidFill>
                <a:latin typeface="仿宋" panose="02010609060101010101" pitchFamily="49" charset="-122"/>
                <a:ea typeface="仿宋" panose="02010609060101010101" pitchFamily="49" charset="-122"/>
              </a:rPr>
              <a:t>(frame)</a:t>
            </a:r>
          </a:p>
          <a:p>
            <a:pPr marL="457200" indent="-457200" algn="just">
              <a:lnSpc>
                <a:spcPct val="120000"/>
              </a:lnSpc>
              <a:spcBef>
                <a:spcPct val="50000"/>
              </a:spcBef>
              <a:buFont typeface="+mj-lt"/>
              <a:buAutoNum type="arabicPeriod"/>
            </a:pPr>
            <a:r>
              <a:rPr lang="zh-CN" altLang="en-US" b="1" dirty="0">
                <a:solidFill>
                  <a:srgbClr val="FF0000"/>
                </a:solidFill>
                <a:latin typeface="仿宋" panose="02010609060101010101" pitchFamily="49" charset="-122"/>
                <a:ea typeface="仿宋" panose="02010609060101010101" pitchFamily="49" charset="-122"/>
              </a:rPr>
              <a:t>页内碎片</a:t>
            </a:r>
            <a:r>
              <a:rPr lang="zh-CN" altLang="en-US" dirty="0">
                <a:solidFill>
                  <a:schemeClr val="tx1"/>
                </a:solidFill>
                <a:latin typeface="仿宋" panose="02010609060101010101" pitchFamily="49" charset="-122"/>
                <a:ea typeface="仿宋" panose="02010609060101010101" pitchFamily="49" charset="-122"/>
              </a:rPr>
              <a:t>：由于进程的</a:t>
            </a:r>
            <a:r>
              <a:rPr lang="zh-CN" altLang="en-US" b="1" dirty="0">
                <a:solidFill>
                  <a:srgbClr val="FF0000"/>
                </a:solidFill>
                <a:latin typeface="仿宋" panose="02010609060101010101" pitchFamily="49" charset="-122"/>
                <a:ea typeface="仿宋" panose="02010609060101010101" pitchFamily="49" charset="-122"/>
              </a:rPr>
              <a:t>最后一页</a:t>
            </a:r>
            <a:r>
              <a:rPr lang="zh-CN" altLang="en-US" dirty="0">
                <a:solidFill>
                  <a:schemeClr val="tx1"/>
                </a:solidFill>
                <a:latin typeface="仿宋" panose="02010609060101010101" pitchFamily="49" charset="-122"/>
                <a:ea typeface="仿宋" panose="02010609060101010101" pitchFamily="49" charset="-122"/>
              </a:rPr>
              <a:t>经常装不满一块而形成了不可利用的碎片，称之为“页内碎片” </a:t>
            </a:r>
          </a:p>
        </p:txBody>
      </p:sp>
      <p:sp>
        <p:nvSpPr>
          <p:cNvPr id="12" name="Rectangle 4">
            <a:extLst>
              <a:ext uri="{FF2B5EF4-FFF2-40B4-BE49-F238E27FC236}">
                <a16:creationId xmlns:a16="http://schemas.microsoft.com/office/drawing/2014/main" id="{5325C23C-7F22-4410-A207-9DF6CD5E0422}"/>
              </a:ext>
            </a:extLst>
          </p:cNvPr>
          <p:cNvSpPr>
            <a:spLocks noChangeArrowheads="1"/>
          </p:cNvSpPr>
          <p:nvPr/>
        </p:nvSpPr>
        <p:spPr bwMode="auto">
          <a:xfrm>
            <a:off x="4930303" y="4323287"/>
            <a:ext cx="1933575" cy="466725"/>
          </a:xfrm>
          <a:prstGeom prst="rect">
            <a:avLst/>
          </a:prstGeom>
          <a:solidFill>
            <a:srgbClr val="BBE0E3"/>
          </a:solidFill>
          <a:ln w="9525">
            <a:solidFill>
              <a:srgbClr val="000000"/>
            </a:solidFill>
            <a:miter lim="800000"/>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ea typeface="隶书" pitchFamily="49" charset="-122"/>
              </a:rPr>
              <a:t>逻辑概念</a:t>
            </a:r>
          </a:p>
        </p:txBody>
      </p:sp>
      <p:sp>
        <p:nvSpPr>
          <p:cNvPr id="15" name="Rectangle 5">
            <a:extLst>
              <a:ext uri="{FF2B5EF4-FFF2-40B4-BE49-F238E27FC236}">
                <a16:creationId xmlns:a16="http://schemas.microsoft.com/office/drawing/2014/main" id="{ACE5A44F-5AC4-4E67-92E6-C84D83E1244E}"/>
              </a:ext>
            </a:extLst>
          </p:cNvPr>
          <p:cNvSpPr>
            <a:spLocks noChangeArrowheads="1"/>
          </p:cNvSpPr>
          <p:nvPr/>
        </p:nvSpPr>
        <p:spPr bwMode="auto">
          <a:xfrm>
            <a:off x="6251228" y="5384296"/>
            <a:ext cx="2005013" cy="466725"/>
          </a:xfrm>
          <a:prstGeom prst="rect">
            <a:avLst/>
          </a:prstGeom>
          <a:solidFill>
            <a:srgbClr val="BBE0E3"/>
          </a:solidFill>
          <a:ln w="9525">
            <a:solidFill>
              <a:srgbClr val="000000"/>
            </a:solidFill>
            <a:miter lim="800000"/>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ea typeface="隶书" pitchFamily="49" charset="-122"/>
              </a:rPr>
              <a:t>物理概念</a:t>
            </a:r>
          </a:p>
        </p:txBody>
      </p:sp>
    </p:spTree>
    <p:extLst>
      <p:ext uri="{BB962C8B-B14F-4D97-AF65-F5344CB8AC3E}">
        <p14:creationId xmlns:p14="http://schemas.microsoft.com/office/powerpoint/2010/main" val="161135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765658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页面大小</a:t>
            </a:r>
          </a:p>
          <a:p>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pic>
        <p:nvPicPr>
          <p:cNvPr id="16" name="Picture 2">
            <a:extLst>
              <a:ext uri="{FF2B5EF4-FFF2-40B4-BE49-F238E27FC236}">
                <a16:creationId xmlns:a16="http://schemas.microsoft.com/office/drawing/2014/main" id="{69770F21-1EB6-45F5-A41E-5664BE9D1A36}"/>
              </a:ext>
            </a:extLst>
          </p:cNvPr>
          <p:cNvPicPr>
            <a:picLocks noChangeAspect="1" noChangeArrowheads="1"/>
          </p:cNvPicPr>
          <p:nvPr/>
        </p:nvPicPr>
        <p:blipFill>
          <a:blip r:embed="rId2" cstate="print"/>
          <a:srcRect/>
          <a:stretch>
            <a:fillRect/>
          </a:stretch>
        </p:blipFill>
        <p:spPr bwMode="auto">
          <a:xfrm>
            <a:off x="546608" y="1950508"/>
            <a:ext cx="8027268" cy="4402321"/>
          </a:xfrm>
          <a:prstGeom prst="rect">
            <a:avLst/>
          </a:prstGeom>
          <a:noFill/>
          <a:ln w="9525">
            <a:noFill/>
            <a:miter lim="800000"/>
            <a:headEnd/>
            <a:tailEnd/>
          </a:ln>
        </p:spPr>
      </p:pic>
    </p:spTree>
    <p:extLst>
      <p:ext uri="{BB962C8B-B14F-4D97-AF65-F5344CB8AC3E}">
        <p14:creationId xmlns:p14="http://schemas.microsoft.com/office/powerpoint/2010/main" val="17796448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7700862"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分页地址结构</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5" name="Text Box 3">
            <a:extLst>
              <a:ext uri="{FF2B5EF4-FFF2-40B4-BE49-F238E27FC236}">
                <a16:creationId xmlns:a16="http://schemas.microsoft.com/office/drawing/2014/main" id="{4027A16B-BCB8-443A-B4E2-3F5F4C6FD5A8}"/>
              </a:ext>
            </a:extLst>
          </p:cNvPr>
          <p:cNvSpPr txBox="1">
            <a:spLocks noChangeArrowheads="1"/>
          </p:cNvSpPr>
          <p:nvPr/>
        </p:nvSpPr>
        <p:spPr bwMode="auto">
          <a:xfrm>
            <a:off x="2975520" y="1700808"/>
            <a:ext cx="4340225" cy="461963"/>
          </a:xfrm>
          <a:prstGeom prst="rect">
            <a:avLst/>
          </a:prstGeom>
          <a:noFill/>
          <a:ln w="9525">
            <a:noFill/>
            <a:miter lim="800000"/>
            <a:headEnd/>
            <a:tailEnd/>
          </a:ln>
        </p:spPr>
        <p:txBody>
          <a:bodyPr wrap="none">
            <a:spAutoFit/>
          </a:bodyPr>
          <a:lstStyle/>
          <a:p>
            <a:pPr algn="l"/>
            <a:r>
              <a:rPr lang="zh-CN" altLang="en-US" dirty="0">
                <a:solidFill>
                  <a:schemeClr val="tx1"/>
                </a:solidFill>
                <a:latin typeface="仿宋" panose="02010609060101010101" pitchFamily="49" charset="-122"/>
                <a:ea typeface="仿宋" panose="02010609060101010101" pitchFamily="49" charset="-122"/>
              </a:rPr>
              <a:t>分页地址中的地址结构如下： </a:t>
            </a:r>
          </a:p>
        </p:txBody>
      </p:sp>
      <p:graphicFrame>
        <p:nvGraphicFramePr>
          <p:cNvPr id="18" name="Group 4">
            <a:extLst>
              <a:ext uri="{FF2B5EF4-FFF2-40B4-BE49-F238E27FC236}">
                <a16:creationId xmlns:a16="http://schemas.microsoft.com/office/drawing/2014/main" id="{98A63EE0-0582-48E5-A49D-561A4811645A}"/>
              </a:ext>
            </a:extLst>
          </p:cNvPr>
          <p:cNvGraphicFramePr>
            <a:graphicFrameLocks noGrp="1"/>
          </p:cNvGraphicFramePr>
          <p:nvPr>
            <p:extLst>
              <p:ext uri="{D42A27DB-BD31-4B8C-83A1-F6EECF244321}">
                <p14:modId xmlns:p14="http://schemas.microsoft.com/office/powerpoint/2010/main" val="1474897732"/>
              </p:ext>
            </p:extLst>
          </p:nvPr>
        </p:nvGraphicFramePr>
        <p:xfrm>
          <a:off x="1835696" y="2520726"/>
          <a:ext cx="6096000" cy="688981"/>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688981">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chemeClr val="bg1"/>
                          </a:solidFill>
                          <a:effectLst/>
                          <a:latin typeface="Arial" charset="0"/>
                          <a:ea typeface="宋体" pitchFamily="2" charset="-122"/>
                        </a:rPr>
                        <a:t>页号</a:t>
                      </a:r>
                      <a:r>
                        <a:rPr kumimoji="0" lang="en-US" altLang="zh-CN" sz="2000" b="0" i="0" u="none" strike="noStrike" cap="none" normalizeH="0" baseline="0" dirty="0">
                          <a:ln>
                            <a:noFill/>
                          </a:ln>
                          <a:solidFill>
                            <a:schemeClr val="bg1"/>
                          </a:solidFill>
                          <a:effectLst/>
                          <a:latin typeface="Arial" charset="0"/>
                          <a:ea typeface="宋体" pitchFamily="2" charset="-122"/>
                        </a:rPr>
                        <a:t>P</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chemeClr val="bg1"/>
                          </a:solidFill>
                          <a:effectLst/>
                          <a:latin typeface="Arial" charset="0"/>
                          <a:ea typeface="宋体" pitchFamily="2" charset="-122"/>
                        </a:rPr>
                        <a:t>位移量</a:t>
                      </a:r>
                      <a:r>
                        <a:rPr kumimoji="0" lang="en-US" altLang="zh-CN" sz="2000" b="0" i="0" u="none" strike="noStrike" cap="none" normalizeH="0" baseline="0" dirty="0">
                          <a:ln>
                            <a:noFill/>
                          </a:ln>
                          <a:solidFill>
                            <a:schemeClr val="bg1"/>
                          </a:solidFill>
                          <a:effectLst/>
                          <a:latin typeface="Arial" charset="0"/>
                          <a:ea typeface="宋体" pitchFamily="2" charset="-122"/>
                        </a:rPr>
                        <a:t>W</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bl>
          </a:graphicData>
        </a:graphic>
      </p:graphicFrame>
      <p:sp>
        <p:nvSpPr>
          <p:cNvPr id="19" name="Text Box 12">
            <a:extLst>
              <a:ext uri="{FF2B5EF4-FFF2-40B4-BE49-F238E27FC236}">
                <a16:creationId xmlns:a16="http://schemas.microsoft.com/office/drawing/2014/main" id="{4E820423-21A7-417F-BB65-B1D3A06F22EC}"/>
              </a:ext>
            </a:extLst>
          </p:cNvPr>
          <p:cNvSpPr txBox="1">
            <a:spLocks noChangeArrowheads="1"/>
          </p:cNvSpPr>
          <p:nvPr/>
        </p:nvSpPr>
        <p:spPr bwMode="auto">
          <a:xfrm>
            <a:off x="2021433" y="2077813"/>
            <a:ext cx="488950" cy="457200"/>
          </a:xfrm>
          <a:prstGeom prst="rect">
            <a:avLst/>
          </a:prstGeom>
          <a:noFill/>
          <a:ln w="9525">
            <a:noFill/>
            <a:miter lim="800000"/>
            <a:headEnd/>
            <a:tailEnd/>
          </a:ln>
        </p:spPr>
        <p:txBody>
          <a:bodyPr wrap="none">
            <a:spAutoFit/>
          </a:bodyPr>
          <a:lstStyle/>
          <a:p>
            <a:pPr algn="l"/>
            <a:r>
              <a:rPr lang="en-US" altLang="zh-CN" dirty="0">
                <a:solidFill>
                  <a:schemeClr val="tx1"/>
                </a:solidFill>
                <a:latin typeface="仿宋" panose="02010609060101010101" pitchFamily="49" charset="-122"/>
                <a:ea typeface="仿宋" panose="02010609060101010101" pitchFamily="49" charset="-122"/>
              </a:rPr>
              <a:t>31</a:t>
            </a:r>
          </a:p>
        </p:txBody>
      </p:sp>
      <p:sp>
        <p:nvSpPr>
          <p:cNvPr id="20" name="Text Box 13">
            <a:extLst>
              <a:ext uri="{FF2B5EF4-FFF2-40B4-BE49-F238E27FC236}">
                <a16:creationId xmlns:a16="http://schemas.microsoft.com/office/drawing/2014/main" id="{6212FCE4-9B73-41F3-9F15-29337EF47B57}"/>
              </a:ext>
            </a:extLst>
          </p:cNvPr>
          <p:cNvSpPr txBox="1">
            <a:spLocks noChangeArrowheads="1"/>
          </p:cNvSpPr>
          <p:nvPr/>
        </p:nvSpPr>
        <p:spPr bwMode="auto">
          <a:xfrm>
            <a:off x="4215358" y="2042888"/>
            <a:ext cx="488950" cy="457200"/>
          </a:xfrm>
          <a:prstGeom prst="rect">
            <a:avLst/>
          </a:prstGeom>
          <a:noFill/>
          <a:ln w="9525">
            <a:noFill/>
            <a:miter lim="800000"/>
            <a:headEnd/>
            <a:tailEnd/>
          </a:ln>
        </p:spPr>
        <p:txBody>
          <a:bodyPr wrap="none">
            <a:spAutoFit/>
          </a:bodyPr>
          <a:lstStyle/>
          <a:p>
            <a:pPr algn="l"/>
            <a:r>
              <a:rPr lang="en-US" altLang="zh-CN" dirty="0">
                <a:solidFill>
                  <a:schemeClr val="tx1"/>
                </a:solidFill>
                <a:latin typeface="仿宋" panose="02010609060101010101" pitchFamily="49" charset="-122"/>
                <a:ea typeface="仿宋" panose="02010609060101010101" pitchFamily="49" charset="-122"/>
              </a:rPr>
              <a:t>12</a:t>
            </a:r>
          </a:p>
        </p:txBody>
      </p:sp>
      <p:sp>
        <p:nvSpPr>
          <p:cNvPr id="21" name="Text Box 14">
            <a:extLst>
              <a:ext uri="{FF2B5EF4-FFF2-40B4-BE49-F238E27FC236}">
                <a16:creationId xmlns:a16="http://schemas.microsoft.com/office/drawing/2014/main" id="{90808797-BD64-4D38-B180-2708C6E89A91}"/>
              </a:ext>
            </a:extLst>
          </p:cNvPr>
          <p:cNvSpPr txBox="1">
            <a:spLocks noChangeArrowheads="1"/>
          </p:cNvSpPr>
          <p:nvPr/>
        </p:nvSpPr>
        <p:spPr bwMode="auto">
          <a:xfrm>
            <a:off x="5145633" y="2044476"/>
            <a:ext cx="488950" cy="457200"/>
          </a:xfrm>
          <a:prstGeom prst="rect">
            <a:avLst/>
          </a:prstGeom>
          <a:noFill/>
          <a:ln w="9525">
            <a:noFill/>
            <a:miter lim="800000"/>
            <a:headEnd/>
            <a:tailEnd/>
          </a:ln>
        </p:spPr>
        <p:txBody>
          <a:bodyPr wrap="none">
            <a:spAutoFit/>
          </a:bodyPr>
          <a:lstStyle/>
          <a:p>
            <a:pPr algn="l"/>
            <a:r>
              <a:rPr lang="en-US" altLang="zh-CN" dirty="0">
                <a:solidFill>
                  <a:schemeClr val="tx1"/>
                </a:solidFill>
                <a:latin typeface="仿宋" panose="02010609060101010101" pitchFamily="49" charset="-122"/>
                <a:ea typeface="仿宋" panose="02010609060101010101" pitchFamily="49" charset="-122"/>
              </a:rPr>
              <a:t>11</a:t>
            </a:r>
          </a:p>
        </p:txBody>
      </p:sp>
      <p:sp>
        <p:nvSpPr>
          <p:cNvPr id="22" name="Text Box 15">
            <a:extLst>
              <a:ext uri="{FF2B5EF4-FFF2-40B4-BE49-F238E27FC236}">
                <a16:creationId xmlns:a16="http://schemas.microsoft.com/office/drawing/2014/main" id="{7616DBB3-4B33-45E0-BD17-B40EEF188195}"/>
              </a:ext>
            </a:extLst>
          </p:cNvPr>
          <p:cNvSpPr txBox="1">
            <a:spLocks noChangeArrowheads="1"/>
          </p:cNvSpPr>
          <p:nvPr/>
        </p:nvSpPr>
        <p:spPr bwMode="auto">
          <a:xfrm>
            <a:off x="7491958" y="2042888"/>
            <a:ext cx="336550" cy="457200"/>
          </a:xfrm>
          <a:prstGeom prst="rect">
            <a:avLst/>
          </a:prstGeom>
          <a:noFill/>
          <a:ln w="9525">
            <a:noFill/>
            <a:miter lim="800000"/>
            <a:headEnd/>
            <a:tailEnd/>
          </a:ln>
        </p:spPr>
        <p:txBody>
          <a:bodyPr wrap="none">
            <a:spAutoFit/>
          </a:bodyPr>
          <a:lstStyle/>
          <a:p>
            <a:pPr algn="l"/>
            <a:r>
              <a:rPr lang="en-US" altLang="zh-CN" dirty="0">
                <a:solidFill>
                  <a:schemeClr val="tx1"/>
                </a:solidFill>
                <a:latin typeface="仿宋" panose="02010609060101010101" pitchFamily="49" charset="-122"/>
                <a:ea typeface="仿宋" panose="02010609060101010101" pitchFamily="49" charset="-122"/>
              </a:rPr>
              <a:t>0</a:t>
            </a:r>
          </a:p>
        </p:txBody>
      </p:sp>
      <p:sp>
        <p:nvSpPr>
          <p:cNvPr id="23" name="Text Box 16">
            <a:extLst>
              <a:ext uri="{FF2B5EF4-FFF2-40B4-BE49-F238E27FC236}">
                <a16:creationId xmlns:a16="http://schemas.microsoft.com/office/drawing/2014/main" id="{0394BC0D-C9CB-4932-8089-EBE04C0C08A5}"/>
              </a:ext>
            </a:extLst>
          </p:cNvPr>
          <p:cNvSpPr txBox="1">
            <a:spLocks noChangeArrowheads="1"/>
          </p:cNvSpPr>
          <p:nvPr/>
        </p:nvSpPr>
        <p:spPr bwMode="auto">
          <a:xfrm>
            <a:off x="835571" y="3377976"/>
            <a:ext cx="8001000" cy="1573212"/>
          </a:xfrm>
          <a:prstGeom prst="rect">
            <a:avLst/>
          </a:prstGeom>
          <a:noFill/>
          <a:ln w="9525">
            <a:noFill/>
            <a:miter lim="800000"/>
            <a:headEnd/>
            <a:tailEnd/>
          </a:ln>
        </p:spPr>
        <p:txBody>
          <a:bodyPr>
            <a:spAutoFit/>
          </a:bodyPr>
          <a:lstStyle/>
          <a:p>
            <a:pPr algn="just">
              <a:lnSpc>
                <a:spcPct val="135000"/>
              </a:lnSpc>
              <a:spcBef>
                <a:spcPct val="50000"/>
              </a:spcBef>
            </a:pPr>
            <a:r>
              <a:rPr lang="en-US" altLang="zh-CN" dirty="0">
                <a:solidFill>
                  <a:schemeClr val="tx1"/>
                </a:solidFill>
                <a:latin typeface="仿宋" panose="02010609060101010101" pitchFamily="49" charset="-122"/>
                <a:ea typeface="仿宋" panose="02010609060101010101" pitchFamily="49" charset="-122"/>
              </a:rPr>
              <a:t>    </a:t>
            </a:r>
            <a:r>
              <a:rPr lang="zh-CN" altLang="en-US" dirty="0">
                <a:solidFill>
                  <a:schemeClr val="tx1"/>
                </a:solidFill>
                <a:latin typeface="仿宋" panose="02010609060101010101" pitchFamily="49" charset="-122"/>
                <a:ea typeface="仿宋" panose="02010609060101010101" pitchFamily="49" charset="-122"/>
              </a:rPr>
              <a:t>对某特定机器，其地址结构是一定的。若给定一个逻辑地址空间中的地址为</a:t>
            </a:r>
            <a:r>
              <a:rPr lang="en-US" altLang="zh-CN" dirty="0">
                <a:solidFill>
                  <a:schemeClr val="tx1"/>
                </a:solidFill>
                <a:latin typeface="仿宋" panose="02010609060101010101" pitchFamily="49" charset="-122"/>
                <a:ea typeface="仿宋" panose="02010609060101010101" pitchFamily="49" charset="-122"/>
              </a:rPr>
              <a:t>A</a:t>
            </a:r>
            <a:r>
              <a:rPr lang="zh-CN" altLang="en-US" dirty="0">
                <a:solidFill>
                  <a:schemeClr val="tx1"/>
                </a:solidFill>
                <a:latin typeface="仿宋" panose="02010609060101010101" pitchFamily="49" charset="-122"/>
                <a:ea typeface="仿宋" panose="02010609060101010101" pitchFamily="49" charset="-122"/>
              </a:rPr>
              <a:t>，页面的大小为</a:t>
            </a:r>
            <a:r>
              <a:rPr lang="en-US" altLang="zh-CN" dirty="0">
                <a:solidFill>
                  <a:schemeClr val="tx1"/>
                </a:solidFill>
                <a:latin typeface="仿宋" panose="02010609060101010101" pitchFamily="49" charset="-122"/>
                <a:ea typeface="仿宋" panose="02010609060101010101" pitchFamily="49" charset="-122"/>
              </a:rPr>
              <a:t>L</a:t>
            </a:r>
            <a:r>
              <a:rPr lang="zh-CN" altLang="en-US" dirty="0">
                <a:solidFill>
                  <a:schemeClr val="tx1"/>
                </a:solidFill>
                <a:latin typeface="仿宋" panose="02010609060101010101" pitchFamily="49" charset="-122"/>
                <a:ea typeface="仿宋" panose="02010609060101010101" pitchFamily="49" charset="-122"/>
              </a:rPr>
              <a:t>，则</a:t>
            </a:r>
            <a:r>
              <a:rPr lang="zh-CN" altLang="en-US" b="1" dirty="0">
                <a:solidFill>
                  <a:srgbClr val="FF0000"/>
                </a:solidFill>
                <a:latin typeface="仿宋" panose="02010609060101010101" pitchFamily="49" charset="-122"/>
                <a:ea typeface="仿宋" panose="02010609060101010101" pitchFamily="49" charset="-122"/>
              </a:rPr>
              <a:t>页号</a:t>
            </a:r>
            <a:r>
              <a:rPr lang="en-US" altLang="zh-CN" b="1" dirty="0">
                <a:solidFill>
                  <a:srgbClr val="FF0000"/>
                </a:solidFill>
                <a:latin typeface="仿宋" panose="02010609060101010101" pitchFamily="49" charset="-122"/>
                <a:ea typeface="仿宋" panose="02010609060101010101" pitchFamily="49" charset="-122"/>
              </a:rPr>
              <a:t>P</a:t>
            </a:r>
            <a:r>
              <a:rPr lang="zh-CN" altLang="en-US" b="1" dirty="0">
                <a:solidFill>
                  <a:srgbClr val="FF0000"/>
                </a:solidFill>
                <a:latin typeface="仿宋" panose="02010609060101010101" pitchFamily="49" charset="-122"/>
                <a:ea typeface="仿宋" panose="02010609060101010101" pitchFamily="49" charset="-122"/>
              </a:rPr>
              <a:t>和页内地址</a:t>
            </a:r>
            <a:r>
              <a:rPr lang="en-US" altLang="zh-CN" b="1" dirty="0">
                <a:solidFill>
                  <a:srgbClr val="FF0000"/>
                </a:solidFill>
                <a:latin typeface="仿宋" panose="02010609060101010101" pitchFamily="49" charset="-122"/>
                <a:ea typeface="仿宋" panose="02010609060101010101" pitchFamily="49" charset="-122"/>
              </a:rPr>
              <a:t>d</a:t>
            </a:r>
            <a:r>
              <a:rPr lang="zh-CN" altLang="en-US" dirty="0">
                <a:solidFill>
                  <a:schemeClr val="tx1"/>
                </a:solidFill>
                <a:latin typeface="仿宋" panose="02010609060101010101" pitchFamily="49" charset="-122"/>
                <a:ea typeface="仿宋" panose="02010609060101010101" pitchFamily="49" charset="-122"/>
              </a:rPr>
              <a:t>可按下式求得： </a:t>
            </a:r>
          </a:p>
        </p:txBody>
      </p:sp>
      <p:graphicFrame>
        <p:nvGraphicFramePr>
          <p:cNvPr id="24" name="Object 18">
            <a:extLst>
              <a:ext uri="{FF2B5EF4-FFF2-40B4-BE49-F238E27FC236}">
                <a16:creationId xmlns:a16="http://schemas.microsoft.com/office/drawing/2014/main" id="{EFE6C3C4-756E-4E7F-BBF8-88E4F63B2D1D}"/>
              </a:ext>
            </a:extLst>
          </p:cNvPr>
          <p:cNvGraphicFramePr>
            <a:graphicFrameLocks noChangeAspect="1"/>
          </p:cNvGraphicFramePr>
          <p:nvPr>
            <p:extLst>
              <p:ext uri="{D42A27DB-BD31-4B8C-83A1-F6EECF244321}">
                <p14:modId xmlns:p14="http://schemas.microsoft.com/office/powerpoint/2010/main" val="2756221386"/>
              </p:ext>
            </p:extLst>
          </p:nvPr>
        </p:nvGraphicFramePr>
        <p:xfrm>
          <a:off x="1764258" y="5163913"/>
          <a:ext cx="2438400" cy="1246188"/>
        </p:xfrm>
        <a:graphic>
          <a:graphicData uri="http://schemas.openxmlformats.org/presentationml/2006/ole">
            <mc:AlternateContent xmlns:mc="http://schemas.openxmlformats.org/markup-compatibility/2006">
              <mc:Choice xmlns:v="urn:schemas-microsoft-com:vml" Requires="v">
                <p:oleObj spid="_x0000_s30794" r:id="rId3" imgW="837836" imgH="431613" progId="Equation.3">
                  <p:embed/>
                </p:oleObj>
              </mc:Choice>
              <mc:Fallback>
                <p:oleObj r:id="rId3" imgW="837836" imgH="431613" progId="Equation.3">
                  <p:embed/>
                  <p:pic>
                    <p:nvPicPr>
                      <p:cNvPr id="16386"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4258" y="5163913"/>
                        <a:ext cx="2438400" cy="1246188"/>
                      </a:xfrm>
                      <a:prstGeom prst="rect">
                        <a:avLst/>
                      </a:prstGeom>
                      <a:solidFill>
                        <a:schemeClr val="tx1"/>
                      </a:solidFill>
                    </p:spPr>
                  </p:pic>
                </p:oleObj>
              </mc:Fallback>
            </mc:AlternateContent>
          </a:graphicData>
        </a:graphic>
      </p:graphicFrame>
      <p:graphicFrame>
        <p:nvGraphicFramePr>
          <p:cNvPr id="25" name="Object 19">
            <a:extLst>
              <a:ext uri="{FF2B5EF4-FFF2-40B4-BE49-F238E27FC236}">
                <a16:creationId xmlns:a16="http://schemas.microsoft.com/office/drawing/2014/main" id="{BC8C4F19-93BF-44DF-94DB-2B3990E10DBA}"/>
              </a:ext>
            </a:extLst>
          </p:cNvPr>
          <p:cNvGraphicFramePr>
            <a:graphicFrameLocks noChangeAspect="1"/>
          </p:cNvGraphicFramePr>
          <p:nvPr>
            <p:extLst>
              <p:ext uri="{D42A27DB-BD31-4B8C-83A1-F6EECF244321}">
                <p14:modId xmlns:p14="http://schemas.microsoft.com/office/powerpoint/2010/main" val="2266828090"/>
              </p:ext>
            </p:extLst>
          </p:nvPr>
        </p:nvGraphicFramePr>
        <p:xfrm>
          <a:off x="4907508" y="5449663"/>
          <a:ext cx="2805113" cy="539750"/>
        </p:xfrm>
        <a:graphic>
          <a:graphicData uri="http://schemas.openxmlformats.org/presentationml/2006/ole">
            <mc:AlternateContent xmlns:mc="http://schemas.openxmlformats.org/markup-compatibility/2006">
              <mc:Choice xmlns:v="urn:schemas-microsoft-com:vml" Requires="v">
                <p:oleObj spid="_x0000_s30795" r:id="rId5" imgW="1040948" imgH="203112" progId="Equation.3">
                  <p:embed/>
                </p:oleObj>
              </mc:Choice>
              <mc:Fallback>
                <p:oleObj r:id="rId5" imgW="1040948" imgH="203112" progId="Equation.3">
                  <p:embed/>
                  <p:pic>
                    <p:nvPicPr>
                      <p:cNvPr id="16387"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7508" y="5449663"/>
                        <a:ext cx="2805113" cy="539750"/>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54750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pic>
        <p:nvPicPr>
          <p:cNvPr id="26" name="Picture 4">
            <a:extLst>
              <a:ext uri="{FF2B5EF4-FFF2-40B4-BE49-F238E27FC236}">
                <a16:creationId xmlns:a16="http://schemas.microsoft.com/office/drawing/2014/main" id="{5C2EDF2F-7930-41D8-BB40-370988D53B4F}"/>
              </a:ext>
            </a:extLst>
          </p:cNvPr>
          <p:cNvPicPr>
            <a:picLocks noChangeAspect="1" noChangeArrowheads="1"/>
          </p:cNvPicPr>
          <p:nvPr/>
        </p:nvPicPr>
        <p:blipFill>
          <a:blip r:embed="rId2" cstate="print"/>
          <a:srcRect/>
          <a:stretch>
            <a:fillRect/>
          </a:stretch>
        </p:blipFill>
        <p:spPr bwMode="auto">
          <a:xfrm>
            <a:off x="683568" y="2154586"/>
            <a:ext cx="7704856" cy="4046091"/>
          </a:xfrm>
          <a:prstGeom prst="rect">
            <a:avLst/>
          </a:prstGeom>
          <a:noFill/>
          <a:ln w="19050" algn="ctr">
            <a:noFill/>
            <a:miter lim="800000"/>
            <a:headEnd/>
            <a:tailEnd/>
          </a:ln>
        </p:spPr>
      </p:pic>
      <p:sp>
        <p:nvSpPr>
          <p:cNvPr id="15" name="矩形 14">
            <a:extLst>
              <a:ext uri="{FF2B5EF4-FFF2-40B4-BE49-F238E27FC236}">
                <a16:creationId xmlns:a16="http://schemas.microsoft.com/office/drawing/2014/main" id="{2CB379E6-4741-4370-B64A-6EE86BAB3F9E}"/>
              </a:ext>
            </a:extLst>
          </p:cNvPr>
          <p:cNvSpPr/>
          <p:nvPr/>
        </p:nvSpPr>
        <p:spPr>
          <a:xfrm>
            <a:off x="11759" y="29489"/>
            <a:ext cx="7700862"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分页地址结构</a:t>
            </a:r>
          </a:p>
        </p:txBody>
      </p:sp>
    </p:spTree>
    <p:extLst>
      <p:ext uri="{BB962C8B-B14F-4D97-AF65-F5344CB8AC3E}">
        <p14:creationId xmlns:p14="http://schemas.microsoft.com/office/powerpoint/2010/main" val="3974900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solidFill>
              <a:schemeClr val="tx1"/>
            </a:solid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AFEC0BD7-2DDC-4ED9-8439-8DFD0DE467DA}"/>
              </a:ext>
            </a:extLst>
          </p:cNvPr>
          <p:cNvSpPr txBox="1">
            <a:spLocks noChangeArrowheads="1"/>
          </p:cNvSpPr>
          <p:nvPr/>
        </p:nvSpPr>
        <p:spPr bwMode="auto">
          <a:xfrm>
            <a:off x="179512" y="1605611"/>
            <a:ext cx="6462728" cy="519113"/>
          </a:xfrm>
          <a:prstGeom prst="rect">
            <a:avLst/>
          </a:prstGeom>
          <a:noFill/>
          <a:ln w="9525" algn="ctr">
            <a:noFill/>
            <a:miter lim="800000"/>
            <a:headEnd/>
            <a:tailEnd/>
          </a:ln>
        </p:spPr>
        <p:txBody>
          <a:bodyPr anchor="ctr"/>
          <a:lstStyle/>
          <a:p>
            <a:pPr algn="l"/>
            <a:r>
              <a:rPr kumimoji="0" lang="zh-CN" altLang="en-US" sz="3200" b="1" dirty="0">
                <a:solidFill>
                  <a:srgbClr val="FF0000"/>
                </a:solidFill>
                <a:latin typeface="黑体" pitchFamily="2" charset="-122"/>
                <a:ea typeface="黑体" pitchFamily="2" charset="-122"/>
              </a:rPr>
              <a:t>分页存储管理的基本方法 </a:t>
            </a:r>
          </a:p>
        </p:txBody>
      </p:sp>
      <p:sp>
        <p:nvSpPr>
          <p:cNvPr id="11" name="Text Box 3">
            <a:extLst>
              <a:ext uri="{FF2B5EF4-FFF2-40B4-BE49-F238E27FC236}">
                <a16:creationId xmlns:a16="http://schemas.microsoft.com/office/drawing/2014/main" id="{227B2E00-F92E-4546-B29C-D14A294AF021}"/>
              </a:ext>
            </a:extLst>
          </p:cNvPr>
          <p:cNvSpPr txBox="1">
            <a:spLocks noChangeArrowheads="1"/>
          </p:cNvSpPr>
          <p:nvPr/>
        </p:nvSpPr>
        <p:spPr bwMode="auto">
          <a:xfrm>
            <a:off x="433164" y="2210303"/>
            <a:ext cx="2914700" cy="535531"/>
          </a:xfrm>
          <a:prstGeom prst="rect">
            <a:avLst/>
          </a:prstGeom>
          <a:noFill/>
          <a:ln w="9525">
            <a:noFill/>
            <a:miter lim="800000"/>
            <a:headEnd/>
            <a:tailEnd/>
          </a:ln>
        </p:spPr>
        <p:txBody>
          <a:bodyPr wrap="square">
            <a:spAutoFit/>
          </a:bodyPr>
          <a:lstStyle/>
          <a:p>
            <a:pPr algn="just">
              <a:lnSpc>
                <a:spcPct val="120000"/>
              </a:lnSpc>
              <a:spcBef>
                <a:spcPct val="50000"/>
              </a:spcBef>
            </a:pPr>
            <a:r>
              <a:rPr lang="en-US" altLang="zh-CN" dirty="0">
                <a:solidFill>
                  <a:srgbClr val="6600FF"/>
                </a:solidFill>
                <a:latin typeface="黑体" pitchFamily="2" charset="-122"/>
                <a:ea typeface="黑体" pitchFamily="2" charset="-122"/>
              </a:rPr>
              <a:t>2.</a:t>
            </a:r>
            <a:r>
              <a:rPr lang="zh-CN" altLang="en-US" b="1" dirty="0">
                <a:solidFill>
                  <a:srgbClr val="6600FF"/>
                </a:solidFill>
                <a:latin typeface="黑体" pitchFamily="2" charset="-122"/>
                <a:ea typeface="黑体" pitchFamily="2" charset="-122"/>
              </a:rPr>
              <a:t>地址结构 </a:t>
            </a:r>
            <a:endParaRPr lang="zh-CN" altLang="en-US" dirty="0">
              <a:solidFill>
                <a:srgbClr val="6600FF"/>
              </a:solidFill>
              <a:latin typeface="黑体" pitchFamily="2" charset="-122"/>
              <a:ea typeface="黑体" pitchFamily="2" charset="-122"/>
            </a:endParaRPr>
          </a:p>
        </p:txBody>
      </p:sp>
      <p:sp>
        <p:nvSpPr>
          <p:cNvPr id="12" name="Text Box 5">
            <a:extLst>
              <a:ext uri="{FF2B5EF4-FFF2-40B4-BE49-F238E27FC236}">
                <a16:creationId xmlns:a16="http://schemas.microsoft.com/office/drawing/2014/main" id="{C00A3F21-6E2C-41D1-8804-B44D1FF246BC}"/>
              </a:ext>
            </a:extLst>
          </p:cNvPr>
          <p:cNvSpPr txBox="1">
            <a:spLocks noChangeArrowheads="1"/>
          </p:cNvSpPr>
          <p:nvPr/>
        </p:nvSpPr>
        <p:spPr bwMode="auto">
          <a:xfrm>
            <a:off x="895490" y="2781199"/>
            <a:ext cx="6426359" cy="488234"/>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2600" b="0" i="0" u="none" strike="noStrike" kern="0" cap="none" spc="0" normalizeH="0" baseline="0" noProof="0" dirty="0">
                <a:ln>
                  <a:noFill/>
                </a:ln>
                <a:solidFill>
                  <a:schemeClr val="tx1"/>
                </a:solidFill>
                <a:effectLst/>
                <a:uLnTx/>
                <a:uFillTx/>
              </a:rPr>
              <a:t>例：设虚地址为</a:t>
            </a:r>
            <a:r>
              <a:rPr kumimoji="0" lang="en-US" altLang="zh-CN" sz="2600" b="0" i="0" u="none" strike="noStrike" kern="0" cap="none" spc="0" normalizeH="0" baseline="0" noProof="0" dirty="0">
                <a:ln>
                  <a:noFill/>
                </a:ln>
                <a:solidFill>
                  <a:schemeClr val="tx1"/>
                </a:solidFill>
                <a:effectLst/>
                <a:uLnTx/>
                <a:uFillTx/>
              </a:rPr>
              <a:t>(357101)</a:t>
            </a:r>
            <a:r>
              <a:rPr kumimoji="0" lang="en-US" altLang="zh-CN" sz="2600" b="0" i="0" u="none" strike="noStrike" kern="0" cap="none" spc="0" normalizeH="0" baseline="-25000" noProof="0" dirty="0">
                <a:ln>
                  <a:noFill/>
                </a:ln>
                <a:solidFill>
                  <a:schemeClr val="tx1"/>
                </a:solidFill>
                <a:effectLst/>
                <a:uLnTx/>
                <a:uFillTx/>
              </a:rPr>
              <a:t>8</a:t>
            </a:r>
            <a:r>
              <a:rPr kumimoji="0" lang="en-US" altLang="zh-CN" sz="2600" b="0" i="0" u="none" strike="noStrike" kern="0" cap="none" spc="0" normalizeH="0" baseline="0" noProof="0" dirty="0">
                <a:ln>
                  <a:noFill/>
                </a:ln>
                <a:solidFill>
                  <a:schemeClr val="tx1"/>
                </a:solidFill>
                <a:effectLst/>
                <a:uLnTx/>
                <a:uFillTx/>
              </a:rPr>
              <a:t> </a:t>
            </a:r>
            <a:r>
              <a:rPr kumimoji="0" lang="zh-CN" altLang="en-US" sz="2600" b="0" i="0" u="none" strike="noStrike" kern="0" cap="none" spc="0" normalizeH="0" baseline="0" noProof="0" dirty="0">
                <a:ln>
                  <a:noFill/>
                </a:ln>
                <a:solidFill>
                  <a:schemeClr val="tx1"/>
                </a:solidFill>
                <a:effectLst/>
                <a:uLnTx/>
                <a:uFillTx/>
              </a:rPr>
              <a:t>每一块为</a:t>
            </a:r>
            <a:r>
              <a:rPr kumimoji="0" lang="en-US" altLang="zh-CN" sz="2600" b="0" i="0" u="none" strike="noStrike" kern="0" cap="none" spc="0" normalizeH="0" baseline="0" noProof="0" dirty="0">
                <a:ln>
                  <a:noFill/>
                </a:ln>
                <a:solidFill>
                  <a:schemeClr val="tx1"/>
                </a:solidFill>
                <a:effectLst/>
                <a:uLnTx/>
                <a:uFillTx/>
              </a:rPr>
              <a:t>128</a:t>
            </a:r>
            <a:r>
              <a:rPr kumimoji="0" lang="zh-CN" altLang="en-US" sz="2600" b="0" i="0" u="none" strike="noStrike" kern="0" cap="none" spc="0" normalizeH="0" baseline="0" noProof="0" dirty="0">
                <a:ln>
                  <a:noFill/>
                </a:ln>
                <a:solidFill>
                  <a:schemeClr val="tx1"/>
                </a:solidFill>
                <a:effectLst/>
                <a:uLnTx/>
                <a:uFillTx/>
              </a:rPr>
              <a:t>字节</a:t>
            </a:r>
          </a:p>
        </p:txBody>
      </p:sp>
      <p:sp>
        <p:nvSpPr>
          <p:cNvPr id="15" name="Text Box 6">
            <a:extLst>
              <a:ext uri="{FF2B5EF4-FFF2-40B4-BE49-F238E27FC236}">
                <a16:creationId xmlns:a16="http://schemas.microsoft.com/office/drawing/2014/main" id="{5CB758CA-1E89-4DBE-8779-FFCB1BF3002B}"/>
              </a:ext>
            </a:extLst>
          </p:cNvPr>
          <p:cNvSpPr txBox="1">
            <a:spLocks noChangeArrowheads="1"/>
          </p:cNvSpPr>
          <p:nvPr/>
        </p:nvSpPr>
        <p:spPr bwMode="auto">
          <a:xfrm>
            <a:off x="2983052" y="3573362"/>
            <a:ext cx="1287132" cy="488234"/>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dirty="0">
                <a:ln>
                  <a:noFill/>
                </a:ln>
                <a:solidFill>
                  <a:schemeClr val="tx1"/>
                </a:solidFill>
                <a:effectLst/>
                <a:uLnTx/>
                <a:uFillTx/>
              </a:rPr>
              <a:t>128</a:t>
            </a:r>
            <a:r>
              <a:rPr kumimoji="0" lang="zh-CN" altLang="en-US" sz="2600" b="0" i="0" u="none" strike="noStrike" kern="0" cap="none" spc="0" normalizeH="0" baseline="0" noProof="0" dirty="0">
                <a:ln>
                  <a:noFill/>
                </a:ln>
                <a:solidFill>
                  <a:schemeClr val="tx1"/>
                </a:solidFill>
                <a:effectLst/>
                <a:uLnTx/>
                <a:uFillTx/>
              </a:rPr>
              <a:t>＝</a:t>
            </a:r>
            <a:r>
              <a:rPr kumimoji="0" lang="en-US" altLang="zh-CN" sz="2600" b="0" i="0" u="none" strike="noStrike" kern="0" cap="none" spc="0" normalizeH="0" baseline="0" noProof="0" dirty="0">
                <a:ln>
                  <a:noFill/>
                </a:ln>
                <a:solidFill>
                  <a:schemeClr val="tx1"/>
                </a:solidFill>
                <a:effectLst/>
                <a:uLnTx/>
                <a:uFillTx/>
              </a:rPr>
              <a:t>2</a:t>
            </a:r>
            <a:r>
              <a:rPr kumimoji="0" lang="en-US" altLang="zh-CN" sz="2600" b="0" i="0" u="none" strike="noStrike" kern="0" cap="none" spc="0" normalizeH="0" baseline="30000" noProof="0" dirty="0">
                <a:ln>
                  <a:noFill/>
                </a:ln>
                <a:solidFill>
                  <a:schemeClr val="tx1"/>
                </a:solidFill>
                <a:effectLst/>
                <a:uLnTx/>
                <a:uFillTx/>
              </a:rPr>
              <a:t>7</a:t>
            </a:r>
            <a:endParaRPr kumimoji="0" lang="en-US" altLang="zh-CN" sz="2600" b="0" i="0" u="none" strike="noStrike" kern="0" cap="none" spc="0" normalizeH="0" baseline="0" noProof="0" dirty="0">
              <a:ln>
                <a:noFill/>
              </a:ln>
              <a:solidFill>
                <a:schemeClr val="tx1"/>
              </a:solidFill>
              <a:effectLst/>
              <a:uLnTx/>
              <a:uFillTx/>
            </a:endParaRPr>
          </a:p>
        </p:txBody>
      </p:sp>
      <p:sp>
        <p:nvSpPr>
          <p:cNvPr id="16" name="Rectangle 7">
            <a:extLst>
              <a:ext uri="{FF2B5EF4-FFF2-40B4-BE49-F238E27FC236}">
                <a16:creationId xmlns:a16="http://schemas.microsoft.com/office/drawing/2014/main" id="{6EA0F4BD-13A7-44D9-9C33-BE53D7E0CF08}"/>
              </a:ext>
            </a:extLst>
          </p:cNvPr>
          <p:cNvSpPr>
            <a:spLocks noChangeArrowheads="1"/>
          </p:cNvSpPr>
          <p:nvPr/>
        </p:nvSpPr>
        <p:spPr bwMode="auto">
          <a:xfrm>
            <a:off x="1536840" y="4386162"/>
            <a:ext cx="6091331" cy="488234"/>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dirty="0">
                <a:ln>
                  <a:noFill/>
                </a:ln>
                <a:solidFill>
                  <a:schemeClr val="tx1"/>
                </a:solidFill>
                <a:effectLst/>
                <a:uLnTx/>
                <a:uFillTx/>
              </a:rPr>
              <a:t>(357101)</a:t>
            </a:r>
            <a:r>
              <a:rPr kumimoji="0" lang="en-US" altLang="zh-CN" sz="2600" b="0" i="0" u="none" strike="noStrike" kern="0" cap="none" spc="0" normalizeH="0" baseline="-25000" noProof="0" dirty="0">
                <a:ln>
                  <a:noFill/>
                </a:ln>
                <a:solidFill>
                  <a:schemeClr val="tx1"/>
                </a:solidFill>
                <a:effectLst/>
                <a:uLnTx/>
                <a:uFillTx/>
              </a:rPr>
              <a:t>8</a:t>
            </a:r>
            <a:r>
              <a:rPr kumimoji="0" lang="zh-CN" altLang="en-US" sz="2600" b="0" i="0" u="none" strike="noStrike" kern="0" cap="none" spc="0" normalizeH="0" baseline="0" noProof="0" dirty="0">
                <a:ln>
                  <a:noFill/>
                </a:ln>
                <a:solidFill>
                  <a:schemeClr val="tx1"/>
                </a:solidFill>
                <a:effectLst/>
                <a:uLnTx/>
                <a:uFillTx/>
              </a:rPr>
              <a:t>＝</a:t>
            </a:r>
            <a:r>
              <a:rPr kumimoji="0" lang="en-US" altLang="zh-CN" sz="2600" b="0" i="0" u="none" strike="noStrike" kern="0" cap="none" spc="0" normalizeH="0" baseline="0" noProof="0" dirty="0">
                <a:ln>
                  <a:noFill/>
                </a:ln>
                <a:solidFill>
                  <a:schemeClr val="tx1"/>
                </a:solidFill>
                <a:effectLst/>
                <a:uLnTx/>
                <a:uFillTx/>
              </a:rPr>
              <a:t>(011, 101, 111, 00 1, 000, 001)</a:t>
            </a:r>
            <a:r>
              <a:rPr kumimoji="0" lang="en-US" altLang="zh-CN" sz="2600" b="0" i="0" u="none" strike="noStrike" kern="0" cap="none" spc="0" normalizeH="0" baseline="-25000" noProof="0" dirty="0">
                <a:ln>
                  <a:noFill/>
                </a:ln>
                <a:solidFill>
                  <a:schemeClr val="tx1"/>
                </a:solidFill>
                <a:effectLst/>
                <a:uLnTx/>
                <a:uFillTx/>
              </a:rPr>
              <a:t>2</a:t>
            </a:r>
          </a:p>
        </p:txBody>
      </p:sp>
      <p:sp>
        <p:nvSpPr>
          <p:cNvPr id="18" name="Line 8">
            <a:extLst>
              <a:ext uri="{FF2B5EF4-FFF2-40B4-BE49-F238E27FC236}">
                <a16:creationId xmlns:a16="http://schemas.microsoft.com/office/drawing/2014/main" id="{A330477A-A60F-4752-B665-6F077B050125}"/>
              </a:ext>
            </a:extLst>
          </p:cNvPr>
          <p:cNvSpPr>
            <a:spLocks noChangeShapeType="1"/>
          </p:cNvSpPr>
          <p:nvPr/>
        </p:nvSpPr>
        <p:spPr bwMode="auto">
          <a:xfrm>
            <a:off x="5791340" y="4005162"/>
            <a:ext cx="0" cy="1371600"/>
          </a:xfrm>
          <a:prstGeom prst="line">
            <a:avLst/>
          </a:prstGeom>
          <a:noFill/>
          <a:ln w="9525">
            <a:solidFill>
              <a:schemeClr val="tx1"/>
            </a:solidFill>
            <a:prstDash val="dash"/>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9" name="Line 9">
            <a:extLst>
              <a:ext uri="{FF2B5EF4-FFF2-40B4-BE49-F238E27FC236}">
                <a16:creationId xmlns:a16="http://schemas.microsoft.com/office/drawing/2014/main" id="{1B4A2009-11BE-4623-90A2-3AF62FCAE0F5}"/>
              </a:ext>
            </a:extLst>
          </p:cNvPr>
          <p:cNvSpPr>
            <a:spLocks noChangeShapeType="1"/>
          </p:cNvSpPr>
          <p:nvPr/>
        </p:nvSpPr>
        <p:spPr bwMode="auto">
          <a:xfrm>
            <a:off x="3414852" y="4868762"/>
            <a:ext cx="228600" cy="0"/>
          </a:xfrm>
          <a:prstGeom prst="line">
            <a:avLst/>
          </a:prstGeom>
          <a:noFill/>
          <a:ln w="9525">
            <a:solidFill>
              <a:schemeClr val="tx1"/>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0" name="Line 10">
            <a:extLst>
              <a:ext uri="{FF2B5EF4-FFF2-40B4-BE49-F238E27FC236}">
                <a16:creationId xmlns:a16="http://schemas.microsoft.com/office/drawing/2014/main" id="{551371C2-7B81-479E-88E1-73A2F62CFFB4}"/>
              </a:ext>
            </a:extLst>
          </p:cNvPr>
          <p:cNvSpPr>
            <a:spLocks noChangeShapeType="1"/>
          </p:cNvSpPr>
          <p:nvPr/>
        </p:nvSpPr>
        <p:spPr bwMode="auto">
          <a:xfrm>
            <a:off x="3713302" y="4871937"/>
            <a:ext cx="533400" cy="0"/>
          </a:xfrm>
          <a:prstGeom prst="line">
            <a:avLst/>
          </a:prstGeom>
          <a:noFill/>
          <a:ln w="9525">
            <a:solidFill>
              <a:schemeClr val="tx1"/>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1" name="Line 11">
            <a:extLst>
              <a:ext uri="{FF2B5EF4-FFF2-40B4-BE49-F238E27FC236}">
                <a16:creationId xmlns:a16="http://schemas.microsoft.com/office/drawing/2014/main" id="{89EC2D92-CFE4-470E-BDA7-F2B3F2E23111}"/>
              </a:ext>
            </a:extLst>
          </p:cNvPr>
          <p:cNvSpPr>
            <a:spLocks noChangeShapeType="1"/>
          </p:cNvSpPr>
          <p:nvPr/>
        </p:nvSpPr>
        <p:spPr bwMode="auto">
          <a:xfrm>
            <a:off x="4356240" y="4871937"/>
            <a:ext cx="609600" cy="0"/>
          </a:xfrm>
          <a:prstGeom prst="line">
            <a:avLst/>
          </a:prstGeom>
          <a:noFill/>
          <a:ln w="9525">
            <a:solidFill>
              <a:schemeClr val="tx1"/>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2" name="Line 12">
            <a:extLst>
              <a:ext uri="{FF2B5EF4-FFF2-40B4-BE49-F238E27FC236}">
                <a16:creationId xmlns:a16="http://schemas.microsoft.com/office/drawing/2014/main" id="{F57349B7-DC05-43A2-B43A-D20B9B360B7C}"/>
              </a:ext>
            </a:extLst>
          </p:cNvPr>
          <p:cNvSpPr>
            <a:spLocks noChangeShapeType="1"/>
          </p:cNvSpPr>
          <p:nvPr/>
        </p:nvSpPr>
        <p:spPr bwMode="auto">
          <a:xfrm>
            <a:off x="5070615" y="4871937"/>
            <a:ext cx="609600" cy="0"/>
          </a:xfrm>
          <a:prstGeom prst="line">
            <a:avLst/>
          </a:prstGeom>
          <a:noFill/>
          <a:ln w="9525">
            <a:solidFill>
              <a:schemeClr val="tx1"/>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3" name="Line 13">
            <a:extLst>
              <a:ext uri="{FF2B5EF4-FFF2-40B4-BE49-F238E27FC236}">
                <a16:creationId xmlns:a16="http://schemas.microsoft.com/office/drawing/2014/main" id="{C16BCF9B-38BF-4065-9815-5F2D118F6AC7}"/>
              </a:ext>
            </a:extLst>
          </p:cNvPr>
          <p:cNvSpPr>
            <a:spLocks noChangeShapeType="1"/>
          </p:cNvSpPr>
          <p:nvPr/>
        </p:nvSpPr>
        <p:spPr bwMode="auto">
          <a:xfrm>
            <a:off x="5784990" y="4871937"/>
            <a:ext cx="228600" cy="0"/>
          </a:xfrm>
          <a:prstGeom prst="line">
            <a:avLst/>
          </a:prstGeom>
          <a:noFill/>
          <a:ln w="9525">
            <a:solidFill>
              <a:schemeClr val="tx1"/>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4" name="Line 14">
            <a:extLst>
              <a:ext uri="{FF2B5EF4-FFF2-40B4-BE49-F238E27FC236}">
                <a16:creationId xmlns:a16="http://schemas.microsoft.com/office/drawing/2014/main" id="{E76B817D-69B7-464F-BDD2-E42EC90063E7}"/>
              </a:ext>
            </a:extLst>
          </p:cNvPr>
          <p:cNvSpPr>
            <a:spLocks noChangeShapeType="1"/>
          </p:cNvSpPr>
          <p:nvPr/>
        </p:nvSpPr>
        <p:spPr bwMode="auto">
          <a:xfrm>
            <a:off x="6142177" y="4871937"/>
            <a:ext cx="457200" cy="0"/>
          </a:xfrm>
          <a:prstGeom prst="line">
            <a:avLst/>
          </a:prstGeom>
          <a:noFill/>
          <a:ln w="9525">
            <a:solidFill>
              <a:schemeClr val="tx1"/>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5" name="Line 15">
            <a:extLst>
              <a:ext uri="{FF2B5EF4-FFF2-40B4-BE49-F238E27FC236}">
                <a16:creationId xmlns:a16="http://schemas.microsoft.com/office/drawing/2014/main" id="{B1A53F16-F8F1-40C7-A753-D6DD7B3A9551}"/>
              </a:ext>
            </a:extLst>
          </p:cNvPr>
          <p:cNvSpPr>
            <a:spLocks noChangeShapeType="1"/>
          </p:cNvSpPr>
          <p:nvPr/>
        </p:nvSpPr>
        <p:spPr bwMode="auto">
          <a:xfrm>
            <a:off x="6713677" y="4871937"/>
            <a:ext cx="533400" cy="0"/>
          </a:xfrm>
          <a:prstGeom prst="line">
            <a:avLst/>
          </a:prstGeom>
          <a:noFill/>
          <a:ln w="9525">
            <a:solidFill>
              <a:schemeClr val="tx1"/>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6" name="Text Box 16">
            <a:extLst>
              <a:ext uri="{FF2B5EF4-FFF2-40B4-BE49-F238E27FC236}">
                <a16:creationId xmlns:a16="http://schemas.microsoft.com/office/drawing/2014/main" id="{29A9ACD4-3786-4C5F-B173-BF281BCF60C3}"/>
              </a:ext>
            </a:extLst>
          </p:cNvPr>
          <p:cNvSpPr txBox="1">
            <a:spLocks noChangeArrowheads="1"/>
          </p:cNvSpPr>
          <p:nvPr/>
        </p:nvSpPr>
        <p:spPr bwMode="auto">
          <a:xfrm>
            <a:off x="3213240" y="5014812"/>
            <a:ext cx="3978275" cy="488950"/>
          </a:xfrm>
          <a:prstGeom prst="rect">
            <a:avLst/>
          </a:prstGeom>
          <a:noFill/>
          <a:ln w="9525">
            <a:noFill/>
            <a:miter lim="800000"/>
            <a:headEnd/>
            <a:tailEnd/>
          </a:ln>
        </p:spPr>
        <p:txBody>
          <a:bodyPr wrap="none" lIns="87273" tIns="43636" rIns="87273" bIns="43636">
            <a:spAutoFit/>
          </a:bodyPr>
          <a:lstStyle/>
          <a:p>
            <a:pPr marL="0" marR="0" lvl="0" indent="0" algn="l" defTabSz="60007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dirty="0">
                <a:ln>
                  <a:noFill/>
                </a:ln>
                <a:solidFill>
                  <a:srgbClr val="000000"/>
                </a:solidFill>
                <a:effectLst/>
                <a:uLnTx/>
                <a:uFillTx/>
              </a:rPr>
              <a:t>  </a:t>
            </a:r>
            <a:r>
              <a:rPr kumimoji="0" lang="en-US" altLang="zh-CN" sz="2600" b="0" i="0" u="none" strike="noStrike" kern="0" cap="none" spc="0" normalizeH="0" baseline="0" noProof="0" dirty="0">
                <a:ln>
                  <a:noFill/>
                </a:ln>
                <a:solidFill>
                  <a:schemeClr val="tx1"/>
                </a:solidFill>
                <a:effectLst/>
                <a:uLnTx/>
                <a:uFillTx/>
              </a:rPr>
              <a:t>1 	6 	7	  4	 1	0	1</a:t>
            </a:r>
          </a:p>
        </p:txBody>
      </p:sp>
      <p:sp>
        <p:nvSpPr>
          <p:cNvPr id="27" name="Text Box 17">
            <a:extLst>
              <a:ext uri="{FF2B5EF4-FFF2-40B4-BE49-F238E27FC236}">
                <a16:creationId xmlns:a16="http://schemas.microsoft.com/office/drawing/2014/main" id="{9D4737CC-3FD1-4CD2-BE72-039F3E93870B}"/>
              </a:ext>
            </a:extLst>
          </p:cNvPr>
          <p:cNvSpPr txBox="1">
            <a:spLocks noChangeArrowheads="1"/>
          </p:cNvSpPr>
          <p:nvPr/>
        </p:nvSpPr>
        <p:spPr bwMode="auto">
          <a:xfrm>
            <a:off x="1686065" y="6021287"/>
            <a:ext cx="5007701" cy="488234"/>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2600" b="0" i="0" u="none" strike="noStrike" kern="0" cap="none" spc="0" normalizeH="0" baseline="0" noProof="0" dirty="0">
                <a:ln>
                  <a:noFill/>
                </a:ln>
                <a:solidFill>
                  <a:schemeClr val="tx1"/>
                </a:solidFill>
                <a:effectLst/>
                <a:uLnTx/>
                <a:uFillTx/>
              </a:rPr>
              <a:t>偏移为</a:t>
            </a:r>
            <a:r>
              <a:rPr kumimoji="0" lang="en-US" altLang="zh-CN" sz="2600" b="0" i="0" u="none" strike="noStrike" kern="0" cap="none" spc="0" normalizeH="0" baseline="0" noProof="0" dirty="0">
                <a:ln>
                  <a:noFill/>
                </a:ln>
                <a:solidFill>
                  <a:schemeClr val="tx1"/>
                </a:solidFill>
                <a:effectLst/>
                <a:uLnTx/>
                <a:uFillTx/>
              </a:rPr>
              <a:t>(101)</a:t>
            </a:r>
            <a:r>
              <a:rPr kumimoji="0" lang="en-US" altLang="zh-CN" sz="2600" b="0" i="0" u="none" strike="noStrike" kern="0" cap="none" spc="0" normalizeH="0" baseline="-25000" noProof="0" dirty="0">
                <a:ln>
                  <a:noFill/>
                </a:ln>
                <a:solidFill>
                  <a:schemeClr val="tx1"/>
                </a:solidFill>
                <a:effectLst/>
                <a:uLnTx/>
                <a:uFillTx/>
              </a:rPr>
              <a:t>8</a:t>
            </a:r>
            <a:r>
              <a:rPr kumimoji="0" lang="en-US" altLang="zh-CN" sz="2600" b="0" i="0" u="none" strike="noStrike" kern="0" cap="none" spc="0" normalizeH="0" baseline="0" noProof="0" dirty="0">
                <a:ln>
                  <a:noFill/>
                </a:ln>
                <a:solidFill>
                  <a:schemeClr val="tx1"/>
                </a:solidFill>
                <a:effectLst/>
                <a:uLnTx/>
                <a:uFillTx/>
              </a:rPr>
              <a:t>,           </a:t>
            </a:r>
            <a:r>
              <a:rPr kumimoji="0" lang="zh-CN" altLang="en-US" sz="2600" b="0" i="0" u="none" strike="noStrike" kern="0" cap="none" spc="0" normalizeH="0" baseline="0" noProof="0" dirty="0">
                <a:ln>
                  <a:noFill/>
                </a:ln>
                <a:solidFill>
                  <a:schemeClr val="tx1"/>
                </a:solidFill>
                <a:effectLst/>
                <a:uLnTx/>
                <a:uFillTx/>
              </a:rPr>
              <a:t>页号为</a:t>
            </a:r>
            <a:r>
              <a:rPr kumimoji="0" lang="en-US" altLang="zh-CN" sz="2600" b="0" i="0" u="none" strike="noStrike" kern="0" cap="none" spc="0" normalizeH="0" baseline="0" noProof="0" dirty="0">
                <a:ln>
                  <a:noFill/>
                </a:ln>
                <a:solidFill>
                  <a:schemeClr val="tx1"/>
                </a:solidFill>
                <a:effectLst/>
                <a:uLnTx/>
                <a:uFillTx/>
              </a:rPr>
              <a:t>(1674)</a:t>
            </a:r>
            <a:r>
              <a:rPr kumimoji="0" lang="en-US" altLang="zh-CN" sz="2600" b="0" i="0" u="none" strike="noStrike" kern="0" cap="none" spc="0" normalizeH="0" baseline="-25000" noProof="0" dirty="0">
                <a:ln>
                  <a:noFill/>
                </a:ln>
                <a:solidFill>
                  <a:schemeClr val="tx1"/>
                </a:solidFill>
                <a:effectLst/>
                <a:uLnTx/>
                <a:uFillTx/>
              </a:rPr>
              <a:t>8</a:t>
            </a:r>
            <a:endParaRPr kumimoji="0" lang="en-US" altLang="zh-CN" sz="2600"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609796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AFEC0BD7-2DDC-4ED9-8439-8DFD0DE467DA}"/>
              </a:ext>
            </a:extLst>
          </p:cNvPr>
          <p:cNvSpPr txBox="1">
            <a:spLocks noChangeArrowheads="1"/>
          </p:cNvSpPr>
          <p:nvPr/>
        </p:nvSpPr>
        <p:spPr bwMode="auto">
          <a:xfrm>
            <a:off x="179512" y="1605611"/>
            <a:ext cx="6462728" cy="519113"/>
          </a:xfrm>
          <a:prstGeom prst="rect">
            <a:avLst/>
          </a:prstGeom>
          <a:noFill/>
          <a:ln w="9525" algn="ctr">
            <a:noFill/>
            <a:miter lim="800000"/>
            <a:headEnd/>
            <a:tailEnd/>
          </a:ln>
        </p:spPr>
        <p:txBody>
          <a:bodyPr anchor="ctr"/>
          <a:lstStyle/>
          <a:p>
            <a:pPr algn="l"/>
            <a:r>
              <a:rPr kumimoji="0" lang="zh-CN" altLang="en-US" sz="3200" b="1" dirty="0">
                <a:solidFill>
                  <a:srgbClr val="FF0000"/>
                </a:solidFill>
                <a:latin typeface="黑体" pitchFamily="2" charset="-122"/>
                <a:ea typeface="黑体" pitchFamily="2" charset="-122"/>
              </a:rPr>
              <a:t>分页存储管理的基本方法 </a:t>
            </a:r>
          </a:p>
        </p:txBody>
      </p:sp>
      <p:sp>
        <p:nvSpPr>
          <p:cNvPr id="11" name="Text Box 3">
            <a:extLst>
              <a:ext uri="{FF2B5EF4-FFF2-40B4-BE49-F238E27FC236}">
                <a16:creationId xmlns:a16="http://schemas.microsoft.com/office/drawing/2014/main" id="{227B2E00-F92E-4546-B29C-D14A294AF021}"/>
              </a:ext>
            </a:extLst>
          </p:cNvPr>
          <p:cNvSpPr txBox="1">
            <a:spLocks noChangeArrowheads="1"/>
          </p:cNvSpPr>
          <p:nvPr/>
        </p:nvSpPr>
        <p:spPr bwMode="auto">
          <a:xfrm>
            <a:off x="433164" y="2210303"/>
            <a:ext cx="2914700" cy="535531"/>
          </a:xfrm>
          <a:prstGeom prst="rect">
            <a:avLst/>
          </a:prstGeom>
          <a:noFill/>
          <a:ln w="9525">
            <a:noFill/>
            <a:miter lim="800000"/>
            <a:headEnd/>
            <a:tailEnd/>
          </a:ln>
        </p:spPr>
        <p:txBody>
          <a:bodyPr wrap="square">
            <a:spAutoFit/>
          </a:bodyPr>
          <a:lstStyle/>
          <a:p>
            <a:pPr algn="just">
              <a:lnSpc>
                <a:spcPct val="120000"/>
              </a:lnSpc>
              <a:spcBef>
                <a:spcPct val="50000"/>
              </a:spcBef>
            </a:pPr>
            <a:r>
              <a:rPr lang="en-US" altLang="zh-CN" dirty="0">
                <a:solidFill>
                  <a:srgbClr val="6600FF"/>
                </a:solidFill>
                <a:latin typeface="黑体" pitchFamily="2" charset="-122"/>
                <a:ea typeface="黑体" pitchFamily="2" charset="-122"/>
              </a:rPr>
              <a:t>2.</a:t>
            </a:r>
            <a:r>
              <a:rPr lang="zh-CN" altLang="en-US" b="1" dirty="0">
                <a:solidFill>
                  <a:srgbClr val="6600FF"/>
                </a:solidFill>
                <a:latin typeface="黑体" pitchFamily="2" charset="-122"/>
                <a:ea typeface="黑体" pitchFamily="2" charset="-122"/>
              </a:rPr>
              <a:t>地址结构 </a:t>
            </a:r>
            <a:endParaRPr lang="zh-CN" altLang="en-US" dirty="0">
              <a:solidFill>
                <a:srgbClr val="6600FF"/>
              </a:solidFill>
              <a:latin typeface="黑体" pitchFamily="2" charset="-122"/>
              <a:ea typeface="黑体" pitchFamily="2" charset="-122"/>
            </a:endParaRPr>
          </a:p>
        </p:txBody>
      </p:sp>
      <p:pic>
        <p:nvPicPr>
          <p:cNvPr id="12" name="Picture 4">
            <a:extLst>
              <a:ext uri="{FF2B5EF4-FFF2-40B4-BE49-F238E27FC236}">
                <a16:creationId xmlns:a16="http://schemas.microsoft.com/office/drawing/2014/main" id="{01359278-98FD-4F70-9A0A-286644B00E27}"/>
              </a:ext>
            </a:extLst>
          </p:cNvPr>
          <p:cNvPicPr>
            <a:picLocks noChangeAspect="1" noChangeArrowheads="1"/>
          </p:cNvPicPr>
          <p:nvPr/>
        </p:nvPicPr>
        <p:blipFill>
          <a:blip r:embed="rId2" cstate="print"/>
          <a:srcRect/>
          <a:stretch>
            <a:fillRect/>
          </a:stretch>
        </p:blipFill>
        <p:spPr bwMode="auto">
          <a:xfrm>
            <a:off x="1259632" y="2730202"/>
            <a:ext cx="6796086" cy="3954240"/>
          </a:xfrm>
          <a:prstGeom prst="rect">
            <a:avLst/>
          </a:prstGeom>
          <a:noFill/>
          <a:ln w="19050" algn="ctr">
            <a:noFill/>
            <a:miter lim="800000"/>
            <a:headEnd/>
            <a:tailEnd/>
          </a:ln>
        </p:spPr>
      </p:pic>
    </p:spTree>
    <p:extLst>
      <p:ext uri="{BB962C8B-B14F-4D97-AF65-F5344CB8AC3E}">
        <p14:creationId xmlns:p14="http://schemas.microsoft.com/office/powerpoint/2010/main" val="8928352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AFEC0BD7-2DDC-4ED9-8439-8DFD0DE467DA}"/>
              </a:ext>
            </a:extLst>
          </p:cNvPr>
          <p:cNvSpPr txBox="1">
            <a:spLocks noChangeArrowheads="1"/>
          </p:cNvSpPr>
          <p:nvPr/>
        </p:nvSpPr>
        <p:spPr bwMode="auto">
          <a:xfrm>
            <a:off x="179512" y="1605611"/>
            <a:ext cx="6462728" cy="519113"/>
          </a:xfrm>
          <a:prstGeom prst="rect">
            <a:avLst/>
          </a:prstGeom>
          <a:noFill/>
          <a:ln w="9525" algn="ctr">
            <a:noFill/>
            <a:miter lim="800000"/>
            <a:headEnd/>
            <a:tailEnd/>
          </a:ln>
        </p:spPr>
        <p:txBody>
          <a:bodyPr anchor="ctr"/>
          <a:lstStyle/>
          <a:p>
            <a:pPr algn="l"/>
            <a:r>
              <a:rPr kumimoji="0" lang="zh-CN" altLang="en-US" sz="3200" b="1" dirty="0">
                <a:solidFill>
                  <a:srgbClr val="FF0000"/>
                </a:solidFill>
                <a:latin typeface="黑体" pitchFamily="2" charset="-122"/>
                <a:ea typeface="黑体" pitchFamily="2" charset="-122"/>
              </a:rPr>
              <a:t>分页存储管理的基本方法 </a:t>
            </a:r>
          </a:p>
        </p:txBody>
      </p:sp>
      <p:sp>
        <p:nvSpPr>
          <p:cNvPr id="11" name="Text Box 3">
            <a:extLst>
              <a:ext uri="{FF2B5EF4-FFF2-40B4-BE49-F238E27FC236}">
                <a16:creationId xmlns:a16="http://schemas.microsoft.com/office/drawing/2014/main" id="{227B2E00-F92E-4546-B29C-D14A294AF021}"/>
              </a:ext>
            </a:extLst>
          </p:cNvPr>
          <p:cNvSpPr txBox="1">
            <a:spLocks noChangeArrowheads="1"/>
          </p:cNvSpPr>
          <p:nvPr/>
        </p:nvSpPr>
        <p:spPr bwMode="auto">
          <a:xfrm>
            <a:off x="433164" y="2210303"/>
            <a:ext cx="2914700" cy="476669"/>
          </a:xfrm>
          <a:prstGeom prst="rect">
            <a:avLst/>
          </a:prstGeom>
          <a:noFill/>
          <a:ln w="9525">
            <a:noFill/>
            <a:miter lim="800000"/>
            <a:headEnd/>
            <a:tailEnd/>
          </a:ln>
        </p:spPr>
        <p:txBody>
          <a:bodyPr wrap="square">
            <a:spAutoFit/>
          </a:bodyPr>
          <a:lstStyle/>
          <a:p>
            <a:pPr algn="just">
              <a:lnSpc>
                <a:spcPct val="120000"/>
              </a:lnSpc>
              <a:spcBef>
                <a:spcPct val="50000"/>
              </a:spcBef>
            </a:pPr>
            <a:r>
              <a:rPr lang="en-US" altLang="zh-CN" dirty="0">
                <a:solidFill>
                  <a:srgbClr val="6600FF"/>
                </a:solidFill>
                <a:latin typeface="黑体" pitchFamily="2" charset="-122"/>
                <a:ea typeface="黑体" pitchFamily="2" charset="-122"/>
              </a:rPr>
              <a:t>3.</a:t>
            </a:r>
            <a:r>
              <a:rPr lang="zh-CN" altLang="en-US" dirty="0">
                <a:solidFill>
                  <a:srgbClr val="6600FF"/>
                </a:solidFill>
                <a:latin typeface="黑体" pitchFamily="2" charset="-122"/>
                <a:ea typeface="黑体" pitchFamily="2" charset="-122"/>
              </a:rPr>
              <a:t>页表</a:t>
            </a:r>
          </a:p>
        </p:txBody>
      </p:sp>
      <p:sp>
        <p:nvSpPr>
          <p:cNvPr id="15" name="Rectangle 6">
            <a:extLst>
              <a:ext uri="{FF2B5EF4-FFF2-40B4-BE49-F238E27FC236}">
                <a16:creationId xmlns:a16="http://schemas.microsoft.com/office/drawing/2014/main" id="{A03A940B-DEE6-483B-8887-37E21634EBFD}"/>
              </a:ext>
            </a:extLst>
          </p:cNvPr>
          <p:cNvSpPr txBox="1">
            <a:spLocks noChangeArrowheads="1"/>
          </p:cNvSpPr>
          <p:nvPr/>
        </p:nvSpPr>
        <p:spPr bwMode="auto">
          <a:xfrm>
            <a:off x="539552" y="2643471"/>
            <a:ext cx="8229600" cy="24377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0" lang="zh-CN" altLang="en-US" sz="2400" kern="0" dirty="0">
                <a:latin typeface="黑体" pitchFamily="2" charset="-122"/>
                <a:ea typeface="黑体" pitchFamily="2" charset="-122"/>
              </a:rPr>
              <a:t>系统</a:t>
            </a:r>
            <a:r>
              <a:rPr kumimoji="0" lang="zh-CN" altLang="en-US" sz="2400" b="1" kern="0" dirty="0">
                <a:solidFill>
                  <a:srgbClr val="FF0000"/>
                </a:solidFill>
                <a:latin typeface="黑体" pitchFamily="2" charset="-122"/>
                <a:ea typeface="黑体" pitchFamily="2" charset="-122"/>
              </a:rPr>
              <a:t>为每个进程建一张页表</a:t>
            </a:r>
            <a:r>
              <a:rPr kumimoji="0" lang="zh-CN" altLang="en-US" sz="2400" kern="0" dirty="0">
                <a:latin typeface="黑体" pitchFamily="2" charset="-122"/>
                <a:ea typeface="黑体" pitchFamily="2" charset="-122"/>
              </a:rPr>
              <a:t>，其在内存的起始</a:t>
            </a:r>
            <a:r>
              <a:rPr kumimoji="0" lang="zh-CN" altLang="en-US" sz="2400" b="1" kern="0" dirty="0">
                <a:solidFill>
                  <a:srgbClr val="FF0000"/>
                </a:solidFill>
                <a:latin typeface="黑体" pitchFamily="2" charset="-122"/>
                <a:ea typeface="黑体" pitchFamily="2" charset="-122"/>
              </a:rPr>
              <a:t>地址和长度</a:t>
            </a:r>
            <a:r>
              <a:rPr kumimoji="0" lang="zh-CN" altLang="en-US" sz="2400" kern="0" dirty="0">
                <a:latin typeface="黑体" pitchFamily="2" charset="-122"/>
                <a:ea typeface="黑体" pitchFamily="2" charset="-122"/>
              </a:rPr>
              <a:t>记录在该进程的</a:t>
            </a:r>
            <a:r>
              <a:rPr kumimoji="0" lang="en-US" altLang="zh-CN" sz="2400" b="1" kern="0" dirty="0">
                <a:latin typeface="黑体" pitchFamily="2" charset="-122"/>
                <a:ea typeface="黑体" pitchFamily="2" charset="-122"/>
              </a:rPr>
              <a:t>PCB</a:t>
            </a:r>
            <a:r>
              <a:rPr kumimoji="0" lang="zh-CN" altLang="en-US" sz="2400" kern="0" dirty="0">
                <a:latin typeface="黑体" pitchFamily="2" charset="-122"/>
                <a:ea typeface="黑体" pitchFamily="2" charset="-122"/>
              </a:rPr>
              <a:t>中</a:t>
            </a:r>
          </a:p>
          <a:p>
            <a:pPr eaLnBrk="1" hangingPunct="1">
              <a:lnSpc>
                <a:spcPct val="150000"/>
              </a:lnSpc>
              <a:buFont typeface="Wingdings" pitchFamily="2" charset="2"/>
              <a:buChar char="l"/>
            </a:pPr>
            <a:r>
              <a:rPr kumimoji="0" lang="zh-CN" altLang="en-US" sz="2400" kern="0" dirty="0">
                <a:latin typeface="黑体" pitchFamily="2" charset="-122"/>
                <a:ea typeface="黑体" pitchFamily="2" charset="-122"/>
              </a:rPr>
              <a:t>在实际的系统中，为了节省存储空间，在页表中可以省去页号这一项</a:t>
            </a:r>
          </a:p>
          <a:p>
            <a:pPr eaLnBrk="1" hangingPunct="1">
              <a:lnSpc>
                <a:spcPct val="150000"/>
              </a:lnSpc>
              <a:buFont typeface="Wingdings" pitchFamily="2" charset="2"/>
              <a:buChar char="l"/>
            </a:pPr>
            <a:endParaRPr kumimoji="0" lang="zh-CN" altLang="en-US" sz="2400" kern="0" dirty="0">
              <a:latin typeface="黑体" pitchFamily="2" charset="-122"/>
              <a:ea typeface="黑体" pitchFamily="2" charset="-122"/>
            </a:endParaRPr>
          </a:p>
          <a:p>
            <a:pPr eaLnBrk="1" hangingPunct="1">
              <a:lnSpc>
                <a:spcPct val="150000"/>
              </a:lnSpc>
              <a:buFont typeface="Wingdings" pitchFamily="2" charset="2"/>
              <a:buChar char="l"/>
            </a:pPr>
            <a:endParaRPr kumimoji="0" lang="en-US" altLang="zh-CN" sz="2400" kern="0" dirty="0">
              <a:latin typeface="黑体" pitchFamily="2" charset="-122"/>
              <a:ea typeface="黑体" pitchFamily="2" charset="-122"/>
            </a:endParaRPr>
          </a:p>
        </p:txBody>
      </p:sp>
      <p:pic>
        <p:nvPicPr>
          <p:cNvPr id="16" name="Picture 7">
            <a:extLst>
              <a:ext uri="{FF2B5EF4-FFF2-40B4-BE49-F238E27FC236}">
                <a16:creationId xmlns:a16="http://schemas.microsoft.com/office/drawing/2014/main" id="{F1F897D9-57D0-4E01-8F7C-96D6789991DF}"/>
              </a:ext>
            </a:extLst>
          </p:cNvPr>
          <p:cNvPicPr>
            <a:picLocks noChangeAspect="1" noChangeArrowheads="1"/>
          </p:cNvPicPr>
          <p:nvPr/>
        </p:nvPicPr>
        <p:blipFill>
          <a:blip r:embed="rId2" cstate="print"/>
          <a:srcRect/>
          <a:stretch>
            <a:fillRect/>
          </a:stretch>
        </p:blipFill>
        <p:spPr bwMode="auto">
          <a:xfrm>
            <a:off x="1256654" y="5271425"/>
            <a:ext cx="6607175" cy="815975"/>
          </a:xfrm>
          <a:prstGeom prst="rect">
            <a:avLst/>
          </a:prstGeom>
          <a:noFill/>
          <a:ln w="19050" algn="ctr">
            <a:noFill/>
            <a:miter lim="800000"/>
            <a:headEnd/>
            <a:tailEnd/>
          </a:ln>
        </p:spPr>
      </p:pic>
    </p:spTree>
    <p:extLst>
      <p:ext uri="{BB962C8B-B14F-4D97-AF65-F5344CB8AC3E}">
        <p14:creationId xmlns:p14="http://schemas.microsoft.com/office/powerpoint/2010/main" val="3992952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AFEC0BD7-2DDC-4ED9-8439-8DFD0DE467DA}"/>
              </a:ext>
            </a:extLst>
          </p:cNvPr>
          <p:cNvSpPr txBox="1">
            <a:spLocks noChangeArrowheads="1"/>
          </p:cNvSpPr>
          <p:nvPr/>
        </p:nvSpPr>
        <p:spPr bwMode="auto">
          <a:xfrm>
            <a:off x="179512" y="1605611"/>
            <a:ext cx="6462728" cy="519113"/>
          </a:xfrm>
          <a:prstGeom prst="rect">
            <a:avLst/>
          </a:prstGeom>
          <a:noFill/>
          <a:ln w="9525" algn="ctr">
            <a:noFill/>
            <a:miter lim="800000"/>
            <a:headEnd/>
            <a:tailEnd/>
          </a:ln>
        </p:spPr>
        <p:txBody>
          <a:bodyPr anchor="ctr"/>
          <a:lstStyle/>
          <a:p>
            <a:pPr algn="l"/>
            <a:r>
              <a:rPr kumimoji="0" lang="zh-CN" altLang="en-US" sz="3200" b="1" dirty="0">
                <a:solidFill>
                  <a:srgbClr val="FF0000"/>
                </a:solidFill>
                <a:latin typeface="黑体" pitchFamily="2" charset="-122"/>
                <a:ea typeface="黑体" pitchFamily="2" charset="-122"/>
              </a:rPr>
              <a:t>分页存储管理的基本方法 </a:t>
            </a:r>
          </a:p>
        </p:txBody>
      </p:sp>
      <p:sp>
        <p:nvSpPr>
          <p:cNvPr id="11" name="Text Box 3">
            <a:extLst>
              <a:ext uri="{FF2B5EF4-FFF2-40B4-BE49-F238E27FC236}">
                <a16:creationId xmlns:a16="http://schemas.microsoft.com/office/drawing/2014/main" id="{227B2E00-F92E-4546-B29C-D14A294AF021}"/>
              </a:ext>
            </a:extLst>
          </p:cNvPr>
          <p:cNvSpPr txBox="1">
            <a:spLocks noChangeArrowheads="1"/>
          </p:cNvSpPr>
          <p:nvPr/>
        </p:nvSpPr>
        <p:spPr bwMode="auto">
          <a:xfrm>
            <a:off x="433164" y="2210303"/>
            <a:ext cx="2914700" cy="476669"/>
          </a:xfrm>
          <a:prstGeom prst="rect">
            <a:avLst/>
          </a:prstGeom>
          <a:noFill/>
          <a:ln w="9525">
            <a:noFill/>
            <a:miter lim="800000"/>
            <a:headEnd/>
            <a:tailEnd/>
          </a:ln>
        </p:spPr>
        <p:txBody>
          <a:bodyPr wrap="square">
            <a:spAutoFit/>
          </a:bodyPr>
          <a:lstStyle/>
          <a:p>
            <a:pPr algn="just">
              <a:lnSpc>
                <a:spcPct val="120000"/>
              </a:lnSpc>
              <a:spcBef>
                <a:spcPct val="50000"/>
              </a:spcBef>
            </a:pPr>
            <a:r>
              <a:rPr lang="en-US" altLang="zh-CN" dirty="0">
                <a:solidFill>
                  <a:srgbClr val="6600FF"/>
                </a:solidFill>
                <a:latin typeface="黑体" pitchFamily="2" charset="-122"/>
                <a:ea typeface="黑体" pitchFamily="2" charset="-122"/>
              </a:rPr>
              <a:t>3.</a:t>
            </a:r>
            <a:r>
              <a:rPr lang="zh-CN" altLang="en-US" dirty="0">
                <a:solidFill>
                  <a:srgbClr val="6600FF"/>
                </a:solidFill>
                <a:latin typeface="黑体" pitchFamily="2" charset="-122"/>
                <a:ea typeface="黑体" pitchFamily="2" charset="-122"/>
              </a:rPr>
              <a:t>页表</a:t>
            </a:r>
          </a:p>
        </p:txBody>
      </p:sp>
      <p:graphicFrame>
        <p:nvGraphicFramePr>
          <p:cNvPr id="18" name="Object 4">
            <a:extLst>
              <a:ext uri="{FF2B5EF4-FFF2-40B4-BE49-F238E27FC236}">
                <a16:creationId xmlns:a16="http://schemas.microsoft.com/office/drawing/2014/main" id="{9CEDBE5F-93DF-4DCC-90C1-8F4A0432ED01}"/>
              </a:ext>
            </a:extLst>
          </p:cNvPr>
          <p:cNvGraphicFramePr>
            <a:graphicFrameLocks noChangeAspect="1"/>
          </p:cNvGraphicFramePr>
          <p:nvPr>
            <p:extLst>
              <p:ext uri="{D42A27DB-BD31-4B8C-83A1-F6EECF244321}">
                <p14:modId xmlns:p14="http://schemas.microsoft.com/office/powerpoint/2010/main" val="1115155257"/>
              </p:ext>
            </p:extLst>
          </p:nvPr>
        </p:nvGraphicFramePr>
        <p:xfrm>
          <a:off x="2032165" y="2276872"/>
          <a:ext cx="5591901" cy="4297347"/>
        </p:xfrm>
        <a:graphic>
          <a:graphicData uri="http://schemas.openxmlformats.org/presentationml/2006/ole">
            <mc:AlternateContent xmlns:mc="http://schemas.openxmlformats.org/markup-compatibility/2006">
              <mc:Choice xmlns:v="urn:schemas-microsoft-com:vml" Requires="v">
                <p:oleObj spid="_x0000_s31780" name="VISIO" r:id="rId3" imgW="2640960" imgH="2030760" progId="">
                  <p:embed/>
                </p:oleObj>
              </mc:Choice>
              <mc:Fallback>
                <p:oleObj name="VISIO" r:id="rId3" imgW="2640960" imgH="2030760" progId="">
                  <p:embed/>
                  <p:pic>
                    <p:nvPicPr>
                      <p:cNvPr id="1843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165" y="2276872"/>
                        <a:ext cx="5591901" cy="4297347"/>
                      </a:xfrm>
                      <a:prstGeom prst="rect">
                        <a:avLst/>
                      </a:prstGeom>
                      <a:solidFill>
                        <a:schemeClr val="tx1"/>
                      </a:solidFill>
                      <a:ln>
                        <a:noFill/>
                      </a:ln>
                      <a:effectLst/>
                    </p:spPr>
                  </p:pic>
                </p:oleObj>
              </mc:Fallback>
            </mc:AlternateContent>
          </a:graphicData>
        </a:graphic>
      </p:graphicFrame>
    </p:spTree>
    <p:extLst>
      <p:ext uri="{BB962C8B-B14F-4D97-AF65-F5344CB8AC3E}">
        <p14:creationId xmlns:p14="http://schemas.microsoft.com/office/powerpoint/2010/main" val="2248378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AFEC0BD7-2DDC-4ED9-8439-8DFD0DE467DA}"/>
              </a:ext>
            </a:extLst>
          </p:cNvPr>
          <p:cNvSpPr txBox="1">
            <a:spLocks noChangeArrowheads="1"/>
          </p:cNvSpPr>
          <p:nvPr/>
        </p:nvSpPr>
        <p:spPr bwMode="auto">
          <a:xfrm>
            <a:off x="179512" y="1605611"/>
            <a:ext cx="6462728" cy="519113"/>
          </a:xfrm>
          <a:prstGeom prst="rect">
            <a:avLst/>
          </a:prstGeom>
          <a:noFill/>
          <a:ln w="9525" algn="ctr">
            <a:noFill/>
            <a:miter lim="800000"/>
            <a:headEnd/>
            <a:tailEnd/>
          </a:ln>
        </p:spPr>
        <p:txBody>
          <a:bodyPr anchor="ctr"/>
          <a:lstStyle/>
          <a:p>
            <a:pPr algn="l"/>
            <a:r>
              <a:rPr kumimoji="0" lang="zh-CN" altLang="en-US" sz="3200" b="1" dirty="0">
                <a:solidFill>
                  <a:srgbClr val="FF0000"/>
                </a:solidFill>
                <a:latin typeface="黑体" pitchFamily="2" charset="-122"/>
                <a:ea typeface="黑体" pitchFamily="2" charset="-122"/>
              </a:rPr>
              <a:t>分页存储管理的基本方法 </a:t>
            </a:r>
          </a:p>
        </p:txBody>
      </p:sp>
      <p:sp>
        <p:nvSpPr>
          <p:cNvPr id="11" name="Text Box 3">
            <a:extLst>
              <a:ext uri="{FF2B5EF4-FFF2-40B4-BE49-F238E27FC236}">
                <a16:creationId xmlns:a16="http://schemas.microsoft.com/office/drawing/2014/main" id="{227B2E00-F92E-4546-B29C-D14A294AF021}"/>
              </a:ext>
            </a:extLst>
          </p:cNvPr>
          <p:cNvSpPr txBox="1">
            <a:spLocks noChangeArrowheads="1"/>
          </p:cNvSpPr>
          <p:nvPr/>
        </p:nvSpPr>
        <p:spPr bwMode="auto">
          <a:xfrm>
            <a:off x="433164" y="2210303"/>
            <a:ext cx="2914700" cy="476669"/>
          </a:xfrm>
          <a:prstGeom prst="rect">
            <a:avLst/>
          </a:prstGeom>
          <a:noFill/>
          <a:ln w="9525">
            <a:noFill/>
            <a:miter lim="800000"/>
            <a:headEnd/>
            <a:tailEnd/>
          </a:ln>
        </p:spPr>
        <p:txBody>
          <a:bodyPr wrap="square">
            <a:spAutoFit/>
          </a:bodyPr>
          <a:lstStyle/>
          <a:p>
            <a:pPr algn="just">
              <a:lnSpc>
                <a:spcPct val="120000"/>
              </a:lnSpc>
              <a:spcBef>
                <a:spcPct val="50000"/>
              </a:spcBef>
            </a:pPr>
            <a:r>
              <a:rPr lang="en-US" altLang="zh-CN" dirty="0">
                <a:solidFill>
                  <a:srgbClr val="6600FF"/>
                </a:solidFill>
                <a:latin typeface="黑体" pitchFamily="2" charset="-122"/>
                <a:ea typeface="黑体" pitchFamily="2" charset="-122"/>
              </a:rPr>
              <a:t>3.</a:t>
            </a:r>
            <a:r>
              <a:rPr lang="zh-CN" altLang="en-US" dirty="0">
                <a:solidFill>
                  <a:srgbClr val="6600FF"/>
                </a:solidFill>
                <a:latin typeface="黑体" pitchFamily="2" charset="-122"/>
                <a:ea typeface="黑体" pitchFamily="2" charset="-122"/>
              </a:rPr>
              <a:t>页表</a:t>
            </a:r>
          </a:p>
        </p:txBody>
      </p:sp>
      <p:pic>
        <p:nvPicPr>
          <p:cNvPr id="12" name="Picture 7">
            <a:extLst>
              <a:ext uri="{FF2B5EF4-FFF2-40B4-BE49-F238E27FC236}">
                <a16:creationId xmlns:a16="http://schemas.microsoft.com/office/drawing/2014/main" id="{EDA7C592-1117-4AAD-8396-996BA2074547}"/>
              </a:ext>
            </a:extLst>
          </p:cNvPr>
          <p:cNvPicPr>
            <a:picLocks noChangeAspect="1" noChangeArrowheads="1"/>
          </p:cNvPicPr>
          <p:nvPr/>
        </p:nvPicPr>
        <p:blipFill>
          <a:blip r:embed="rId2" cstate="print"/>
          <a:srcRect/>
          <a:stretch>
            <a:fillRect/>
          </a:stretch>
        </p:blipFill>
        <p:spPr bwMode="auto">
          <a:xfrm>
            <a:off x="4917567" y="4718894"/>
            <a:ext cx="1825625" cy="2022475"/>
          </a:xfrm>
          <a:prstGeom prst="rect">
            <a:avLst/>
          </a:prstGeom>
          <a:noFill/>
          <a:ln w="9525">
            <a:noFill/>
            <a:miter lim="800000"/>
            <a:headEnd/>
            <a:tailEnd/>
          </a:ln>
        </p:spPr>
      </p:pic>
      <p:pic>
        <p:nvPicPr>
          <p:cNvPr id="15" name="Picture 8">
            <a:extLst>
              <a:ext uri="{FF2B5EF4-FFF2-40B4-BE49-F238E27FC236}">
                <a16:creationId xmlns:a16="http://schemas.microsoft.com/office/drawing/2014/main" id="{D568FFDE-FE98-44EC-B2C2-8C6250C0F91B}"/>
              </a:ext>
            </a:extLst>
          </p:cNvPr>
          <p:cNvPicPr>
            <a:picLocks noChangeAspect="1" noChangeArrowheads="1"/>
          </p:cNvPicPr>
          <p:nvPr/>
        </p:nvPicPr>
        <p:blipFill>
          <a:blip r:embed="rId3" cstate="print"/>
          <a:srcRect/>
          <a:stretch>
            <a:fillRect/>
          </a:stretch>
        </p:blipFill>
        <p:spPr bwMode="auto">
          <a:xfrm>
            <a:off x="7331347" y="2158323"/>
            <a:ext cx="1635125" cy="2287588"/>
          </a:xfrm>
          <a:prstGeom prst="rect">
            <a:avLst/>
          </a:prstGeom>
          <a:noFill/>
          <a:ln w="9525">
            <a:noFill/>
            <a:miter lim="800000"/>
            <a:headEnd/>
            <a:tailEnd/>
          </a:ln>
        </p:spPr>
      </p:pic>
      <p:pic>
        <p:nvPicPr>
          <p:cNvPr id="16" name="Picture 10">
            <a:extLst>
              <a:ext uri="{FF2B5EF4-FFF2-40B4-BE49-F238E27FC236}">
                <a16:creationId xmlns:a16="http://schemas.microsoft.com/office/drawing/2014/main" id="{D55845E1-608A-4B59-AAAE-0985DBA2EE7E}"/>
              </a:ext>
            </a:extLst>
          </p:cNvPr>
          <p:cNvPicPr>
            <a:picLocks noChangeAspect="1" noChangeArrowheads="1"/>
          </p:cNvPicPr>
          <p:nvPr/>
        </p:nvPicPr>
        <p:blipFill>
          <a:blip r:embed="rId4" cstate="print"/>
          <a:srcRect/>
          <a:stretch>
            <a:fillRect/>
          </a:stretch>
        </p:blipFill>
        <p:spPr bwMode="auto">
          <a:xfrm>
            <a:off x="1682820" y="2124724"/>
            <a:ext cx="2476500" cy="4539344"/>
          </a:xfrm>
          <a:prstGeom prst="rect">
            <a:avLst/>
          </a:prstGeom>
          <a:noFill/>
          <a:ln w="9525">
            <a:noFill/>
            <a:miter lim="800000"/>
            <a:headEnd/>
            <a:tailEnd/>
          </a:ln>
        </p:spPr>
      </p:pic>
      <p:pic>
        <p:nvPicPr>
          <p:cNvPr id="18" name="Picture 11">
            <a:extLst>
              <a:ext uri="{FF2B5EF4-FFF2-40B4-BE49-F238E27FC236}">
                <a16:creationId xmlns:a16="http://schemas.microsoft.com/office/drawing/2014/main" id="{E99A9A59-2FDA-44DE-967D-BCDB91E99E8C}"/>
              </a:ext>
            </a:extLst>
          </p:cNvPr>
          <p:cNvPicPr>
            <a:picLocks noChangeAspect="1" noChangeArrowheads="1"/>
          </p:cNvPicPr>
          <p:nvPr/>
        </p:nvPicPr>
        <p:blipFill>
          <a:blip r:embed="rId5" cstate="print"/>
          <a:srcRect/>
          <a:stretch>
            <a:fillRect/>
          </a:stretch>
        </p:blipFill>
        <p:spPr bwMode="auto">
          <a:xfrm>
            <a:off x="4851172" y="2239286"/>
            <a:ext cx="1635125" cy="2125662"/>
          </a:xfrm>
          <a:prstGeom prst="rect">
            <a:avLst/>
          </a:prstGeom>
          <a:noFill/>
          <a:ln w="9525">
            <a:noFill/>
            <a:miter lim="800000"/>
            <a:headEnd/>
            <a:tailEnd/>
          </a:ln>
        </p:spPr>
      </p:pic>
      <p:pic>
        <p:nvPicPr>
          <p:cNvPr id="19" name="Picture 12">
            <a:extLst>
              <a:ext uri="{FF2B5EF4-FFF2-40B4-BE49-F238E27FC236}">
                <a16:creationId xmlns:a16="http://schemas.microsoft.com/office/drawing/2014/main" id="{47EDDBE6-D72D-486D-AD4C-8A4FA8A937E1}"/>
              </a:ext>
            </a:extLst>
          </p:cNvPr>
          <p:cNvPicPr>
            <a:picLocks noChangeAspect="1" noChangeArrowheads="1"/>
          </p:cNvPicPr>
          <p:nvPr/>
        </p:nvPicPr>
        <p:blipFill>
          <a:blip r:embed="rId6" cstate="print"/>
          <a:srcRect/>
          <a:stretch>
            <a:fillRect/>
          </a:stretch>
        </p:blipFill>
        <p:spPr bwMode="auto">
          <a:xfrm>
            <a:off x="7515295" y="5127353"/>
            <a:ext cx="1520825" cy="1471612"/>
          </a:xfrm>
          <a:prstGeom prst="rect">
            <a:avLst/>
          </a:prstGeom>
          <a:noFill/>
          <a:ln w="9525">
            <a:noFill/>
            <a:miter lim="800000"/>
            <a:headEnd/>
            <a:tailEnd/>
          </a:ln>
        </p:spPr>
      </p:pic>
    </p:spTree>
    <p:extLst>
      <p:ext uri="{BB962C8B-B14F-4D97-AF65-F5344CB8AC3E}">
        <p14:creationId xmlns:p14="http://schemas.microsoft.com/office/powerpoint/2010/main" val="560575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p:txBody>
      </p:sp>
      <p:graphicFrame>
        <p:nvGraphicFramePr>
          <p:cNvPr id="17" name="表格 16"/>
          <p:cNvGraphicFramePr>
            <a:graphicFrameLocks noGrp="1"/>
          </p:cNvGraphicFramePr>
          <p:nvPr/>
        </p:nvGraphicFramePr>
        <p:xfrm>
          <a:off x="65311" y="836712"/>
          <a:ext cx="2922513" cy="1249680"/>
        </p:xfrm>
        <a:graphic>
          <a:graphicData uri="http://schemas.openxmlformats.org/drawingml/2006/table">
            <a:tbl>
              <a:tblPr>
                <a:tableStyleId>{5C22544A-7EE6-4342-B048-85BDC9FD1C3A}</a:tableStyleId>
              </a:tblPr>
              <a:tblGrid>
                <a:gridCol w="314883">
                  <a:extLst>
                    <a:ext uri="{9D8B030D-6E8A-4147-A177-3AD203B41FA5}">
                      <a16:colId xmlns:a16="http://schemas.microsoft.com/office/drawing/2014/main" val="20000"/>
                    </a:ext>
                  </a:extLst>
                </a:gridCol>
                <a:gridCol w="2607630">
                  <a:extLst>
                    <a:ext uri="{9D8B030D-6E8A-4147-A177-3AD203B41FA5}">
                      <a16:colId xmlns:a16="http://schemas.microsoft.com/office/drawing/2014/main" val="20001"/>
                    </a:ext>
                  </a:extLst>
                </a:gridCol>
              </a:tblGrid>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多层结构的存储器系统</a:t>
                      </a:r>
                    </a:p>
                  </a:txBody>
                  <a:tcPr marL="7620" marR="7620" marT="7620" marB="0" anchor="ctr">
                    <a:solidFill>
                      <a:schemeClr val="accent4">
                        <a:lumMod val="75000"/>
                      </a:schemeClr>
                    </a:solidFill>
                  </a:tcPr>
                </a:tc>
                <a:extLst>
                  <a:ext uri="{0D108BD9-81ED-4DB2-BD59-A6C34878D82A}">
                    <a16:rowId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主存储器与寄存器</a:t>
                      </a:r>
                    </a:p>
                  </a:txBody>
                  <a:tcPr marL="7620" marR="7620" marT="7620" marB="0" anchor="ctr">
                    <a:solidFill>
                      <a:schemeClr val="accent4">
                        <a:lumMod val="75000"/>
                      </a:schemeClr>
                    </a:solidFill>
                  </a:tcPr>
                </a:tc>
                <a:extLst>
                  <a:ext uri="{0D108BD9-81ED-4DB2-BD59-A6C34878D82A}">
                    <a16:rowId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高速缓冲和磁盘缓冲</a:t>
                      </a:r>
                    </a:p>
                  </a:txBody>
                  <a:tcPr marL="7620" marR="7620" marT="7620" marB="0" anchor="ctr">
                    <a:solidFill>
                      <a:schemeClr val="accent4">
                        <a:lumMod val="75000"/>
                      </a:schemeClr>
                    </a:solidFill>
                  </a:tcPr>
                </a:tc>
                <a:extLst>
                  <a:ext uri="{0D108BD9-81ED-4DB2-BD59-A6C34878D82A}">
                    <a16:rowId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2">
                        <a:lumMod val="50000"/>
                      </a:schemeClr>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存储器管理</a:t>
                      </a:r>
                    </a:p>
                  </a:txBody>
                  <a:tcPr marL="7620" marR="7620" marT="7620" marB="0" anchor="ctr">
                    <a:solidFill>
                      <a:schemeClr val="bg2">
                        <a:lumMod val="50000"/>
                      </a:schemeClr>
                    </a:solidFill>
                  </a:tcPr>
                </a:tc>
                <a:extLst>
                  <a:ext uri="{0D108BD9-81ED-4DB2-BD59-A6C34878D82A}">
                    <a16:rowId xmlns:a16="http://schemas.microsoft.com/office/drawing/2014/main" val="726819437"/>
                  </a:ext>
                </a:extLst>
              </a:tr>
            </a:tbl>
          </a:graphicData>
        </a:graphic>
      </p:graphicFrame>
      <p:sp>
        <p:nvSpPr>
          <p:cNvPr id="4" name="Rectangle 2">
            <a:extLst>
              <a:ext uri="{FF2B5EF4-FFF2-40B4-BE49-F238E27FC236}">
                <a16:creationId xmlns:a16="http://schemas.microsoft.com/office/drawing/2014/main" id="{E1C05013-27DF-4A7A-9D08-C7B4E29B7F46}"/>
              </a:ext>
            </a:extLst>
          </p:cNvPr>
          <p:cNvSpPr>
            <a:spLocks noGrp="1" noChangeArrowheads="1"/>
          </p:cNvSpPr>
          <p:nvPr>
            <p:ph type="title"/>
          </p:nvPr>
        </p:nvSpPr>
        <p:spPr>
          <a:xfrm>
            <a:off x="3347864" y="1138386"/>
            <a:ext cx="3106440" cy="646331"/>
          </a:xfrm>
          <a:noFill/>
        </p:spPr>
        <p:txBody>
          <a:bodyPr/>
          <a:lstStyle/>
          <a:p>
            <a:pPr eaLnBrk="1" hangingPunct="1"/>
            <a:r>
              <a:rPr lang="zh-CN" altLang="en-US" sz="4000" dirty="0">
                <a:solidFill>
                  <a:srgbClr val="FF0000"/>
                </a:solidFill>
                <a:latin typeface="华文楷体" panose="02010600040101010101" pitchFamily="2" charset="-122"/>
                <a:ea typeface="华文楷体" panose="02010600040101010101" pitchFamily="2" charset="-122"/>
              </a:rPr>
              <a:t>地址的概念</a:t>
            </a:r>
            <a:br>
              <a:rPr lang="zh-CN" altLang="en-US" sz="4000" dirty="0">
                <a:solidFill>
                  <a:srgbClr val="FF0000"/>
                </a:solidFill>
                <a:latin typeface="华文楷体" panose="02010600040101010101" pitchFamily="2" charset="-122"/>
                <a:ea typeface="华文楷体" panose="02010600040101010101" pitchFamily="2" charset="-122"/>
              </a:rPr>
            </a:br>
            <a:endParaRPr lang="zh-CN" altLang="en-US" sz="4000" dirty="0">
              <a:solidFill>
                <a:srgbClr val="FF0000"/>
              </a:solidFill>
              <a:latin typeface="华文楷体" panose="02010600040101010101" pitchFamily="2" charset="-122"/>
              <a:ea typeface="华文楷体" panose="02010600040101010101" pitchFamily="2" charset="-122"/>
            </a:endParaRPr>
          </a:p>
        </p:txBody>
      </p:sp>
      <p:sp>
        <p:nvSpPr>
          <p:cNvPr id="5" name="Rectangle 3">
            <a:extLst>
              <a:ext uri="{FF2B5EF4-FFF2-40B4-BE49-F238E27FC236}">
                <a16:creationId xmlns:a16="http://schemas.microsoft.com/office/drawing/2014/main" id="{600C1E35-9EBC-4397-BB31-89A0137386CB}"/>
              </a:ext>
            </a:extLst>
          </p:cNvPr>
          <p:cNvSpPr txBox="1">
            <a:spLocks noChangeArrowheads="1"/>
          </p:cNvSpPr>
          <p:nvPr/>
        </p:nvSpPr>
        <p:spPr>
          <a:xfrm>
            <a:off x="457200" y="2777544"/>
            <a:ext cx="8229600" cy="2928938"/>
          </a:xfrm>
          <a:prstGeom prst="rect">
            <a:avLst/>
          </a:prstGeom>
        </p:spPr>
        <p:txBody>
          <a:bodyPr vert="horz" lIns="91440" tIns="45720" rIns="91440" bIns="45720" rtlCol="0">
            <a:normAutofit/>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fontAlgn="auto">
              <a:lnSpc>
                <a:spcPct val="150000"/>
              </a:lnSpc>
            </a:pPr>
            <a:r>
              <a:rPr kumimoji="0" lang="zh-CN" altLang="en-US" sz="2000" dirty="0">
                <a:solidFill>
                  <a:srgbClr val="FFC000"/>
                </a:solidFill>
                <a:latin typeface="黑体" pitchFamily="2" charset="-122"/>
                <a:ea typeface="黑体" pitchFamily="2" charset="-122"/>
              </a:rPr>
              <a:t>地址映射</a:t>
            </a:r>
            <a:r>
              <a:rPr kumimoji="0" lang="en-US" altLang="zh-CN" sz="2000" dirty="0">
                <a:solidFill>
                  <a:srgbClr val="FFC000"/>
                </a:solidFill>
                <a:latin typeface="黑体" pitchFamily="2" charset="-122"/>
                <a:ea typeface="黑体" pitchFamily="2" charset="-122"/>
              </a:rPr>
              <a:t>(address mapping)</a:t>
            </a:r>
            <a:r>
              <a:rPr kumimoji="0" lang="zh-CN" altLang="en-US" sz="2000" dirty="0">
                <a:solidFill>
                  <a:srgbClr val="FFC000"/>
                </a:solidFill>
                <a:latin typeface="黑体" pitchFamily="2" charset="-122"/>
                <a:ea typeface="黑体" pitchFamily="2" charset="-122"/>
              </a:rPr>
              <a:t>：</a:t>
            </a:r>
            <a:r>
              <a:rPr kumimoji="0" lang="zh-CN" altLang="en-US" sz="2000" dirty="0">
                <a:latin typeface="黑体" pitchFamily="2" charset="-122"/>
                <a:ea typeface="黑体" pitchFamily="2" charset="-122"/>
              </a:rPr>
              <a:t>将用户程序中的逻辑地址转换为运行时由机器直接寻址的物理地址。有时也称为</a:t>
            </a:r>
            <a:r>
              <a:rPr kumimoji="0" lang="zh-CN" altLang="en-US" sz="2000" dirty="0">
                <a:solidFill>
                  <a:srgbClr val="FFC000"/>
                </a:solidFill>
                <a:latin typeface="黑体" pitchFamily="2" charset="-122"/>
                <a:ea typeface="黑体" pitchFamily="2" charset="-122"/>
              </a:rPr>
              <a:t>地址变换、地址重定位。</a:t>
            </a:r>
          </a:p>
          <a:p>
            <a:pPr fontAlgn="auto">
              <a:lnSpc>
                <a:spcPct val="150000"/>
              </a:lnSpc>
            </a:pPr>
            <a:r>
              <a:rPr kumimoji="0" lang="zh-CN" altLang="en-US" sz="2000" dirty="0">
                <a:latin typeface="黑体" pitchFamily="2" charset="-122"/>
                <a:ea typeface="黑体" pitchFamily="2" charset="-122"/>
              </a:rPr>
              <a:t>当程序装入内存时，操作系统要为该程序分配一个合适的内存空间，由于程序的逻辑地址与分配到内存物理地址不一致，而</a:t>
            </a:r>
            <a:r>
              <a:rPr kumimoji="0" lang="en-US" altLang="zh-CN" sz="2000" dirty="0">
                <a:latin typeface="黑体" pitchFamily="2" charset="-122"/>
                <a:ea typeface="黑体" pitchFamily="2" charset="-122"/>
              </a:rPr>
              <a:t>CPU</a:t>
            </a:r>
            <a:r>
              <a:rPr kumimoji="0" lang="zh-CN" altLang="en-US" sz="2000" dirty="0">
                <a:latin typeface="黑体" pitchFamily="2" charset="-122"/>
                <a:ea typeface="黑体" pitchFamily="2" charset="-122"/>
              </a:rPr>
              <a:t>执行指令时，是按物理地址进行的，所以要进行地址转换。</a:t>
            </a:r>
          </a:p>
          <a:p>
            <a:pPr fontAlgn="auto">
              <a:lnSpc>
                <a:spcPct val="150000"/>
              </a:lnSpc>
              <a:buFont typeface="Wingdings" pitchFamily="2" charset="2"/>
              <a:buChar char="l"/>
            </a:pPr>
            <a:endParaRPr kumimoji="0" lang="en-US" altLang="zh-CN" sz="2000" dirty="0">
              <a:latin typeface="黑体" pitchFamily="2" charset="-122"/>
              <a:ea typeface="黑体" pitchFamily="2" charset="-122"/>
            </a:endParaRPr>
          </a:p>
        </p:txBody>
      </p:sp>
    </p:spTree>
    <p:extLst>
      <p:ext uri="{BB962C8B-B14F-4D97-AF65-F5344CB8AC3E}">
        <p14:creationId xmlns:p14="http://schemas.microsoft.com/office/powerpoint/2010/main" val="3006113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AFEC0BD7-2DDC-4ED9-8439-8DFD0DE467DA}"/>
              </a:ext>
            </a:extLst>
          </p:cNvPr>
          <p:cNvSpPr txBox="1">
            <a:spLocks noChangeArrowheads="1"/>
          </p:cNvSpPr>
          <p:nvPr/>
        </p:nvSpPr>
        <p:spPr bwMode="auto">
          <a:xfrm>
            <a:off x="179512" y="1605611"/>
            <a:ext cx="6462728" cy="519113"/>
          </a:xfrm>
          <a:prstGeom prst="rect">
            <a:avLst/>
          </a:prstGeom>
          <a:noFill/>
          <a:ln w="9525" algn="ctr">
            <a:noFill/>
            <a:miter lim="800000"/>
            <a:headEnd/>
            <a:tailEnd/>
          </a:ln>
        </p:spPr>
        <p:txBody>
          <a:bodyPr anchor="ctr"/>
          <a:lstStyle/>
          <a:p>
            <a:pPr algn="l"/>
            <a:r>
              <a:rPr kumimoji="0" lang="zh-CN" altLang="en-US" sz="3200" b="1" dirty="0">
                <a:solidFill>
                  <a:srgbClr val="FF0000"/>
                </a:solidFill>
                <a:latin typeface="黑体" pitchFamily="2" charset="-122"/>
                <a:ea typeface="黑体" pitchFamily="2" charset="-122"/>
              </a:rPr>
              <a:t>分页存储管理的基本方法 </a:t>
            </a:r>
          </a:p>
        </p:txBody>
      </p:sp>
      <p:sp>
        <p:nvSpPr>
          <p:cNvPr id="11" name="Text Box 3">
            <a:extLst>
              <a:ext uri="{FF2B5EF4-FFF2-40B4-BE49-F238E27FC236}">
                <a16:creationId xmlns:a16="http://schemas.microsoft.com/office/drawing/2014/main" id="{227B2E00-F92E-4546-B29C-D14A294AF021}"/>
              </a:ext>
            </a:extLst>
          </p:cNvPr>
          <p:cNvSpPr txBox="1">
            <a:spLocks noChangeArrowheads="1"/>
          </p:cNvSpPr>
          <p:nvPr/>
        </p:nvSpPr>
        <p:spPr bwMode="auto">
          <a:xfrm>
            <a:off x="433164" y="2210303"/>
            <a:ext cx="2914700" cy="476669"/>
          </a:xfrm>
          <a:prstGeom prst="rect">
            <a:avLst/>
          </a:prstGeom>
          <a:noFill/>
          <a:ln w="9525">
            <a:noFill/>
            <a:miter lim="800000"/>
            <a:headEnd/>
            <a:tailEnd/>
          </a:ln>
        </p:spPr>
        <p:txBody>
          <a:bodyPr wrap="square">
            <a:spAutoFit/>
          </a:bodyPr>
          <a:lstStyle/>
          <a:p>
            <a:pPr algn="just">
              <a:lnSpc>
                <a:spcPct val="120000"/>
              </a:lnSpc>
              <a:spcBef>
                <a:spcPct val="50000"/>
              </a:spcBef>
            </a:pPr>
            <a:r>
              <a:rPr lang="en-US" altLang="zh-CN" dirty="0">
                <a:solidFill>
                  <a:srgbClr val="6600FF"/>
                </a:solidFill>
                <a:latin typeface="黑体" pitchFamily="2" charset="-122"/>
                <a:ea typeface="黑体" pitchFamily="2" charset="-122"/>
              </a:rPr>
              <a:t>3.</a:t>
            </a:r>
            <a:r>
              <a:rPr lang="zh-CN" altLang="en-US" dirty="0">
                <a:solidFill>
                  <a:srgbClr val="6600FF"/>
                </a:solidFill>
                <a:latin typeface="黑体" pitchFamily="2" charset="-122"/>
                <a:ea typeface="黑体" pitchFamily="2" charset="-122"/>
              </a:rPr>
              <a:t>页表</a:t>
            </a:r>
          </a:p>
        </p:txBody>
      </p:sp>
      <p:grpSp>
        <p:nvGrpSpPr>
          <p:cNvPr id="72" name="Group 4">
            <a:extLst>
              <a:ext uri="{FF2B5EF4-FFF2-40B4-BE49-F238E27FC236}">
                <a16:creationId xmlns:a16="http://schemas.microsoft.com/office/drawing/2014/main" id="{316B6CFB-3CCE-4BAA-A968-70285044C703}"/>
              </a:ext>
            </a:extLst>
          </p:cNvPr>
          <p:cNvGrpSpPr>
            <a:grpSpLocks/>
          </p:cNvGrpSpPr>
          <p:nvPr/>
        </p:nvGrpSpPr>
        <p:grpSpPr bwMode="auto">
          <a:xfrm>
            <a:off x="1475656" y="2382793"/>
            <a:ext cx="7489527" cy="4055976"/>
            <a:chOff x="-48" y="508"/>
            <a:chExt cx="5773" cy="3092"/>
          </a:xfrm>
        </p:grpSpPr>
        <p:grpSp>
          <p:nvGrpSpPr>
            <p:cNvPr id="73" name="Group 5">
              <a:extLst>
                <a:ext uri="{FF2B5EF4-FFF2-40B4-BE49-F238E27FC236}">
                  <a16:creationId xmlns:a16="http://schemas.microsoft.com/office/drawing/2014/main" id="{9E5D9845-16D3-4825-9D77-0BF79E7DE249}"/>
                </a:ext>
              </a:extLst>
            </p:cNvPr>
            <p:cNvGrpSpPr>
              <a:grpSpLocks/>
            </p:cNvGrpSpPr>
            <p:nvPr/>
          </p:nvGrpSpPr>
          <p:grpSpPr bwMode="auto">
            <a:xfrm>
              <a:off x="384" y="864"/>
              <a:ext cx="1440" cy="2064"/>
              <a:chOff x="576" y="864"/>
              <a:chExt cx="1248" cy="2064"/>
            </a:xfrm>
          </p:grpSpPr>
          <p:sp>
            <p:nvSpPr>
              <p:cNvPr id="126" name="Rectangle 6">
                <a:extLst>
                  <a:ext uri="{FF2B5EF4-FFF2-40B4-BE49-F238E27FC236}">
                    <a16:creationId xmlns:a16="http://schemas.microsoft.com/office/drawing/2014/main" id="{0701821F-7F53-4249-AEF0-B3299BB8830E}"/>
                  </a:ext>
                </a:extLst>
              </p:cNvPr>
              <p:cNvSpPr>
                <a:spLocks noChangeArrowheads="1"/>
              </p:cNvSpPr>
              <p:nvPr/>
            </p:nvSpPr>
            <p:spPr bwMode="auto">
              <a:xfrm>
                <a:off x="576" y="864"/>
                <a:ext cx="1248" cy="528"/>
              </a:xfrm>
              <a:prstGeom prst="rect">
                <a:avLst/>
              </a:prstGeom>
              <a:noFill/>
              <a:ln w="9525">
                <a:solidFill>
                  <a:srgbClr val="000000"/>
                </a:solidFill>
                <a:miter lim="800000"/>
                <a:headEnd/>
                <a:tailEnd/>
              </a:ln>
            </p:spPr>
            <p:txBody>
              <a:bodyPr wrap="none" lIns="17870" tIns="8936" rIns="17870" bIns="8936"/>
              <a:lstStyle/>
              <a:p>
                <a:pPr marL="0" marR="0" lvl="0" indent="0"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err="1">
                    <a:ln>
                      <a:noFill/>
                    </a:ln>
                    <a:solidFill>
                      <a:srgbClr val="000000"/>
                    </a:solidFill>
                    <a:effectLst/>
                    <a:uLnTx/>
                    <a:uFillTx/>
                  </a:rPr>
                  <a:t>mov</a:t>
                </a:r>
                <a:r>
                  <a:rPr kumimoji="0" lang="en-US" altLang="zh-CN" sz="1800" b="0" i="0" u="none" strike="noStrike" kern="0" cap="none" spc="0" normalizeH="0" baseline="0" noProof="0" dirty="0">
                    <a:ln>
                      <a:noFill/>
                    </a:ln>
                    <a:solidFill>
                      <a:srgbClr val="000000"/>
                    </a:solidFill>
                    <a:effectLst/>
                    <a:uLnTx/>
                    <a:uFillTx/>
                  </a:rPr>
                  <a:t> Ax (2500)</a:t>
                </a:r>
              </a:p>
            </p:txBody>
          </p:sp>
          <p:sp>
            <p:nvSpPr>
              <p:cNvPr id="127" name="Rectangle 7">
                <a:extLst>
                  <a:ext uri="{FF2B5EF4-FFF2-40B4-BE49-F238E27FC236}">
                    <a16:creationId xmlns:a16="http://schemas.microsoft.com/office/drawing/2014/main" id="{16A359B8-FF22-4F5A-905D-E2A10286E18A}"/>
                  </a:ext>
                </a:extLst>
              </p:cNvPr>
              <p:cNvSpPr>
                <a:spLocks noChangeArrowheads="1"/>
              </p:cNvSpPr>
              <p:nvPr/>
            </p:nvSpPr>
            <p:spPr bwMode="auto">
              <a:xfrm>
                <a:off x="576" y="1392"/>
                <a:ext cx="1248" cy="1008"/>
              </a:xfrm>
              <a:prstGeom prst="rect">
                <a:avLst/>
              </a:prstGeom>
              <a:noFill/>
              <a:ln w="9525">
                <a:solidFill>
                  <a:srgbClr val="000000"/>
                </a:solidFill>
                <a:miter lim="800000"/>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28" name="Rectangle 8">
                <a:extLst>
                  <a:ext uri="{FF2B5EF4-FFF2-40B4-BE49-F238E27FC236}">
                    <a16:creationId xmlns:a16="http://schemas.microsoft.com/office/drawing/2014/main" id="{7021D289-A649-4800-8582-75D57E374E37}"/>
                  </a:ext>
                </a:extLst>
              </p:cNvPr>
              <p:cNvSpPr>
                <a:spLocks noChangeArrowheads="1"/>
              </p:cNvSpPr>
              <p:nvPr/>
            </p:nvSpPr>
            <p:spPr bwMode="auto">
              <a:xfrm>
                <a:off x="576" y="2400"/>
                <a:ext cx="1248" cy="528"/>
              </a:xfrm>
              <a:prstGeom prst="rect">
                <a:avLst/>
              </a:prstGeom>
              <a:noFill/>
              <a:ln w="9525">
                <a:solidFill>
                  <a:srgbClr val="000000"/>
                </a:solidFill>
                <a:miter lim="800000"/>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grpSp>
        <p:sp>
          <p:nvSpPr>
            <p:cNvPr id="74" name="Rectangle 9">
              <a:extLst>
                <a:ext uri="{FF2B5EF4-FFF2-40B4-BE49-F238E27FC236}">
                  <a16:creationId xmlns:a16="http://schemas.microsoft.com/office/drawing/2014/main" id="{BF18F55B-94AD-44A6-B145-0351BF5DD1F5}"/>
                </a:ext>
              </a:extLst>
            </p:cNvPr>
            <p:cNvSpPr>
              <a:spLocks noChangeArrowheads="1"/>
            </p:cNvSpPr>
            <p:nvPr/>
          </p:nvSpPr>
          <p:spPr bwMode="auto">
            <a:xfrm>
              <a:off x="2352" y="1296"/>
              <a:ext cx="1008" cy="1488"/>
            </a:xfrm>
            <a:prstGeom prst="rect">
              <a:avLst/>
            </a:prstGeom>
            <a:noFill/>
            <a:ln w="9525">
              <a:solidFill>
                <a:srgbClr val="000000"/>
              </a:solidFill>
              <a:miter lim="800000"/>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75" name="Line 10">
              <a:extLst>
                <a:ext uri="{FF2B5EF4-FFF2-40B4-BE49-F238E27FC236}">
                  <a16:creationId xmlns:a16="http://schemas.microsoft.com/office/drawing/2014/main" id="{C84A72A2-F810-4FF3-A0BD-A83A129187B8}"/>
                </a:ext>
              </a:extLst>
            </p:cNvPr>
            <p:cNvSpPr>
              <a:spLocks noChangeShapeType="1"/>
            </p:cNvSpPr>
            <p:nvPr/>
          </p:nvSpPr>
          <p:spPr bwMode="auto">
            <a:xfrm>
              <a:off x="2832" y="1296"/>
              <a:ext cx="0" cy="1488"/>
            </a:xfrm>
            <a:prstGeom prst="line">
              <a:avLst/>
            </a:prstGeom>
            <a:noFill/>
            <a:ln w="9525">
              <a:solidFill>
                <a:srgbClr val="000000"/>
              </a:solidFill>
              <a:round/>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76" name="Line 11">
              <a:extLst>
                <a:ext uri="{FF2B5EF4-FFF2-40B4-BE49-F238E27FC236}">
                  <a16:creationId xmlns:a16="http://schemas.microsoft.com/office/drawing/2014/main" id="{DBA062B0-FEFA-47CE-A59C-54A9DA674992}"/>
                </a:ext>
              </a:extLst>
            </p:cNvPr>
            <p:cNvSpPr>
              <a:spLocks noChangeShapeType="1"/>
            </p:cNvSpPr>
            <p:nvPr/>
          </p:nvSpPr>
          <p:spPr bwMode="auto">
            <a:xfrm>
              <a:off x="2352" y="1632"/>
              <a:ext cx="1008" cy="0"/>
            </a:xfrm>
            <a:prstGeom prst="line">
              <a:avLst/>
            </a:prstGeom>
            <a:noFill/>
            <a:ln w="9525">
              <a:solidFill>
                <a:srgbClr val="000000"/>
              </a:solidFill>
              <a:round/>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77" name="Line 12">
              <a:extLst>
                <a:ext uri="{FF2B5EF4-FFF2-40B4-BE49-F238E27FC236}">
                  <a16:creationId xmlns:a16="http://schemas.microsoft.com/office/drawing/2014/main" id="{1511640D-11BF-402C-92BF-DEB8B8206FA6}"/>
                </a:ext>
              </a:extLst>
            </p:cNvPr>
            <p:cNvSpPr>
              <a:spLocks noChangeShapeType="1"/>
            </p:cNvSpPr>
            <p:nvPr/>
          </p:nvSpPr>
          <p:spPr bwMode="auto">
            <a:xfrm>
              <a:off x="2352" y="2016"/>
              <a:ext cx="1008" cy="0"/>
            </a:xfrm>
            <a:prstGeom prst="line">
              <a:avLst/>
            </a:prstGeom>
            <a:noFill/>
            <a:ln w="9525">
              <a:solidFill>
                <a:srgbClr val="000000"/>
              </a:solidFill>
              <a:round/>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78" name="Line 13">
              <a:extLst>
                <a:ext uri="{FF2B5EF4-FFF2-40B4-BE49-F238E27FC236}">
                  <a16:creationId xmlns:a16="http://schemas.microsoft.com/office/drawing/2014/main" id="{FFA343C4-2709-4A3B-AFC3-17870E0036A9}"/>
                </a:ext>
              </a:extLst>
            </p:cNvPr>
            <p:cNvSpPr>
              <a:spLocks noChangeShapeType="1"/>
            </p:cNvSpPr>
            <p:nvPr/>
          </p:nvSpPr>
          <p:spPr bwMode="auto">
            <a:xfrm>
              <a:off x="2352" y="2400"/>
              <a:ext cx="1008" cy="0"/>
            </a:xfrm>
            <a:prstGeom prst="line">
              <a:avLst/>
            </a:prstGeom>
            <a:noFill/>
            <a:ln w="9525">
              <a:solidFill>
                <a:srgbClr val="000000"/>
              </a:solidFill>
              <a:round/>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79" name="Rectangle 14">
              <a:extLst>
                <a:ext uri="{FF2B5EF4-FFF2-40B4-BE49-F238E27FC236}">
                  <a16:creationId xmlns:a16="http://schemas.microsoft.com/office/drawing/2014/main" id="{8CC38D8F-3732-440F-8319-ACE7DE1BBFEA}"/>
                </a:ext>
              </a:extLst>
            </p:cNvPr>
            <p:cNvSpPr>
              <a:spLocks noChangeArrowheads="1"/>
            </p:cNvSpPr>
            <p:nvPr/>
          </p:nvSpPr>
          <p:spPr bwMode="auto">
            <a:xfrm>
              <a:off x="3936" y="768"/>
              <a:ext cx="1392" cy="384"/>
            </a:xfrm>
            <a:prstGeom prst="rect">
              <a:avLst/>
            </a:prstGeom>
            <a:noFill/>
            <a:ln w="9525">
              <a:solidFill>
                <a:srgbClr val="000000"/>
              </a:solidFill>
              <a:miter lim="800000"/>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0" name="Rectangle 15">
              <a:extLst>
                <a:ext uri="{FF2B5EF4-FFF2-40B4-BE49-F238E27FC236}">
                  <a16:creationId xmlns:a16="http://schemas.microsoft.com/office/drawing/2014/main" id="{7C4010E6-45A4-4752-8927-6FCEFF637134}"/>
                </a:ext>
              </a:extLst>
            </p:cNvPr>
            <p:cNvSpPr>
              <a:spLocks noChangeArrowheads="1"/>
            </p:cNvSpPr>
            <p:nvPr/>
          </p:nvSpPr>
          <p:spPr bwMode="auto">
            <a:xfrm>
              <a:off x="3936" y="1152"/>
              <a:ext cx="1392" cy="384"/>
            </a:xfrm>
            <a:prstGeom prst="rect">
              <a:avLst/>
            </a:prstGeom>
            <a:noFill/>
            <a:ln w="9525">
              <a:solidFill>
                <a:srgbClr val="000000"/>
              </a:solidFill>
              <a:miter lim="800000"/>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1" name="Rectangle 16">
              <a:extLst>
                <a:ext uri="{FF2B5EF4-FFF2-40B4-BE49-F238E27FC236}">
                  <a16:creationId xmlns:a16="http://schemas.microsoft.com/office/drawing/2014/main" id="{6EDDC602-56F1-4455-AD36-F39BEA3DE45C}"/>
                </a:ext>
              </a:extLst>
            </p:cNvPr>
            <p:cNvSpPr>
              <a:spLocks noChangeArrowheads="1"/>
            </p:cNvSpPr>
            <p:nvPr/>
          </p:nvSpPr>
          <p:spPr bwMode="auto">
            <a:xfrm>
              <a:off x="3936" y="1536"/>
              <a:ext cx="1392" cy="480"/>
            </a:xfrm>
            <a:prstGeom prst="rect">
              <a:avLst/>
            </a:prstGeom>
            <a:noFill/>
            <a:ln w="9525">
              <a:solidFill>
                <a:srgbClr val="000000"/>
              </a:solidFill>
              <a:miter lim="800000"/>
              <a:headEnd/>
              <a:tailEnd/>
            </a:ln>
          </p:spPr>
          <p:txBody>
            <a:bodyPr wrap="none" lIns="17870" tIns="8936" rIns="17870" bIns="8936"/>
            <a:lstStyle/>
            <a:p>
              <a:pPr marL="0" marR="0" lvl="0" indent="0"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mov AX (2500)</a:t>
              </a:r>
            </a:p>
          </p:txBody>
        </p:sp>
        <p:sp>
          <p:nvSpPr>
            <p:cNvPr id="82" name="Rectangle 17">
              <a:extLst>
                <a:ext uri="{FF2B5EF4-FFF2-40B4-BE49-F238E27FC236}">
                  <a16:creationId xmlns:a16="http://schemas.microsoft.com/office/drawing/2014/main" id="{6281E6B0-F3B7-4B97-8275-BAE384103C63}"/>
                </a:ext>
              </a:extLst>
            </p:cNvPr>
            <p:cNvSpPr>
              <a:spLocks noChangeArrowheads="1"/>
            </p:cNvSpPr>
            <p:nvPr/>
          </p:nvSpPr>
          <p:spPr bwMode="auto">
            <a:xfrm>
              <a:off x="3936" y="2016"/>
              <a:ext cx="1392" cy="432"/>
            </a:xfrm>
            <a:prstGeom prst="rect">
              <a:avLst/>
            </a:prstGeom>
            <a:noFill/>
            <a:ln w="9525">
              <a:solidFill>
                <a:srgbClr val="000000"/>
              </a:solidFill>
              <a:miter lim="800000"/>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3" name="Rectangle 18">
              <a:extLst>
                <a:ext uri="{FF2B5EF4-FFF2-40B4-BE49-F238E27FC236}">
                  <a16:creationId xmlns:a16="http://schemas.microsoft.com/office/drawing/2014/main" id="{B94CC397-5BB6-4CAB-9433-8751D6FC5356}"/>
                </a:ext>
              </a:extLst>
            </p:cNvPr>
            <p:cNvSpPr>
              <a:spLocks noChangeArrowheads="1"/>
            </p:cNvSpPr>
            <p:nvPr/>
          </p:nvSpPr>
          <p:spPr bwMode="auto">
            <a:xfrm>
              <a:off x="3936" y="2448"/>
              <a:ext cx="1392" cy="528"/>
            </a:xfrm>
            <a:prstGeom prst="rect">
              <a:avLst/>
            </a:prstGeom>
            <a:noFill/>
            <a:ln w="9525">
              <a:solidFill>
                <a:srgbClr val="000000"/>
              </a:solidFill>
              <a:miter lim="800000"/>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4" name="Rectangle 19">
              <a:extLst>
                <a:ext uri="{FF2B5EF4-FFF2-40B4-BE49-F238E27FC236}">
                  <a16:creationId xmlns:a16="http://schemas.microsoft.com/office/drawing/2014/main" id="{FE73F182-2CCA-4800-9FDB-93D53C680E16}"/>
                </a:ext>
              </a:extLst>
            </p:cNvPr>
            <p:cNvSpPr>
              <a:spLocks noChangeArrowheads="1"/>
            </p:cNvSpPr>
            <p:nvPr/>
          </p:nvSpPr>
          <p:spPr bwMode="auto">
            <a:xfrm>
              <a:off x="3936" y="2976"/>
              <a:ext cx="1392" cy="336"/>
            </a:xfrm>
            <a:prstGeom prst="rect">
              <a:avLst/>
            </a:prstGeom>
            <a:noFill/>
            <a:ln w="9525">
              <a:solidFill>
                <a:srgbClr val="000000"/>
              </a:solidFill>
              <a:miter lim="800000"/>
              <a:headEnd/>
              <a:tailEnd/>
            </a:ln>
          </p:spPr>
          <p:txBody>
            <a:bodyPr wrap="none" lIns="17870" tIns="8936" rIns="17870" bIns="8936"/>
            <a:lstStyle/>
            <a:p>
              <a:pPr marL="0" marR="0" lvl="0" indent="0"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123    </a:t>
              </a:r>
            </a:p>
          </p:txBody>
        </p:sp>
        <p:sp>
          <p:nvSpPr>
            <p:cNvPr id="85" name="Line 20">
              <a:extLst>
                <a:ext uri="{FF2B5EF4-FFF2-40B4-BE49-F238E27FC236}">
                  <a16:creationId xmlns:a16="http://schemas.microsoft.com/office/drawing/2014/main" id="{47346EC9-9445-4519-A28A-AB40420A919F}"/>
                </a:ext>
              </a:extLst>
            </p:cNvPr>
            <p:cNvSpPr>
              <a:spLocks noChangeShapeType="1"/>
            </p:cNvSpPr>
            <p:nvPr/>
          </p:nvSpPr>
          <p:spPr bwMode="auto">
            <a:xfrm>
              <a:off x="3936" y="3312"/>
              <a:ext cx="0" cy="288"/>
            </a:xfrm>
            <a:prstGeom prst="line">
              <a:avLst/>
            </a:prstGeom>
            <a:noFill/>
            <a:ln w="9525">
              <a:solidFill>
                <a:srgbClr val="000000"/>
              </a:solidFill>
              <a:round/>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6" name="Line 21">
              <a:extLst>
                <a:ext uri="{FF2B5EF4-FFF2-40B4-BE49-F238E27FC236}">
                  <a16:creationId xmlns:a16="http://schemas.microsoft.com/office/drawing/2014/main" id="{E4721D4A-7F7E-4A29-BC2E-7FA4C29C0508}"/>
                </a:ext>
              </a:extLst>
            </p:cNvPr>
            <p:cNvSpPr>
              <a:spLocks noChangeShapeType="1"/>
            </p:cNvSpPr>
            <p:nvPr/>
          </p:nvSpPr>
          <p:spPr bwMode="auto">
            <a:xfrm>
              <a:off x="5328" y="3312"/>
              <a:ext cx="0" cy="288"/>
            </a:xfrm>
            <a:prstGeom prst="line">
              <a:avLst/>
            </a:prstGeom>
            <a:noFill/>
            <a:ln w="9525">
              <a:solidFill>
                <a:srgbClr val="000000"/>
              </a:solidFill>
              <a:round/>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7" name="Text Box 22">
              <a:extLst>
                <a:ext uri="{FF2B5EF4-FFF2-40B4-BE49-F238E27FC236}">
                  <a16:creationId xmlns:a16="http://schemas.microsoft.com/office/drawing/2014/main" id="{4C61EFFD-D6B9-4AFF-B953-470BD1D1F7AE}"/>
                </a:ext>
              </a:extLst>
            </p:cNvPr>
            <p:cNvSpPr txBox="1">
              <a:spLocks noChangeArrowheads="1"/>
            </p:cNvSpPr>
            <p:nvPr/>
          </p:nvSpPr>
          <p:spPr bwMode="auto">
            <a:xfrm>
              <a:off x="2316" y="1305"/>
              <a:ext cx="521"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页号</a:t>
              </a:r>
            </a:p>
          </p:txBody>
        </p:sp>
        <p:sp>
          <p:nvSpPr>
            <p:cNvPr id="88" name="Text Box 23">
              <a:extLst>
                <a:ext uri="{FF2B5EF4-FFF2-40B4-BE49-F238E27FC236}">
                  <a16:creationId xmlns:a16="http://schemas.microsoft.com/office/drawing/2014/main" id="{3BA4C968-E246-4A6F-8BB1-A8B7116876BD}"/>
                </a:ext>
              </a:extLst>
            </p:cNvPr>
            <p:cNvSpPr txBox="1">
              <a:spLocks noChangeArrowheads="1"/>
            </p:cNvSpPr>
            <p:nvPr/>
          </p:nvSpPr>
          <p:spPr bwMode="auto">
            <a:xfrm>
              <a:off x="2796" y="1305"/>
              <a:ext cx="521"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块号</a:t>
              </a:r>
            </a:p>
          </p:txBody>
        </p:sp>
        <p:sp>
          <p:nvSpPr>
            <p:cNvPr id="89" name="Text Box 24">
              <a:extLst>
                <a:ext uri="{FF2B5EF4-FFF2-40B4-BE49-F238E27FC236}">
                  <a16:creationId xmlns:a16="http://schemas.microsoft.com/office/drawing/2014/main" id="{4CB64CA8-A0BA-4806-A305-466D3E6C9BEE}"/>
                </a:ext>
              </a:extLst>
            </p:cNvPr>
            <p:cNvSpPr txBox="1">
              <a:spLocks noChangeArrowheads="1"/>
            </p:cNvSpPr>
            <p:nvPr/>
          </p:nvSpPr>
          <p:spPr bwMode="auto">
            <a:xfrm>
              <a:off x="2460" y="1694"/>
              <a:ext cx="210"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0</a:t>
              </a:r>
            </a:p>
          </p:txBody>
        </p:sp>
        <p:sp>
          <p:nvSpPr>
            <p:cNvPr id="90" name="Text Box 25">
              <a:extLst>
                <a:ext uri="{FF2B5EF4-FFF2-40B4-BE49-F238E27FC236}">
                  <a16:creationId xmlns:a16="http://schemas.microsoft.com/office/drawing/2014/main" id="{E829FA26-43CE-43A1-A5B6-A8D6AC893DE3}"/>
                </a:ext>
              </a:extLst>
            </p:cNvPr>
            <p:cNvSpPr txBox="1">
              <a:spLocks noChangeArrowheads="1"/>
            </p:cNvSpPr>
            <p:nvPr/>
          </p:nvSpPr>
          <p:spPr bwMode="auto">
            <a:xfrm>
              <a:off x="2460" y="2030"/>
              <a:ext cx="210"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1</a:t>
              </a:r>
            </a:p>
          </p:txBody>
        </p:sp>
        <p:sp>
          <p:nvSpPr>
            <p:cNvPr id="91" name="Text Box 26">
              <a:extLst>
                <a:ext uri="{FF2B5EF4-FFF2-40B4-BE49-F238E27FC236}">
                  <a16:creationId xmlns:a16="http://schemas.microsoft.com/office/drawing/2014/main" id="{F55E6135-27D1-4BEF-A89A-5F5E2D62D4A2}"/>
                </a:ext>
              </a:extLst>
            </p:cNvPr>
            <p:cNvSpPr txBox="1">
              <a:spLocks noChangeArrowheads="1"/>
            </p:cNvSpPr>
            <p:nvPr/>
          </p:nvSpPr>
          <p:spPr bwMode="auto">
            <a:xfrm>
              <a:off x="2460" y="2414"/>
              <a:ext cx="210"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2</a:t>
              </a:r>
            </a:p>
          </p:txBody>
        </p:sp>
        <p:sp>
          <p:nvSpPr>
            <p:cNvPr id="92" name="Text Box 27">
              <a:extLst>
                <a:ext uri="{FF2B5EF4-FFF2-40B4-BE49-F238E27FC236}">
                  <a16:creationId xmlns:a16="http://schemas.microsoft.com/office/drawing/2014/main" id="{6A688FEF-B6C8-4506-A4AA-64B14C51536B}"/>
                </a:ext>
              </a:extLst>
            </p:cNvPr>
            <p:cNvSpPr txBox="1">
              <a:spLocks noChangeArrowheads="1"/>
            </p:cNvSpPr>
            <p:nvPr/>
          </p:nvSpPr>
          <p:spPr bwMode="auto">
            <a:xfrm>
              <a:off x="2976" y="1694"/>
              <a:ext cx="211"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2</a:t>
              </a:r>
            </a:p>
          </p:txBody>
        </p:sp>
        <p:sp>
          <p:nvSpPr>
            <p:cNvPr id="93" name="Text Box 28">
              <a:extLst>
                <a:ext uri="{FF2B5EF4-FFF2-40B4-BE49-F238E27FC236}">
                  <a16:creationId xmlns:a16="http://schemas.microsoft.com/office/drawing/2014/main" id="{5DF21FD9-D48F-44DE-BF22-28477AFBF84A}"/>
                </a:ext>
              </a:extLst>
            </p:cNvPr>
            <p:cNvSpPr txBox="1">
              <a:spLocks noChangeArrowheads="1"/>
            </p:cNvSpPr>
            <p:nvPr/>
          </p:nvSpPr>
          <p:spPr bwMode="auto">
            <a:xfrm>
              <a:off x="2976" y="2030"/>
              <a:ext cx="211"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3</a:t>
              </a:r>
            </a:p>
          </p:txBody>
        </p:sp>
        <p:sp>
          <p:nvSpPr>
            <p:cNvPr id="94" name="Text Box 29">
              <a:extLst>
                <a:ext uri="{FF2B5EF4-FFF2-40B4-BE49-F238E27FC236}">
                  <a16:creationId xmlns:a16="http://schemas.microsoft.com/office/drawing/2014/main" id="{125BD594-16FB-477E-BDD3-4A169E77FD59}"/>
                </a:ext>
              </a:extLst>
            </p:cNvPr>
            <p:cNvSpPr txBox="1">
              <a:spLocks noChangeArrowheads="1"/>
            </p:cNvSpPr>
            <p:nvPr/>
          </p:nvSpPr>
          <p:spPr bwMode="auto">
            <a:xfrm>
              <a:off x="2976" y="2414"/>
              <a:ext cx="211"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8</a:t>
              </a:r>
            </a:p>
          </p:txBody>
        </p:sp>
        <p:sp>
          <p:nvSpPr>
            <p:cNvPr id="95" name="Freeform 30">
              <a:extLst>
                <a:ext uri="{FF2B5EF4-FFF2-40B4-BE49-F238E27FC236}">
                  <a16:creationId xmlns:a16="http://schemas.microsoft.com/office/drawing/2014/main" id="{CE467CCD-461B-41E3-B56D-2DF85C7D20A8}"/>
                </a:ext>
              </a:extLst>
            </p:cNvPr>
            <p:cNvSpPr>
              <a:spLocks/>
            </p:cNvSpPr>
            <p:nvPr/>
          </p:nvSpPr>
          <p:spPr bwMode="auto">
            <a:xfrm>
              <a:off x="1824" y="1152"/>
              <a:ext cx="528" cy="624"/>
            </a:xfrm>
            <a:custGeom>
              <a:avLst/>
              <a:gdLst>
                <a:gd name="T0" fmla="*/ 0 w 528"/>
                <a:gd name="T1" fmla="*/ 0 h 624"/>
                <a:gd name="T2" fmla="*/ 240 w 528"/>
                <a:gd name="T3" fmla="*/ 0 h 624"/>
                <a:gd name="T4" fmla="*/ 240 w 528"/>
                <a:gd name="T5" fmla="*/ 624 h 624"/>
                <a:gd name="T6" fmla="*/ 528 w 528"/>
                <a:gd name="T7" fmla="*/ 624 h 624"/>
                <a:gd name="T8" fmla="*/ 0 60000 65536"/>
                <a:gd name="T9" fmla="*/ 0 60000 65536"/>
                <a:gd name="T10" fmla="*/ 0 60000 65536"/>
                <a:gd name="T11" fmla="*/ 0 60000 65536"/>
                <a:gd name="T12" fmla="*/ 0 w 528"/>
                <a:gd name="T13" fmla="*/ 0 h 624"/>
                <a:gd name="T14" fmla="*/ 528 w 528"/>
                <a:gd name="T15" fmla="*/ 624 h 624"/>
              </a:gdLst>
              <a:ahLst/>
              <a:cxnLst>
                <a:cxn ang="T8">
                  <a:pos x="T0" y="T1"/>
                </a:cxn>
                <a:cxn ang="T9">
                  <a:pos x="T2" y="T3"/>
                </a:cxn>
                <a:cxn ang="T10">
                  <a:pos x="T4" y="T5"/>
                </a:cxn>
                <a:cxn ang="T11">
                  <a:pos x="T6" y="T7"/>
                </a:cxn>
              </a:cxnLst>
              <a:rect l="T12" t="T13" r="T14" b="T15"/>
              <a:pathLst>
                <a:path w="528" h="624">
                  <a:moveTo>
                    <a:pt x="0" y="0"/>
                  </a:moveTo>
                  <a:lnTo>
                    <a:pt x="240" y="0"/>
                  </a:lnTo>
                  <a:lnTo>
                    <a:pt x="240" y="624"/>
                  </a:lnTo>
                  <a:lnTo>
                    <a:pt x="528" y="624"/>
                  </a:lnTo>
                </a:path>
              </a:pathLst>
            </a:custGeom>
            <a:noFill/>
            <a:ln w="9525">
              <a:solidFill>
                <a:srgbClr val="000000"/>
              </a:solidFill>
              <a:round/>
              <a:headEnd/>
              <a:tailEnd type="triangle" w="med" len="me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96" name="Line 31">
              <a:extLst>
                <a:ext uri="{FF2B5EF4-FFF2-40B4-BE49-F238E27FC236}">
                  <a16:creationId xmlns:a16="http://schemas.microsoft.com/office/drawing/2014/main" id="{A01B3E4F-9C88-4A5E-A05B-0130C55D6D6A}"/>
                </a:ext>
              </a:extLst>
            </p:cNvPr>
            <p:cNvSpPr>
              <a:spLocks noChangeShapeType="1"/>
            </p:cNvSpPr>
            <p:nvPr/>
          </p:nvSpPr>
          <p:spPr bwMode="auto">
            <a:xfrm>
              <a:off x="1824" y="2640"/>
              <a:ext cx="528" cy="1"/>
            </a:xfrm>
            <a:prstGeom prst="line">
              <a:avLst/>
            </a:prstGeom>
            <a:noFill/>
            <a:ln w="9525">
              <a:solidFill>
                <a:srgbClr val="000000"/>
              </a:solidFill>
              <a:round/>
              <a:headEnd/>
              <a:tailEnd type="triangle" w="med" len="me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97" name="Text Box 32">
              <a:extLst>
                <a:ext uri="{FF2B5EF4-FFF2-40B4-BE49-F238E27FC236}">
                  <a16:creationId xmlns:a16="http://schemas.microsoft.com/office/drawing/2014/main" id="{41BED411-820C-4FBE-86D2-568D745643A2}"/>
                </a:ext>
              </a:extLst>
            </p:cNvPr>
            <p:cNvSpPr txBox="1">
              <a:spLocks noChangeArrowheads="1"/>
            </p:cNvSpPr>
            <p:nvPr/>
          </p:nvSpPr>
          <p:spPr bwMode="auto">
            <a:xfrm>
              <a:off x="2582" y="2860"/>
              <a:ext cx="521"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页表</a:t>
              </a:r>
            </a:p>
          </p:txBody>
        </p:sp>
        <p:sp>
          <p:nvSpPr>
            <p:cNvPr id="98" name="Text Box 33">
              <a:extLst>
                <a:ext uri="{FF2B5EF4-FFF2-40B4-BE49-F238E27FC236}">
                  <a16:creationId xmlns:a16="http://schemas.microsoft.com/office/drawing/2014/main" id="{03AE9868-3D30-4DD0-AFD2-389668AF7E73}"/>
                </a:ext>
              </a:extLst>
            </p:cNvPr>
            <p:cNvSpPr txBox="1">
              <a:spLocks noChangeArrowheads="1"/>
            </p:cNvSpPr>
            <p:nvPr/>
          </p:nvSpPr>
          <p:spPr bwMode="auto">
            <a:xfrm>
              <a:off x="1852" y="2606"/>
              <a:ext cx="417"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2</a:t>
              </a:r>
              <a:r>
                <a:rPr kumimoji="0" lang="zh-CN" altLang="en-US" sz="1800" b="0" i="0" u="none" strike="noStrike" kern="0" cap="none" spc="0" normalizeH="0" baseline="0" noProof="0">
                  <a:ln>
                    <a:noFill/>
                  </a:ln>
                  <a:solidFill>
                    <a:srgbClr val="000000"/>
                  </a:solidFill>
                  <a:effectLst/>
                  <a:uLnTx/>
                  <a:uFillTx/>
                </a:rPr>
                <a:t>页</a:t>
              </a:r>
            </a:p>
          </p:txBody>
        </p:sp>
        <p:sp>
          <p:nvSpPr>
            <p:cNvPr id="99" name="Text Box 34">
              <a:extLst>
                <a:ext uri="{FF2B5EF4-FFF2-40B4-BE49-F238E27FC236}">
                  <a16:creationId xmlns:a16="http://schemas.microsoft.com/office/drawing/2014/main" id="{953DD399-F8DF-4273-BEE5-70BBEF1FCCD5}"/>
                </a:ext>
              </a:extLst>
            </p:cNvPr>
            <p:cNvSpPr txBox="1">
              <a:spLocks noChangeArrowheads="1"/>
            </p:cNvSpPr>
            <p:nvPr/>
          </p:nvSpPr>
          <p:spPr bwMode="auto">
            <a:xfrm>
              <a:off x="1852" y="864"/>
              <a:ext cx="417"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0</a:t>
              </a:r>
              <a:r>
                <a:rPr kumimoji="0" lang="zh-CN" altLang="en-US" sz="1800" b="0" i="0" u="none" strike="noStrike" kern="0" cap="none" spc="0" normalizeH="0" baseline="0" noProof="0">
                  <a:ln>
                    <a:noFill/>
                  </a:ln>
                  <a:solidFill>
                    <a:srgbClr val="000000"/>
                  </a:solidFill>
                  <a:effectLst/>
                  <a:uLnTx/>
                  <a:uFillTx/>
                </a:rPr>
                <a:t>页</a:t>
              </a:r>
            </a:p>
          </p:txBody>
        </p:sp>
        <p:sp>
          <p:nvSpPr>
            <p:cNvPr id="100" name="Text Box 35">
              <a:extLst>
                <a:ext uri="{FF2B5EF4-FFF2-40B4-BE49-F238E27FC236}">
                  <a16:creationId xmlns:a16="http://schemas.microsoft.com/office/drawing/2014/main" id="{3100A7F6-379F-493F-95DC-176F6844A74D}"/>
                </a:ext>
              </a:extLst>
            </p:cNvPr>
            <p:cNvSpPr txBox="1">
              <a:spLocks noChangeArrowheads="1"/>
            </p:cNvSpPr>
            <p:nvPr/>
          </p:nvSpPr>
          <p:spPr bwMode="auto">
            <a:xfrm>
              <a:off x="656" y="2976"/>
              <a:ext cx="777" cy="596"/>
            </a:xfrm>
            <a:prstGeom prst="rect">
              <a:avLst/>
            </a:prstGeom>
            <a:noFill/>
            <a:ln w="9525">
              <a:noFill/>
              <a:miter lim="800000"/>
              <a:headEnd/>
              <a:tailEnd/>
            </a:ln>
          </p:spPr>
          <p:txBody>
            <a:bodyPr wrap="none" lIns="17870" tIns="8936" rIns="17870" bIns="8936"/>
            <a:lstStyle/>
            <a:p>
              <a:pPr marL="0" marR="0" lvl="0" indent="0" defTabSz="87312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页 </a:t>
              </a:r>
              <a:r>
                <a:rPr kumimoji="0" lang="zh-CN" altLang="en-US" sz="1800" b="0" i="0" u="none" strike="noStrike" kern="0" cap="none" spc="0" normalizeH="0" baseline="0" noProof="0">
                  <a:ln>
                    <a:noFill/>
                  </a:ln>
                  <a:solidFill>
                    <a:srgbClr val="000000"/>
                  </a:solidFill>
                  <a:effectLst/>
                  <a:uLnTx/>
                  <a:uFillTx/>
                  <a:sym typeface="Symbol" pitchFamily="18" charset="2"/>
                </a:rPr>
                <a:t></a:t>
              </a:r>
              <a:r>
                <a:rPr kumimoji="0" lang="en-US" altLang="zh-CN" sz="1800" b="0" i="0" u="none" strike="noStrike" kern="0" cap="none" spc="0" normalizeH="0" baseline="0" noProof="0">
                  <a:ln>
                    <a:noFill/>
                  </a:ln>
                  <a:solidFill>
                    <a:srgbClr val="000000"/>
                  </a:solidFill>
                  <a:effectLst/>
                  <a:uLnTx/>
                  <a:uFillTx/>
                  <a:sym typeface="Symbol" pitchFamily="18" charset="2"/>
                </a:rPr>
                <a:t>1k</a:t>
              </a:r>
            </a:p>
            <a:p>
              <a:pPr marL="0" marR="0" lvl="0" indent="0" defTabSz="873125" eaLnBrk="1" fontAlgn="auto" latinLnBrk="0" hangingPunct="1">
                <a:lnSpc>
                  <a:spcPct val="100000"/>
                </a:lnSpc>
                <a:spcBef>
                  <a:spcPts val="0"/>
                </a:spcBef>
                <a:spcAft>
                  <a:spcPts val="0"/>
                </a:spcAft>
                <a:buClrTx/>
                <a:buSzTx/>
                <a:buFontTx/>
                <a:buNone/>
                <a:tabLst/>
                <a:defRPr/>
              </a:pPr>
              <a:r>
                <a:rPr kumimoji="0" lang="zh-CN" altLang="zh-CN" sz="1800" b="0" i="0" u="none" strike="noStrike" kern="0" cap="none" spc="0" normalizeH="0" baseline="0" noProof="0">
                  <a:ln>
                    <a:noFill/>
                  </a:ln>
                  <a:solidFill>
                    <a:srgbClr val="000000"/>
                  </a:solidFill>
                  <a:effectLst/>
                  <a:uLnTx/>
                  <a:uFillTx/>
                  <a:sym typeface="Symbol" pitchFamily="18" charset="2"/>
                </a:rPr>
                <a:t>分3页</a:t>
              </a:r>
              <a:endParaRPr kumimoji="0" lang="zh-CN" altLang="en-US" sz="1800" b="0" i="0" u="none" strike="noStrike" kern="0" cap="none" spc="0" normalizeH="0" baseline="0" noProof="0">
                <a:ln>
                  <a:noFill/>
                </a:ln>
                <a:solidFill>
                  <a:srgbClr val="000000"/>
                </a:solidFill>
                <a:effectLst/>
                <a:uLnTx/>
                <a:uFillTx/>
              </a:endParaRPr>
            </a:p>
          </p:txBody>
        </p:sp>
        <p:sp>
          <p:nvSpPr>
            <p:cNvPr id="101" name="Line 36">
              <a:extLst>
                <a:ext uri="{FF2B5EF4-FFF2-40B4-BE49-F238E27FC236}">
                  <a16:creationId xmlns:a16="http://schemas.microsoft.com/office/drawing/2014/main" id="{C5E87D8A-2B48-4D8A-A4F9-63FF176B3C4D}"/>
                </a:ext>
              </a:extLst>
            </p:cNvPr>
            <p:cNvSpPr>
              <a:spLocks noChangeShapeType="1"/>
            </p:cNvSpPr>
            <p:nvPr/>
          </p:nvSpPr>
          <p:spPr bwMode="auto">
            <a:xfrm>
              <a:off x="3360" y="1824"/>
              <a:ext cx="576" cy="0"/>
            </a:xfrm>
            <a:prstGeom prst="line">
              <a:avLst/>
            </a:prstGeom>
            <a:noFill/>
            <a:ln w="9525">
              <a:solidFill>
                <a:srgbClr val="000000"/>
              </a:solidFill>
              <a:round/>
              <a:headEnd/>
              <a:tailEnd type="triangle" w="med" len="me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02" name="Line 37">
              <a:extLst>
                <a:ext uri="{FF2B5EF4-FFF2-40B4-BE49-F238E27FC236}">
                  <a16:creationId xmlns:a16="http://schemas.microsoft.com/office/drawing/2014/main" id="{B61109ED-218F-452B-BE13-C64373992B02}"/>
                </a:ext>
              </a:extLst>
            </p:cNvPr>
            <p:cNvSpPr>
              <a:spLocks noChangeShapeType="1"/>
            </p:cNvSpPr>
            <p:nvPr/>
          </p:nvSpPr>
          <p:spPr bwMode="auto">
            <a:xfrm>
              <a:off x="3360" y="2256"/>
              <a:ext cx="576" cy="0"/>
            </a:xfrm>
            <a:prstGeom prst="line">
              <a:avLst/>
            </a:prstGeom>
            <a:noFill/>
            <a:ln w="9525">
              <a:solidFill>
                <a:srgbClr val="000000"/>
              </a:solidFill>
              <a:round/>
              <a:headEnd/>
              <a:tailEnd type="triangle" w="med" len="me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03" name="Freeform 38">
              <a:extLst>
                <a:ext uri="{FF2B5EF4-FFF2-40B4-BE49-F238E27FC236}">
                  <a16:creationId xmlns:a16="http://schemas.microsoft.com/office/drawing/2014/main" id="{0E32C085-DA6E-468F-B82C-8ECDBED9C7E5}"/>
                </a:ext>
              </a:extLst>
            </p:cNvPr>
            <p:cNvSpPr>
              <a:spLocks/>
            </p:cNvSpPr>
            <p:nvPr/>
          </p:nvSpPr>
          <p:spPr bwMode="auto">
            <a:xfrm>
              <a:off x="3360" y="2592"/>
              <a:ext cx="576" cy="528"/>
            </a:xfrm>
            <a:custGeom>
              <a:avLst/>
              <a:gdLst>
                <a:gd name="T0" fmla="*/ 0 w 576"/>
                <a:gd name="T1" fmla="*/ 0 h 528"/>
                <a:gd name="T2" fmla="*/ 240 w 576"/>
                <a:gd name="T3" fmla="*/ 0 h 528"/>
                <a:gd name="T4" fmla="*/ 240 w 576"/>
                <a:gd name="T5" fmla="*/ 528 h 528"/>
                <a:gd name="T6" fmla="*/ 576 w 576"/>
                <a:gd name="T7" fmla="*/ 528 h 528"/>
                <a:gd name="T8" fmla="*/ 0 60000 65536"/>
                <a:gd name="T9" fmla="*/ 0 60000 65536"/>
                <a:gd name="T10" fmla="*/ 0 60000 65536"/>
                <a:gd name="T11" fmla="*/ 0 60000 65536"/>
                <a:gd name="T12" fmla="*/ 0 w 576"/>
                <a:gd name="T13" fmla="*/ 0 h 528"/>
                <a:gd name="T14" fmla="*/ 576 w 576"/>
                <a:gd name="T15" fmla="*/ 528 h 528"/>
              </a:gdLst>
              <a:ahLst/>
              <a:cxnLst>
                <a:cxn ang="T8">
                  <a:pos x="T0" y="T1"/>
                </a:cxn>
                <a:cxn ang="T9">
                  <a:pos x="T2" y="T3"/>
                </a:cxn>
                <a:cxn ang="T10">
                  <a:pos x="T4" y="T5"/>
                </a:cxn>
                <a:cxn ang="T11">
                  <a:pos x="T6" y="T7"/>
                </a:cxn>
              </a:cxnLst>
              <a:rect l="T12" t="T13" r="T14" b="T15"/>
              <a:pathLst>
                <a:path w="576" h="528">
                  <a:moveTo>
                    <a:pt x="0" y="0"/>
                  </a:moveTo>
                  <a:lnTo>
                    <a:pt x="240" y="0"/>
                  </a:lnTo>
                  <a:lnTo>
                    <a:pt x="240" y="528"/>
                  </a:lnTo>
                  <a:lnTo>
                    <a:pt x="576" y="528"/>
                  </a:lnTo>
                </a:path>
              </a:pathLst>
            </a:custGeom>
            <a:noFill/>
            <a:ln w="9525">
              <a:solidFill>
                <a:srgbClr val="000000"/>
              </a:solidFill>
              <a:round/>
              <a:headEnd/>
              <a:tailEnd type="triangle" w="med" len="me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04" name="Text Box 39">
              <a:extLst>
                <a:ext uri="{FF2B5EF4-FFF2-40B4-BE49-F238E27FC236}">
                  <a16:creationId xmlns:a16="http://schemas.microsoft.com/office/drawing/2014/main" id="{9D6A02F3-491B-411E-91C9-75CF175BB0CC}"/>
                </a:ext>
              </a:extLst>
            </p:cNvPr>
            <p:cNvSpPr txBox="1">
              <a:spLocks noChangeArrowheads="1"/>
            </p:cNvSpPr>
            <p:nvPr/>
          </p:nvSpPr>
          <p:spPr bwMode="auto">
            <a:xfrm>
              <a:off x="5308" y="810"/>
              <a:ext cx="417"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0</a:t>
              </a:r>
              <a:r>
                <a:rPr kumimoji="0" lang="zh-CN" altLang="zh-CN" sz="1800" b="0" i="0" u="none" strike="noStrike" kern="0" cap="none" spc="0" normalizeH="0" baseline="0" noProof="0">
                  <a:ln>
                    <a:noFill/>
                  </a:ln>
                  <a:solidFill>
                    <a:srgbClr val="000000"/>
                  </a:solidFill>
                  <a:effectLst/>
                  <a:uLnTx/>
                  <a:uFillTx/>
                </a:rPr>
                <a:t>块</a:t>
              </a:r>
              <a:endParaRPr kumimoji="0" lang="zh-CN" altLang="en-US" sz="1800" b="0" i="0" u="none" strike="noStrike" kern="0" cap="none" spc="0" normalizeH="0" baseline="0" noProof="0">
                <a:ln>
                  <a:noFill/>
                </a:ln>
                <a:solidFill>
                  <a:srgbClr val="000000"/>
                </a:solidFill>
                <a:effectLst/>
                <a:uLnTx/>
                <a:uFillTx/>
              </a:endParaRPr>
            </a:p>
          </p:txBody>
        </p:sp>
        <p:sp>
          <p:nvSpPr>
            <p:cNvPr id="105" name="Text Box 40">
              <a:extLst>
                <a:ext uri="{FF2B5EF4-FFF2-40B4-BE49-F238E27FC236}">
                  <a16:creationId xmlns:a16="http://schemas.microsoft.com/office/drawing/2014/main" id="{EB0403F3-24DA-4FF4-8889-CD246B99F808}"/>
                </a:ext>
              </a:extLst>
            </p:cNvPr>
            <p:cNvSpPr txBox="1">
              <a:spLocks noChangeArrowheads="1"/>
            </p:cNvSpPr>
            <p:nvPr/>
          </p:nvSpPr>
          <p:spPr bwMode="auto">
            <a:xfrm>
              <a:off x="5308" y="1200"/>
              <a:ext cx="417"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1</a:t>
              </a:r>
              <a:r>
                <a:rPr kumimoji="0" lang="zh-CN" altLang="zh-CN" sz="1800" b="0" i="0" u="none" strike="noStrike" kern="0" cap="none" spc="0" normalizeH="0" baseline="0" noProof="0">
                  <a:ln>
                    <a:noFill/>
                  </a:ln>
                  <a:solidFill>
                    <a:srgbClr val="000000"/>
                  </a:solidFill>
                  <a:effectLst/>
                  <a:uLnTx/>
                  <a:uFillTx/>
                </a:rPr>
                <a:t>块</a:t>
              </a:r>
              <a:endParaRPr kumimoji="0" lang="zh-CN" altLang="en-US" sz="1800" b="0" i="0" u="none" strike="noStrike" kern="0" cap="none" spc="0" normalizeH="0" baseline="0" noProof="0">
                <a:ln>
                  <a:noFill/>
                </a:ln>
                <a:solidFill>
                  <a:srgbClr val="000000"/>
                </a:solidFill>
                <a:effectLst/>
                <a:uLnTx/>
                <a:uFillTx/>
              </a:endParaRPr>
            </a:p>
          </p:txBody>
        </p:sp>
        <p:sp>
          <p:nvSpPr>
            <p:cNvPr id="106" name="Text Box 41">
              <a:extLst>
                <a:ext uri="{FF2B5EF4-FFF2-40B4-BE49-F238E27FC236}">
                  <a16:creationId xmlns:a16="http://schemas.microsoft.com/office/drawing/2014/main" id="{9919C21B-050C-4A80-9173-97D42D78DB0F}"/>
                </a:ext>
              </a:extLst>
            </p:cNvPr>
            <p:cNvSpPr txBox="1">
              <a:spLocks noChangeArrowheads="1"/>
            </p:cNvSpPr>
            <p:nvPr/>
          </p:nvSpPr>
          <p:spPr bwMode="auto">
            <a:xfrm>
              <a:off x="5308" y="1632"/>
              <a:ext cx="417"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2</a:t>
              </a:r>
              <a:r>
                <a:rPr kumimoji="0" lang="zh-CN" altLang="zh-CN" sz="1800" b="0" i="0" u="none" strike="noStrike" kern="0" cap="none" spc="0" normalizeH="0" baseline="0" noProof="0">
                  <a:ln>
                    <a:noFill/>
                  </a:ln>
                  <a:solidFill>
                    <a:srgbClr val="000000"/>
                  </a:solidFill>
                  <a:effectLst/>
                  <a:uLnTx/>
                  <a:uFillTx/>
                </a:rPr>
                <a:t>块</a:t>
              </a:r>
              <a:endParaRPr kumimoji="0" lang="zh-CN" altLang="en-US" sz="1800" b="0" i="0" u="none" strike="noStrike" kern="0" cap="none" spc="0" normalizeH="0" baseline="0" noProof="0">
                <a:ln>
                  <a:noFill/>
                </a:ln>
                <a:solidFill>
                  <a:srgbClr val="000000"/>
                </a:solidFill>
                <a:effectLst/>
                <a:uLnTx/>
                <a:uFillTx/>
              </a:endParaRPr>
            </a:p>
          </p:txBody>
        </p:sp>
        <p:sp>
          <p:nvSpPr>
            <p:cNvPr id="107" name="Text Box 42">
              <a:extLst>
                <a:ext uri="{FF2B5EF4-FFF2-40B4-BE49-F238E27FC236}">
                  <a16:creationId xmlns:a16="http://schemas.microsoft.com/office/drawing/2014/main" id="{90FF0398-69EF-4510-B18E-177E8E4EDCB7}"/>
                </a:ext>
              </a:extLst>
            </p:cNvPr>
            <p:cNvSpPr txBox="1">
              <a:spLocks noChangeArrowheads="1"/>
            </p:cNvSpPr>
            <p:nvPr/>
          </p:nvSpPr>
          <p:spPr bwMode="auto">
            <a:xfrm>
              <a:off x="5308" y="2064"/>
              <a:ext cx="417"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3</a:t>
              </a:r>
              <a:r>
                <a:rPr kumimoji="0" lang="zh-CN" altLang="zh-CN" sz="1800" b="0" i="0" u="none" strike="noStrike" kern="0" cap="none" spc="0" normalizeH="0" baseline="0" noProof="0">
                  <a:ln>
                    <a:noFill/>
                  </a:ln>
                  <a:solidFill>
                    <a:srgbClr val="000000"/>
                  </a:solidFill>
                  <a:effectLst/>
                  <a:uLnTx/>
                  <a:uFillTx/>
                </a:rPr>
                <a:t>块</a:t>
              </a:r>
              <a:endParaRPr kumimoji="0" lang="zh-CN" altLang="en-US" sz="1800" b="0" i="0" u="none" strike="noStrike" kern="0" cap="none" spc="0" normalizeH="0" baseline="0" noProof="0">
                <a:ln>
                  <a:noFill/>
                </a:ln>
                <a:solidFill>
                  <a:srgbClr val="000000"/>
                </a:solidFill>
                <a:effectLst/>
                <a:uLnTx/>
                <a:uFillTx/>
              </a:endParaRPr>
            </a:p>
          </p:txBody>
        </p:sp>
        <p:sp>
          <p:nvSpPr>
            <p:cNvPr id="108" name="Text Box 43">
              <a:extLst>
                <a:ext uri="{FF2B5EF4-FFF2-40B4-BE49-F238E27FC236}">
                  <a16:creationId xmlns:a16="http://schemas.microsoft.com/office/drawing/2014/main" id="{4309AFD5-D26E-438D-B1CB-18B37A6FD2CB}"/>
                </a:ext>
              </a:extLst>
            </p:cNvPr>
            <p:cNvSpPr txBox="1">
              <a:spLocks noChangeArrowheads="1"/>
            </p:cNvSpPr>
            <p:nvPr/>
          </p:nvSpPr>
          <p:spPr bwMode="auto">
            <a:xfrm>
              <a:off x="5308" y="2976"/>
              <a:ext cx="417"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8</a:t>
              </a:r>
              <a:r>
                <a:rPr kumimoji="0" lang="zh-CN" altLang="zh-CN" sz="1800" b="0" i="0" u="none" strike="noStrike" kern="0" cap="none" spc="0" normalizeH="0" baseline="0" noProof="0">
                  <a:ln>
                    <a:noFill/>
                  </a:ln>
                  <a:solidFill>
                    <a:srgbClr val="000000"/>
                  </a:solidFill>
                  <a:effectLst/>
                  <a:uLnTx/>
                  <a:uFillTx/>
                </a:rPr>
                <a:t>块</a:t>
              </a:r>
              <a:endParaRPr kumimoji="0" lang="zh-CN" altLang="en-US" sz="1800" b="0" i="0" u="none" strike="noStrike" kern="0" cap="none" spc="0" normalizeH="0" baseline="0" noProof="0">
                <a:ln>
                  <a:noFill/>
                </a:ln>
                <a:solidFill>
                  <a:srgbClr val="000000"/>
                </a:solidFill>
                <a:effectLst/>
                <a:uLnTx/>
                <a:uFillTx/>
              </a:endParaRPr>
            </a:p>
          </p:txBody>
        </p:sp>
        <p:sp>
          <p:nvSpPr>
            <p:cNvPr id="109" name="Text Box 44">
              <a:extLst>
                <a:ext uri="{FF2B5EF4-FFF2-40B4-BE49-F238E27FC236}">
                  <a16:creationId xmlns:a16="http://schemas.microsoft.com/office/drawing/2014/main" id="{B82009C0-CD83-4C6B-AAD3-D2E39BDD4D12}"/>
                </a:ext>
              </a:extLst>
            </p:cNvPr>
            <p:cNvSpPr txBox="1">
              <a:spLocks noChangeArrowheads="1"/>
            </p:cNvSpPr>
            <p:nvPr/>
          </p:nvSpPr>
          <p:spPr bwMode="auto">
            <a:xfrm>
              <a:off x="3708" y="528"/>
              <a:ext cx="210"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0</a:t>
              </a:r>
            </a:p>
          </p:txBody>
        </p:sp>
        <p:sp>
          <p:nvSpPr>
            <p:cNvPr id="110" name="Text Box 45">
              <a:extLst>
                <a:ext uri="{FF2B5EF4-FFF2-40B4-BE49-F238E27FC236}">
                  <a16:creationId xmlns:a16="http://schemas.microsoft.com/office/drawing/2014/main" id="{86A89C0F-88BD-4C64-B58C-DF8122FB2996}"/>
                </a:ext>
              </a:extLst>
            </p:cNvPr>
            <p:cNvSpPr txBox="1">
              <a:spLocks noChangeArrowheads="1"/>
            </p:cNvSpPr>
            <p:nvPr/>
          </p:nvSpPr>
          <p:spPr bwMode="auto">
            <a:xfrm>
              <a:off x="3600" y="969"/>
              <a:ext cx="314"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1k</a:t>
              </a:r>
            </a:p>
          </p:txBody>
        </p:sp>
        <p:sp>
          <p:nvSpPr>
            <p:cNvPr id="111" name="Text Box 46">
              <a:extLst>
                <a:ext uri="{FF2B5EF4-FFF2-40B4-BE49-F238E27FC236}">
                  <a16:creationId xmlns:a16="http://schemas.microsoft.com/office/drawing/2014/main" id="{5C3F4A4F-A2B5-46A7-B169-0E63DDF25586}"/>
                </a:ext>
              </a:extLst>
            </p:cNvPr>
            <p:cNvSpPr txBox="1">
              <a:spLocks noChangeArrowheads="1"/>
            </p:cNvSpPr>
            <p:nvPr/>
          </p:nvSpPr>
          <p:spPr bwMode="auto">
            <a:xfrm>
              <a:off x="3600" y="1344"/>
              <a:ext cx="314"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2k</a:t>
              </a:r>
            </a:p>
          </p:txBody>
        </p:sp>
        <p:sp>
          <p:nvSpPr>
            <p:cNvPr id="112" name="Text Box 47">
              <a:extLst>
                <a:ext uri="{FF2B5EF4-FFF2-40B4-BE49-F238E27FC236}">
                  <a16:creationId xmlns:a16="http://schemas.microsoft.com/office/drawing/2014/main" id="{7963E3C5-C979-410D-AE11-FB45A1CA08CF}"/>
                </a:ext>
              </a:extLst>
            </p:cNvPr>
            <p:cNvSpPr txBox="1">
              <a:spLocks noChangeArrowheads="1"/>
            </p:cNvSpPr>
            <p:nvPr/>
          </p:nvSpPr>
          <p:spPr bwMode="auto">
            <a:xfrm>
              <a:off x="3600" y="1824"/>
              <a:ext cx="314"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3k</a:t>
              </a:r>
            </a:p>
          </p:txBody>
        </p:sp>
        <p:sp>
          <p:nvSpPr>
            <p:cNvPr id="113" name="Text Box 48">
              <a:extLst>
                <a:ext uri="{FF2B5EF4-FFF2-40B4-BE49-F238E27FC236}">
                  <a16:creationId xmlns:a16="http://schemas.microsoft.com/office/drawing/2014/main" id="{7CAA0EBD-6E3F-44D4-9412-D28D4E7E02FA}"/>
                </a:ext>
              </a:extLst>
            </p:cNvPr>
            <p:cNvSpPr txBox="1">
              <a:spLocks noChangeArrowheads="1"/>
            </p:cNvSpPr>
            <p:nvPr/>
          </p:nvSpPr>
          <p:spPr bwMode="auto">
            <a:xfrm>
              <a:off x="3596" y="3177"/>
              <a:ext cx="314"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9k</a:t>
              </a:r>
            </a:p>
          </p:txBody>
        </p:sp>
        <p:sp>
          <p:nvSpPr>
            <p:cNvPr id="114" name="Text Box 49">
              <a:extLst>
                <a:ext uri="{FF2B5EF4-FFF2-40B4-BE49-F238E27FC236}">
                  <a16:creationId xmlns:a16="http://schemas.microsoft.com/office/drawing/2014/main" id="{412376AD-047E-4879-8958-D18C4E28DB03}"/>
                </a:ext>
              </a:extLst>
            </p:cNvPr>
            <p:cNvSpPr txBox="1">
              <a:spLocks noChangeArrowheads="1"/>
            </p:cNvSpPr>
            <p:nvPr/>
          </p:nvSpPr>
          <p:spPr bwMode="auto">
            <a:xfrm>
              <a:off x="3600" y="2784"/>
              <a:ext cx="314"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8k</a:t>
              </a:r>
            </a:p>
          </p:txBody>
        </p:sp>
        <p:sp>
          <p:nvSpPr>
            <p:cNvPr id="115" name="Text Box 50">
              <a:extLst>
                <a:ext uri="{FF2B5EF4-FFF2-40B4-BE49-F238E27FC236}">
                  <a16:creationId xmlns:a16="http://schemas.microsoft.com/office/drawing/2014/main" id="{14D432C5-9160-4B95-9DFA-D8507D99B433}"/>
                </a:ext>
              </a:extLst>
            </p:cNvPr>
            <p:cNvSpPr txBox="1">
              <a:spLocks noChangeArrowheads="1"/>
            </p:cNvSpPr>
            <p:nvPr/>
          </p:nvSpPr>
          <p:spPr bwMode="auto">
            <a:xfrm>
              <a:off x="3600" y="2256"/>
              <a:ext cx="314"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4k</a:t>
              </a:r>
            </a:p>
          </p:txBody>
        </p:sp>
        <p:sp>
          <p:nvSpPr>
            <p:cNvPr id="116" name="Text Box 51">
              <a:extLst>
                <a:ext uri="{FF2B5EF4-FFF2-40B4-BE49-F238E27FC236}">
                  <a16:creationId xmlns:a16="http://schemas.microsoft.com/office/drawing/2014/main" id="{1BC5CD3E-037B-472A-AA48-B30FD28CC1FC}"/>
                </a:ext>
              </a:extLst>
            </p:cNvPr>
            <p:cNvSpPr txBox="1">
              <a:spLocks noChangeArrowheads="1"/>
            </p:cNvSpPr>
            <p:nvPr/>
          </p:nvSpPr>
          <p:spPr bwMode="auto">
            <a:xfrm>
              <a:off x="48" y="1200"/>
              <a:ext cx="314"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1k</a:t>
              </a:r>
            </a:p>
          </p:txBody>
        </p:sp>
        <p:sp>
          <p:nvSpPr>
            <p:cNvPr id="117" name="Text Box 52">
              <a:extLst>
                <a:ext uri="{FF2B5EF4-FFF2-40B4-BE49-F238E27FC236}">
                  <a16:creationId xmlns:a16="http://schemas.microsoft.com/office/drawing/2014/main" id="{CF9D5D8D-7D48-4360-A87B-FACB05F24729}"/>
                </a:ext>
              </a:extLst>
            </p:cNvPr>
            <p:cNvSpPr txBox="1">
              <a:spLocks noChangeArrowheads="1"/>
            </p:cNvSpPr>
            <p:nvPr/>
          </p:nvSpPr>
          <p:spPr bwMode="auto">
            <a:xfrm>
              <a:off x="48" y="1929"/>
              <a:ext cx="314"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2k</a:t>
              </a:r>
            </a:p>
          </p:txBody>
        </p:sp>
        <p:sp>
          <p:nvSpPr>
            <p:cNvPr id="118" name="Text Box 53">
              <a:extLst>
                <a:ext uri="{FF2B5EF4-FFF2-40B4-BE49-F238E27FC236}">
                  <a16:creationId xmlns:a16="http://schemas.microsoft.com/office/drawing/2014/main" id="{0EA98154-427B-4517-9050-E978A6E4289F}"/>
                </a:ext>
              </a:extLst>
            </p:cNvPr>
            <p:cNvSpPr txBox="1">
              <a:spLocks noChangeArrowheads="1"/>
            </p:cNvSpPr>
            <p:nvPr/>
          </p:nvSpPr>
          <p:spPr bwMode="auto">
            <a:xfrm>
              <a:off x="48" y="2736"/>
              <a:ext cx="314"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3k</a:t>
              </a:r>
            </a:p>
          </p:txBody>
        </p:sp>
        <p:sp>
          <p:nvSpPr>
            <p:cNvPr id="119" name="Text Box 54">
              <a:extLst>
                <a:ext uri="{FF2B5EF4-FFF2-40B4-BE49-F238E27FC236}">
                  <a16:creationId xmlns:a16="http://schemas.microsoft.com/office/drawing/2014/main" id="{C643FE09-FAF4-48C5-BD8D-E3C3995B142D}"/>
                </a:ext>
              </a:extLst>
            </p:cNvPr>
            <p:cNvSpPr txBox="1">
              <a:spLocks noChangeArrowheads="1"/>
            </p:cNvSpPr>
            <p:nvPr/>
          </p:nvSpPr>
          <p:spPr bwMode="auto">
            <a:xfrm>
              <a:off x="-20" y="921"/>
              <a:ext cx="417"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100</a:t>
              </a:r>
            </a:p>
          </p:txBody>
        </p:sp>
        <p:sp>
          <p:nvSpPr>
            <p:cNvPr id="120" name="Text Box 55">
              <a:extLst>
                <a:ext uri="{FF2B5EF4-FFF2-40B4-BE49-F238E27FC236}">
                  <a16:creationId xmlns:a16="http://schemas.microsoft.com/office/drawing/2014/main" id="{5499F5B1-4138-4FDE-BBEE-DD297EC4A4C1}"/>
                </a:ext>
              </a:extLst>
            </p:cNvPr>
            <p:cNvSpPr txBox="1">
              <a:spLocks noChangeArrowheads="1"/>
            </p:cNvSpPr>
            <p:nvPr/>
          </p:nvSpPr>
          <p:spPr bwMode="auto">
            <a:xfrm>
              <a:off x="-48" y="2256"/>
              <a:ext cx="462" cy="288"/>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2500</a:t>
              </a:r>
            </a:p>
          </p:txBody>
        </p:sp>
        <p:sp>
          <p:nvSpPr>
            <p:cNvPr id="121" name="Text Box 56">
              <a:extLst>
                <a:ext uri="{FF2B5EF4-FFF2-40B4-BE49-F238E27FC236}">
                  <a16:creationId xmlns:a16="http://schemas.microsoft.com/office/drawing/2014/main" id="{BBA5B37A-6C7D-4CC1-8F53-1D3928F23F13}"/>
                </a:ext>
              </a:extLst>
            </p:cNvPr>
            <p:cNvSpPr txBox="1">
              <a:spLocks noChangeArrowheads="1"/>
            </p:cNvSpPr>
            <p:nvPr/>
          </p:nvSpPr>
          <p:spPr bwMode="auto">
            <a:xfrm>
              <a:off x="576" y="2400"/>
              <a:ext cx="1258" cy="442"/>
            </a:xfrm>
            <a:prstGeom prst="rect">
              <a:avLst/>
            </a:prstGeom>
            <a:noFill/>
            <a:ln w="9525">
              <a:noFill/>
              <a:miter lim="800000"/>
              <a:headEnd/>
              <a:tailEnd/>
            </a:ln>
          </p:spPr>
          <p:txBody>
            <a:bodyPr wrap="none" lIns="17870" tIns="8936" rIns="17870" bIns="8936"/>
            <a:lstStyle/>
            <a:p>
              <a:pPr marL="0" marR="0" lvl="0" indent="0"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2500</a:t>
              </a:r>
              <a:r>
                <a:rPr kumimoji="0" lang="zh-CN" altLang="en-US" sz="1800" b="0" i="0" u="none" strike="noStrike" kern="0" cap="none" spc="0" normalizeH="0" baseline="0" noProof="0">
                  <a:ln>
                    <a:noFill/>
                  </a:ln>
                  <a:solidFill>
                    <a:srgbClr val="000000"/>
                  </a:solidFill>
                  <a:effectLst/>
                  <a:uLnTx/>
                  <a:uFillTx/>
                </a:rPr>
                <a:t>－</a:t>
              </a:r>
              <a:r>
                <a:rPr kumimoji="0" lang="en-US" altLang="zh-CN" sz="1800" b="0" i="0" u="none" strike="noStrike" kern="0" cap="none" spc="0" normalizeH="0" baseline="0" noProof="0">
                  <a:ln>
                    <a:noFill/>
                  </a:ln>
                  <a:solidFill>
                    <a:srgbClr val="000000"/>
                  </a:solidFill>
                  <a:effectLst/>
                  <a:uLnTx/>
                  <a:uFillTx/>
                </a:rPr>
                <a:t>1024×2</a:t>
              </a:r>
              <a:r>
                <a:rPr kumimoji="0" lang="zh-CN" altLang="en-US" sz="1800" b="0" i="0" u="none" strike="noStrike" kern="0" cap="none" spc="0" normalizeH="0" baseline="0" noProof="0">
                  <a:ln>
                    <a:noFill/>
                  </a:ln>
                  <a:solidFill>
                    <a:srgbClr val="000000"/>
                  </a:solidFill>
                  <a:effectLst/>
                  <a:uLnTx/>
                  <a:uFillTx/>
                </a:rPr>
                <a:t>＝</a:t>
              </a:r>
              <a:r>
                <a:rPr kumimoji="0" lang="en-US" altLang="zh-CN" sz="1800" b="0" i="0" u="none" strike="noStrike" kern="0" cap="none" spc="0" normalizeH="0" baseline="0" noProof="0">
                  <a:ln>
                    <a:noFill/>
                  </a:ln>
                  <a:solidFill>
                    <a:srgbClr val="000000"/>
                  </a:solidFill>
                  <a:effectLst/>
                  <a:uLnTx/>
                  <a:uFillTx/>
                </a:rPr>
                <a:t>452</a:t>
              </a:r>
            </a:p>
          </p:txBody>
        </p:sp>
        <p:sp>
          <p:nvSpPr>
            <p:cNvPr id="122" name="Text Box 57">
              <a:extLst>
                <a:ext uri="{FF2B5EF4-FFF2-40B4-BE49-F238E27FC236}">
                  <a16:creationId xmlns:a16="http://schemas.microsoft.com/office/drawing/2014/main" id="{6D679330-2FAC-41C8-8BC3-1A38FEE6F4FE}"/>
                </a:ext>
              </a:extLst>
            </p:cNvPr>
            <p:cNvSpPr txBox="1">
              <a:spLocks noChangeArrowheads="1"/>
            </p:cNvSpPr>
            <p:nvPr/>
          </p:nvSpPr>
          <p:spPr bwMode="auto">
            <a:xfrm>
              <a:off x="384" y="508"/>
              <a:ext cx="1348"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作业地址空间</a:t>
              </a:r>
            </a:p>
          </p:txBody>
        </p:sp>
        <p:sp>
          <p:nvSpPr>
            <p:cNvPr id="123" name="Line 58">
              <a:extLst>
                <a:ext uri="{FF2B5EF4-FFF2-40B4-BE49-F238E27FC236}">
                  <a16:creationId xmlns:a16="http://schemas.microsoft.com/office/drawing/2014/main" id="{858C5CED-ACC1-45EC-A95D-81D9F775B6FC}"/>
                </a:ext>
              </a:extLst>
            </p:cNvPr>
            <p:cNvSpPr>
              <a:spLocks noChangeShapeType="1"/>
            </p:cNvSpPr>
            <p:nvPr/>
          </p:nvSpPr>
          <p:spPr bwMode="auto">
            <a:xfrm>
              <a:off x="384" y="2112"/>
              <a:ext cx="1440" cy="0"/>
            </a:xfrm>
            <a:prstGeom prst="line">
              <a:avLst/>
            </a:prstGeom>
            <a:noFill/>
            <a:ln w="9525">
              <a:solidFill>
                <a:srgbClr val="000000"/>
              </a:solidFill>
              <a:round/>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24" name="Line 59">
              <a:extLst>
                <a:ext uri="{FF2B5EF4-FFF2-40B4-BE49-F238E27FC236}">
                  <a16:creationId xmlns:a16="http://schemas.microsoft.com/office/drawing/2014/main" id="{6396DF92-D4A9-4FB5-BC5B-EA6F4F99CBB4}"/>
                </a:ext>
              </a:extLst>
            </p:cNvPr>
            <p:cNvSpPr>
              <a:spLocks noChangeShapeType="1"/>
            </p:cNvSpPr>
            <p:nvPr/>
          </p:nvSpPr>
          <p:spPr bwMode="auto">
            <a:xfrm>
              <a:off x="1835" y="2251"/>
              <a:ext cx="528" cy="1"/>
            </a:xfrm>
            <a:prstGeom prst="line">
              <a:avLst/>
            </a:prstGeom>
            <a:noFill/>
            <a:ln w="9525">
              <a:solidFill>
                <a:srgbClr val="000000"/>
              </a:solidFill>
              <a:round/>
              <a:headEnd/>
              <a:tailEnd type="triangle" w="med" len="me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25" name="Text Box 60">
              <a:extLst>
                <a:ext uri="{FF2B5EF4-FFF2-40B4-BE49-F238E27FC236}">
                  <a16:creationId xmlns:a16="http://schemas.microsoft.com/office/drawing/2014/main" id="{D2667D1A-BCE3-46C6-BB40-789776D91454}"/>
                </a:ext>
              </a:extLst>
            </p:cNvPr>
            <p:cNvSpPr txBox="1">
              <a:spLocks noChangeArrowheads="1"/>
            </p:cNvSpPr>
            <p:nvPr/>
          </p:nvSpPr>
          <p:spPr bwMode="auto">
            <a:xfrm>
              <a:off x="1874" y="1986"/>
              <a:ext cx="417"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1</a:t>
              </a:r>
              <a:r>
                <a:rPr kumimoji="0" lang="zh-CN" altLang="en-US" sz="1800" b="0" i="0" u="none" strike="noStrike" kern="0" cap="none" spc="0" normalizeH="0" baseline="0" noProof="0">
                  <a:ln>
                    <a:noFill/>
                  </a:ln>
                  <a:solidFill>
                    <a:srgbClr val="000000"/>
                  </a:solidFill>
                  <a:effectLst/>
                  <a:uLnTx/>
                  <a:uFillTx/>
                </a:rPr>
                <a:t>页</a:t>
              </a:r>
            </a:p>
          </p:txBody>
        </p:sp>
      </p:grpSp>
    </p:spTree>
    <p:extLst>
      <p:ext uri="{BB962C8B-B14F-4D97-AF65-F5344CB8AC3E}">
        <p14:creationId xmlns:p14="http://schemas.microsoft.com/office/powerpoint/2010/main" val="29988198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AFEC0BD7-2DDC-4ED9-8439-8DFD0DE467DA}"/>
              </a:ext>
            </a:extLst>
          </p:cNvPr>
          <p:cNvSpPr txBox="1">
            <a:spLocks noChangeArrowheads="1"/>
          </p:cNvSpPr>
          <p:nvPr/>
        </p:nvSpPr>
        <p:spPr bwMode="auto">
          <a:xfrm>
            <a:off x="179512" y="1605611"/>
            <a:ext cx="6462728" cy="519113"/>
          </a:xfrm>
          <a:prstGeom prst="rect">
            <a:avLst/>
          </a:prstGeom>
          <a:noFill/>
          <a:ln w="9525" algn="ctr">
            <a:noFill/>
            <a:miter lim="800000"/>
            <a:headEnd/>
            <a:tailEnd/>
          </a:ln>
        </p:spPr>
        <p:txBody>
          <a:bodyPr anchor="ctr"/>
          <a:lstStyle/>
          <a:p>
            <a:pPr algn="l"/>
            <a:r>
              <a:rPr lang="zh-CN" altLang="en-US" sz="3200" b="1" dirty="0">
                <a:solidFill>
                  <a:srgbClr val="FF0000"/>
                </a:solidFill>
                <a:latin typeface="黑体" pitchFamily="2" charset="-122"/>
                <a:ea typeface="黑体" pitchFamily="2" charset="-122"/>
              </a:rPr>
              <a:t>地址变换机构</a:t>
            </a:r>
            <a:endParaRPr kumimoji="0" lang="zh-CN" altLang="en-US" sz="3200" b="1" dirty="0">
              <a:solidFill>
                <a:srgbClr val="FF0000"/>
              </a:solidFill>
              <a:latin typeface="黑体" pitchFamily="2" charset="-122"/>
              <a:ea typeface="黑体" pitchFamily="2" charset="-122"/>
            </a:endParaRPr>
          </a:p>
        </p:txBody>
      </p:sp>
      <p:sp>
        <p:nvSpPr>
          <p:cNvPr id="15" name="Rectangle 6">
            <a:extLst>
              <a:ext uri="{FF2B5EF4-FFF2-40B4-BE49-F238E27FC236}">
                <a16:creationId xmlns:a16="http://schemas.microsoft.com/office/drawing/2014/main" id="{7588AA7C-CBAE-4486-8A8F-A40B1B102EDE}"/>
              </a:ext>
            </a:extLst>
          </p:cNvPr>
          <p:cNvSpPr>
            <a:spLocks noChangeArrowheads="1"/>
          </p:cNvSpPr>
          <p:nvPr/>
        </p:nvSpPr>
        <p:spPr bwMode="auto">
          <a:xfrm>
            <a:off x="723254" y="2756517"/>
            <a:ext cx="7673975" cy="2862262"/>
          </a:xfrm>
          <a:prstGeom prst="rect">
            <a:avLst/>
          </a:prstGeom>
          <a:noFill/>
          <a:ln w="19050" algn="ctr">
            <a:noFill/>
            <a:miter lim="800000"/>
            <a:headEnd/>
            <a:tailEnd/>
          </a:ln>
        </p:spPr>
        <p:txBody>
          <a:bodyPr>
            <a:spAutoFit/>
          </a:bodyPr>
          <a:lstStyle/>
          <a:p>
            <a:pPr marL="342900" indent="-342900" algn="l" latinLnBrk="1">
              <a:lnSpc>
                <a:spcPct val="150000"/>
              </a:lnSpc>
              <a:buFont typeface="Wingdings" pitchFamily="2" charset="2"/>
              <a:buChar char="l"/>
            </a:pPr>
            <a:r>
              <a:rPr kumimoji="0" lang="zh-CN" altLang="en-US" dirty="0">
                <a:solidFill>
                  <a:schemeClr val="tx1"/>
                </a:solidFill>
                <a:latin typeface="黑体" pitchFamily="2" charset="-122"/>
                <a:ea typeface="黑体" pitchFamily="2" charset="-122"/>
              </a:rPr>
              <a:t>实现从</a:t>
            </a:r>
            <a:r>
              <a:rPr kumimoji="0" lang="zh-CN" altLang="en-US" b="1" dirty="0">
                <a:solidFill>
                  <a:srgbClr val="FF0000"/>
                </a:solidFill>
                <a:latin typeface="黑体" pitchFamily="2" charset="-122"/>
                <a:ea typeface="黑体" pitchFamily="2" charset="-122"/>
              </a:rPr>
              <a:t>逻辑地址到物理地址</a:t>
            </a:r>
            <a:r>
              <a:rPr kumimoji="0" lang="zh-CN" altLang="en-US" dirty="0">
                <a:solidFill>
                  <a:schemeClr val="tx1"/>
                </a:solidFill>
                <a:latin typeface="黑体" pitchFamily="2" charset="-122"/>
                <a:ea typeface="黑体" pitchFamily="2" charset="-122"/>
              </a:rPr>
              <a:t>的转换</a:t>
            </a:r>
          </a:p>
          <a:p>
            <a:pPr marL="342900" indent="-342900" algn="l" latinLnBrk="1">
              <a:lnSpc>
                <a:spcPct val="150000"/>
              </a:lnSpc>
              <a:buFont typeface="Wingdings" pitchFamily="2" charset="2"/>
              <a:buChar char="l"/>
            </a:pPr>
            <a:r>
              <a:rPr kumimoji="0" lang="zh-CN" altLang="en-US" dirty="0">
                <a:solidFill>
                  <a:schemeClr val="tx1"/>
                </a:solidFill>
                <a:latin typeface="黑体" pitchFamily="2" charset="-122"/>
                <a:ea typeface="黑体" pitchFamily="2" charset="-122"/>
              </a:rPr>
              <a:t>将逻辑地址中的页号转换为物理地址中的块号（页内地址和块内物理地址一一对应）</a:t>
            </a:r>
          </a:p>
          <a:p>
            <a:pPr marL="342900" indent="-342900" algn="l" latinLnBrk="1">
              <a:lnSpc>
                <a:spcPct val="150000"/>
              </a:lnSpc>
              <a:buFont typeface="Wingdings" pitchFamily="2" charset="2"/>
              <a:buChar char="l"/>
            </a:pPr>
            <a:r>
              <a:rPr kumimoji="0" lang="zh-CN" altLang="en-US" b="1" dirty="0">
                <a:solidFill>
                  <a:srgbClr val="FF0000"/>
                </a:solidFill>
                <a:latin typeface="黑体" pitchFamily="2" charset="-122"/>
                <a:ea typeface="黑体" pitchFamily="2" charset="-122"/>
              </a:rPr>
              <a:t>借助页表</a:t>
            </a:r>
            <a:r>
              <a:rPr kumimoji="0" lang="zh-CN" altLang="en-US" dirty="0">
                <a:solidFill>
                  <a:schemeClr val="tx1"/>
                </a:solidFill>
                <a:latin typeface="黑体" pitchFamily="2" charset="-122"/>
                <a:ea typeface="黑体" pitchFamily="2" charset="-122"/>
              </a:rPr>
              <a:t>完成（页面映射表的作用就是实现从页号到物理块号的变换）</a:t>
            </a:r>
          </a:p>
        </p:txBody>
      </p:sp>
    </p:spTree>
    <p:extLst>
      <p:ext uri="{BB962C8B-B14F-4D97-AF65-F5344CB8AC3E}">
        <p14:creationId xmlns:p14="http://schemas.microsoft.com/office/powerpoint/2010/main" val="191306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AFEC0BD7-2DDC-4ED9-8439-8DFD0DE467DA}"/>
              </a:ext>
            </a:extLst>
          </p:cNvPr>
          <p:cNvSpPr txBox="1">
            <a:spLocks noChangeArrowheads="1"/>
          </p:cNvSpPr>
          <p:nvPr/>
        </p:nvSpPr>
        <p:spPr bwMode="auto">
          <a:xfrm>
            <a:off x="179512" y="1605611"/>
            <a:ext cx="6462728" cy="519113"/>
          </a:xfrm>
          <a:prstGeom prst="rect">
            <a:avLst/>
          </a:prstGeom>
          <a:noFill/>
          <a:ln w="9525" algn="ctr">
            <a:noFill/>
            <a:miter lim="800000"/>
            <a:headEnd/>
            <a:tailEnd/>
          </a:ln>
        </p:spPr>
        <p:txBody>
          <a:bodyPr anchor="ctr"/>
          <a:lstStyle/>
          <a:p>
            <a:pPr algn="l"/>
            <a:r>
              <a:rPr lang="zh-CN" altLang="en-US" sz="3200" b="1" dirty="0">
                <a:solidFill>
                  <a:srgbClr val="FF0000"/>
                </a:solidFill>
                <a:latin typeface="黑体" pitchFamily="2" charset="-122"/>
                <a:ea typeface="黑体" pitchFamily="2" charset="-122"/>
              </a:rPr>
              <a:t>地址变换机构</a:t>
            </a:r>
            <a:endParaRPr kumimoji="0" lang="zh-CN" altLang="en-US" sz="3200" b="1" dirty="0">
              <a:solidFill>
                <a:srgbClr val="FF0000"/>
              </a:solidFill>
              <a:latin typeface="黑体" pitchFamily="2" charset="-122"/>
              <a:ea typeface="黑体" pitchFamily="2" charset="-122"/>
            </a:endParaRPr>
          </a:p>
        </p:txBody>
      </p:sp>
      <p:sp>
        <p:nvSpPr>
          <p:cNvPr id="11" name="Rectangle 4">
            <a:extLst>
              <a:ext uri="{FF2B5EF4-FFF2-40B4-BE49-F238E27FC236}">
                <a16:creationId xmlns:a16="http://schemas.microsoft.com/office/drawing/2014/main" id="{BB6EE2FF-B773-4769-A3CD-DFA460F150F6}"/>
              </a:ext>
            </a:extLst>
          </p:cNvPr>
          <p:cNvSpPr>
            <a:spLocks noChangeArrowheads="1"/>
          </p:cNvSpPr>
          <p:nvPr/>
        </p:nvSpPr>
        <p:spPr bwMode="auto">
          <a:xfrm>
            <a:off x="232532" y="2057662"/>
            <a:ext cx="8731956" cy="4524315"/>
          </a:xfrm>
          <a:prstGeom prst="rect">
            <a:avLst/>
          </a:prstGeom>
          <a:noFill/>
          <a:ln w="19050" algn="ctr">
            <a:noFill/>
            <a:miter lim="800000"/>
            <a:headEnd/>
            <a:tailEnd/>
          </a:ln>
        </p:spPr>
        <p:txBody>
          <a:bodyPr wrap="square">
            <a:spAutoFit/>
          </a:bodyPr>
          <a:lstStyle/>
          <a:p>
            <a:pPr marL="342900" indent="-342900" algn="l" latinLnBrk="1">
              <a:lnSpc>
                <a:spcPct val="150000"/>
              </a:lnSpc>
            </a:pPr>
            <a:r>
              <a:rPr kumimoji="0" lang="en-US" altLang="zh-CN" b="1" dirty="0">
                <a:solidFill>
                  <a:srgbClr val="FF0000"/>
                </a:solidFill>
                <a:latin typeface="黑体" pitchFamily="2" charset="-122"/>
                <a:ea typeface="黑体" pitchFamily="2" charset="-122"/>
              </a:rPr>
              <a:t>1</a:t>
            </a:r>
            <a:r>
              <a:rPr kumimoji="0" lang="zh-CN" altLang="en-US" b="1" dirty="0">
                <a:solidFill>
                  <a:srgbClr val="FF0000"/>
                </a:solidFill>
                <a:latin typeface="黑体" pitchFamily="2" charset="-122"/>
                <a:ea typeface="黑体" pitchFamily="2" charset="-122"/>
              </a:rPr>
              <a:t>）虚地址（逻辑地址、程序地址）以十六进制、八进制、二进制的形式给出</a:t>
            </a:r>
          </a:p>
          <a:p>
            <a:pPr marL="342900" indent="-342900" algn="l" latinLnBrk="1">
              <a:lnSpc>
                <a:spcPct val="150000"/>
              </a:lnSpc>
              <a:buFont typeface="Wingdings" pitchFamily="2" charset="2"/>
              <a:buChar char="l"/>
            </a:pPr>
            <a:r>
              <a:rPr kumimoji="0" lang="zh-CN" altLang="en-US" dirty="0">
                <a:solidFill>
                  <a:schemeClr val="tx1"/>
                </a:solidFill>
                <a:latin typeface="黑体" pitchFamily="2" charset="-122"/>
                <a:ea typeface="黑体" pitchFamily="2" charset="-122"/>
              </a:rPr>
              <a:t>将虚地址转换成二进制的数；</a:t>
            </a:r>
          </a:p>
          <a:p>
            <a:pPr marL="342900" indent="-342900" algn="l" latinLnBrk="1">
              <a:lnSpc>
                <a:spcPct val="150000"/>
              </a:lnSpc>
              <a:buFont typeface="Wingdings" pitchFamily="2" charset="2"/>
              <a:buChar char="l"/>
            </a:pPr>
            <a:r>
              <a:rPr kumimoji="0" lang="zh-CN" altLang="en-US" dirty="0">
                <a:solidFill>
                  <a:schemeClr val="tx1"/>
                </a:solidFill>
                <a:latin typeface="黑体" pitchFamily="2" charset="-122"/>
                <a:ea typeface="黑体" pitchFamily="2" charset="-122"/>
              </a:rPr>
              <a:t>按页的大小分离出页号和位移量（低位部分是位移量，高位部分是页号）；</a:t>
            </a:r>
          </a:p>
          <a:p>
            <a:pPr marL="342900" indent="-342900" algn="l" latinLnBrk="1">
              <a:lnSpc>
                <a:spcPct val="150000"/>
              </a:lnSpc>
              <a:buFont typeface="Wingdings" pitchFamily="2" charset="2"/>
              <a:buChar char="l"/>
            </a:pPr>
            <a:r>
              <a:rPr kumimoji="0" lang="zh-CN" altLang="en-US" dirty="0">
                <a:solidFill>
                  <a:schemeClr val="tx1"/>
                </a:solidFill>
                <a:latin typeface="黑体" pitchFamily="2" charset="-122"/>
                <a:ea typeface="黑体" pitchFamily="2" charset="-122"/>
              </a:rPr>
              <a:t>将位移量直接复制到内存地址寄存器的低位部分；</a:t>
            </a:r>
          </a:p>
          <a:p>
            <a:pPr marL="342900" indent="-342900" algn="l" latinLnBrk="1">
              <a:lnSpc>
                <a:spcPct val="150000"/>
              </a:lnSpc>
              <a:buFont typeface="Wingdings" pitchFamily="2" charset="2"/>
              <a:buChar char="l"/>
            </a:pPr>
            <a:r>
              <a:rPr kumimoji="0" lang="zh-CN" altLang="en-US" dirty="0">
                <a:solidFill>
                  <a:schemeClr val="tx1"/>
                </a:solidFill>
                <a:latin typeface="黑体" pitchFamily="2" charset="-122"/>
                <a:ea typeface="黑体" pitchFamily="2" charset="-122"/>
              </a:rPr>
              <a:t>以页号查页表，得到对应页装入内存的块号，并将块号转换成二进制数填入地址寄存器的高位部分，从而形成内存地址。</a:t>
            </a:r>
          </a:p>
        </p:txBody>
      </p:sp>
    </p:spTree>
    <p:extLst>
      <p:ext uri="{BB962C8B-B14F-4D97-AF65-F5344CB8AC3E}">
        <p14:creationId xmlns:p14="http://schemas.microsoft.com/office/powerpoint/2010/main" val="142142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 calcmode="lin" valueType="num">
                                      <p:cBhvr additive="base">
                                        <p:cTn id="7"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anim calcmode="lin" valueType="num">
                                      <p:cBhvr additive="base">
                                        <p:cTn id="11"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 calcmode="lin" valueType="num">
                                      <p:cBhvr additive="base">
                                        <p:cTn id="15"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 calcmode="lin" valueType="num">
                                      <p:cBhvr additive="base">
                                        <p:cTn id="19"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AFEC0BD7-2DDC-4ED9-8439-8DFD0DE467DA}"/>
              </a:ext>
            </a:extLst>
          </p:cNvPr>
          <p:cNvSpPr txBox="1">
            <a:spLocks noChangeArrowheads="1"/>
          </p:cNvSpPr>
          <p:nvPr/>
        </p:nvSpPr>
        <p:spPr bwMode="auto">
          <a:xfrm>
            <a:off x="179512" y="1605611"/>
            <a:ext cx="6462728" cy="519113"/>
          </a:xfrm>
          <a:prstGeom prst="rect">
            <a:avLst/>
          </a:prstGeom>
          <a:noFill/>
          <a:ln w="9525" algn="ctr">
            <a:noFill/>
            <a:miter lim="800000"/>
            <a:headEnd/>
            <a:tailEnd/>
          </a:ln>
        </p:spPr>
        <p:txBody>
          <a:bodyPr anchor="ctr"/>
          <a:lstStyle/>
          <a:p>
            <a:pPr algn="l"/>
            <a:r>
              <a:rPr lang="zh-CN" altLang="en-US" sz="3200" b="1" dirty="0">
                <a:solidFill>
                  <a:srgbClr val="FF0000"/>
                </a:solidFill>
                <a:latin typeface="黑体" pitchFamily="2" charset="-122"/>
                <a:ea typeface="黑体" pitchFamily="2" charset="-122"/>
              </a:rPr>
              <a:t>地址变换机构</a:t>
            </a:r>
            <a:endParaRPr kumimoji="0" lang="zh-CN" altLang="en-US" sz="3200" b="1" dirty="0">
              <a:solidFill>
                <a:srgbClr val="FF0000"/>
              </a:solidFill>
              <a:latin typeface="黑体" pitchFamily="2" charset="-122"/>
              <a:ea typeface="黑体" pitchFamily="2" charset="-122"/>
            </a:endParaRPr>
          </a:p>
        </p:txBody>
      </p:sp>
      <p:sp>
        <p:nvSpPr>
          <p:cNvPr id="11" name="Rectangle 4">
            <a:extLst>
              <a:ext uri="{FF2B5EF4-FFF2-40B4-BE49-F238E27FC236}">
                <a16:creationId xmlns:a16="http://schemas.microsoft.com/office/drawing/2014/main" id="{F0FEABEF-A2B3-4846-AAD9-F2E0A4391083}"/>
              </a:ext>
            </a:extLst>
          </p:cNvPr>
          <p:cNvSpPr>
            <a:spLocks noChangeArrowheads="1"/>
          </p:cNvSpPr>
          <p:nvPr/>
        </p:nvSpPr>
        <p:spPr bwMode="auto">
          <a:xfrm>
            <a:off x="431800" y="2382793"/>
            <a:ext cx="8280400" cy="3416320"/>
          </a:xfrm>
          <a:prstGeom prst="rect">
            <a:avLst/>
          </a:prstGeom>
          <a:noFill/>
          <a:ln w="19050" algn="ctr">
            <a:noFill/>
            <a:miter lim="800000"/>
            <a:headEnd/>
            <a:tailEnd/>
          </a:ln>
        </p:spPr>
        <p:txBody>
          <a:bodyPr>
            <a:spAutoFit/>
          </a:bodyPr>
          <a:lstStyle/>
          <a:p>
            <a:pPr marL="342900" indent="-342900" algn="l" latinLnBrk="1">
              <a:lnSpc>
                <a:spcPct val="150000"/>
              </a:lnSpc>
            </a:pPr>
            <a:r>
              <a:rPr kumimoji="0" lang="en-US" altLang="zh-CN" b="1" dirty="0">
                <a:solidFill>
                  <a:srgbClr val="FF0000"/>
                </a:solidFill>
                <a:latin typeface="黑体" pitchFamily="2" charset="-122"/>
                <a:ea typeface="黑体" pitchFamily="2" charset="-122"/>
              </a:rPr>
              <a:t>2</a:t>
            </a:r>
            <a:r>
              <a:rPr kumimoji="0" lang="zh-CN" altLang="en-US" b="1" dirty="0">
                <a:solidFill>
                  <a:srgbClr val="FF0000"/>
                </a:solidFill>
                <a:latin typeface="黑体" pitchFamily="2" charset="-122"/>
                <a:ea typeface="黑体" pitchFamily="2" charset="-122"/>
              </a:rPr>
              <a:t>）虚地址以十进制数给出</a:t>
            </a:r>
          </a:p>
          <a:p>
            <a:pPr marL="800100" lvl="1" indent="-342900" algn="l" latinLnBrk="1">
              <a:lnSpc>
                <a:spcPct val="150000"/>
              </a:lnSpc>
            </a:pPr>
            <a:r>
              <a:rPr kumimoji="0" lang="zh-CN" altLang="en-US" dirty="0">
                <a:solidFill>
                  <a:schemeClr val="tx1"/>
                </a:solidFill>
                <a:latin typeface="黑体" pitchFamily="2" charset="-122"/>
                <a:ea typeface="黑体" pitchFamily="2" charset="-122"/>
              </a:rPr>
              <a:t>页号＝虚地址</a:t>
            </a:r>
            <a:r>
              <a:rPr kumimoji="0" lang="en-US" altLang="zh-CN" dirty="0">
                <a:solidFill>
                  <a:schemeClr val="tx1"/>
                </a:solidFill>
                <a:latin typeface="黑体" pitchFamily="2" charset="-122"/>
                <a:ea typeface="黑体" pitchFamily="2" charset="-122"/>
              </a:rPr>
              <a:t>/</a:t>
            </a:r>
            <a:r>
              <a:rPr kumimoji="0" lang="zh-CN" altLang="en-US" dirty="0">
                <a:solidFill>
                  <a:schemeClr val="tx1"/>
                </a:solidFill>
                <a:latin typeface="黑体" pitchFamily="2" charset="-122"/>
                <a:ea typeface="黑体" pitchFamily="2" charset="-122"/>
              </a:rPr>
              <a:t>页大小</a:t>
            </a:r>
          </a:p>
          <a:p>
            <a:pPr marL="800100" lvl="1" indent="-342900" algn="l" latinLnBrk="1">
              <a:lnSpc>
                <a:spcPct val="150000"/>
              </a:lnSpc>
            </a:pPr>
            <a:r>
              <a:rPr kumimoji="0" lang="zh-CN" altLang="en-US" dirty="0">
                <a:solidFill>
                  <a:schemeClr val="tx1"/>
                </a:solidFill>
                <a:latin typeface="黑体" pitchFamily="2" charset="-122"/>
                <a:ea typeface="黑体" pitchFamily="2" charset="-122"/>
              </a:rPr>
              <a:t>位移量＝虚地址</a:t>
            </a:r>
            <a:r>
              <a:rPr kumimoji="0" lang="en-US" altLang="zh-CN" dirty="0">
                <a:solidFill>
                  <a:schemeClr val="tx1"/>
                </a:solidFill>
                <a:latin typeface="黑体" pitchFamily="2" charset="-122"/>
                <a:ea typeface="黑体" pitchFamily="2" charset="-122"/>
              </a:rPr>
              <a:t>mod </a:t>
            </a:r>
            <a:r>
              <a:rPr kumimoji="0" lang="zh-CN" altLang="en-US" dirty="0">
                <a:solidFill>
                  <a:schemeClr val="tx1"/>
                </a:solidFill>
                <a:latin typeface="黑体" pitchFamily="2" charset="-122"/>
                <a:ea typeface="黑体" pitchFamily="2" charset="-122"/>
              </a:rPr>
              <a:t>页大小</a:t>
            </a:r>
          </a:p>
          <a:p>
            <a:pPr marL="800100" lvl="1" indent="-342900" algn="l" latinLnBrk="1">
              <a:lnSpc>
                <a:spcPct val="150000"/>
              </a:lnSpc>
            </a:pPr>
            <a:endParaRPr kumimoji="0" lang="zh-CN" altLang="en-US" dirty="0">
              <a:solidFill>
                <a:schemeClr val="tx1"/>
              </a:solidFill>
              <a:latin typeface="黑体" pitchFamily="2" charset="-122"/>
              <a:ea typeface="黑体" pitchFamily="2" charset="-122"/>
            </a:endParaRPr>
          </a:p>
          <a:p>
            <a:pPr marL="342900" indent="-342900" algn="l" latinLnBrk="1">
              <a:lnSpc>
                <a:spcPct val="150000"/>
              </a:lnSpc>
              <a:buFont typeface="Wingdings" pitchFamily="2" charset="2"/>
              <a:buChar char="l"/>
            </a:pPr>
            <a:r>
              <a:rPr kumimoji="0" lang="zh-CN" altLang="en-US" dirty="0">
                <a:solidFill>
                  <a:schemeClr val="tx1"/>
                </a:solidFill>
                <a:latin typeface="黑体" pitchFamily="2" charset="-122"/>
                <a:ea typeface="黑体" pitchFamily="2" charset="-122"/>
              </a:rPr>
              <a:t>以页号查页表，得到对应页装入内存的块号</a:t>
            </a:r>
          </a:p>
          <a:p>
            <a:pPr marL="342900" indent="-342900" algn="l" latinLnBrk="1">
              <a:lnSpc>
                <a:spcPct val="150000"/>
              </a:lnSpc>
              <a:buFont typeface="Wingdings" pitchFamily="2" charset="2"/>
              <a:buChar char="l"/>
            </a:pPr>
            <a:r>
              <a:rPr kumimoji="0" lang="zh-CN" altLang="en-US" dirty="0">
                <a:solidFill>
                  <a:schemeClr val="tx1"/>
                </a:solidFill>
                <a:latin typeface="黑体" pitchFamily="2" charset="-122"/>
                <a:ea typeface="黑体" pitchFamily="2" charset="-122"/>
              </a:rPr>
              <a:t>内存地址＝块号</a:t>
            </a:r>
            <a:r>
              <a:rPr kumimoji="0" lang="en-US" altLang="zh-CN" dirty="0">
                <a:solidFill>
                  <a:schemeClr val="tx1"/>
                </a:solidFill>
                <a:latin typeface="黑体" pitchFamily="2" charset="-122"/>
                <a:ea typeface="黑体" pitchFamily="2" charset="-122"/>
              </a:rPr>
              <a:t>×</a:t>
            </a:r>
            <a:r>
              <a:rPr kumimoji="0" lang="zh-CN" altLang="en-US" dirty="0">
                <a:solidFill>
                  <a:schemeClr val="tx1"/>
                </a:solidFill>
                <a:latin typeface="黑体" pitchFamily="2" charset="-122"/>
                <a:ea typeface="黑体" pitchFamily="2" charset="-122"/>
              </a:rPr>
              <a:t>页大小＋位移量</a:t>
            </a:r>
          </a:p>
        </p:txBody>
      </p:sp>
    </p:spTree>
    <p:extLst>
      <p:ext uri="{BB962C8B-B14F-4D97-AF65-F5344CB8AC3E}">
        <p14:creationId xmlns:p14="http://schemas.microsoft.com/office/powerpoint/2010/main" val="141471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 calcmode="lin" valueType="num">
                                      <p:cBhvr additive="base">
                                        <p:cTn id="7"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anim calcmode="lin" valueType="num">
                                      <p:cBhvr additive="base">
                                        <p:cTn id="11"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anim calcmode="lin" valueType="num">
                                      <p:cBhvr additive="base">
                                        <p:cTn id="15"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anim calcmode="lin" valueType="num">
                                      <p:cBhvr additive="base">
                                        <p:cTn id="19"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AFEC0BD7-2DDC-4ED9-8439-8DFD0DE467DA}"/>
              </a:ext>
            </a:extLst>
          </p:cNvPr>
          <p:cNvSpPr txBox="1">
            <a:spLocks noChangeArrowheads="1"/>
          </p:cNvSpPr>
          <p:nvPr/>
        </p:nvSpPr>
        <p:spPr bwMode="auto">
          <a:xfrm>
            <a:off x="179512" y="1605611"/>
            <a:ext cx="6462728" cy="519113"/>
          </a:xfrm>
          <a:prstGeom prst="rect">
            <a:avLst/>
          </a:prstGeom>
          <a:noFill/>
          <a:ln w="9525" algn="ctr">
            <a:noFill/>
            <a:miter lim="800000"/>
            <a:headEnd/>
            <a:tailEnd/>
          </a:ln>
        </p:spPr>
        <p:txBody>
          <a:bodyPr anchor="ctr"/>
          <a:lstStyle/>
          <a:p>
            <a:pPr algn="l"/>
            <a:r>
              <a:rPr lang="zh-CN" altLang="en-US" sz="3200" b="1" dirty="0">
                <a:solidFill>
                  <a:srgbClr val="FF0000"/>
                </a:solidFill>
                <a:latin typeface="黑体" pitchFamily="2" charset="-122"/>
                <a:ea typeface="黑体" pitchFamily="2" charset="-122"/>
              </a:rPr>
              <a:t>地址变换机构</a:t>
            </a:r>
            <a:endParaRPr kumimoji="0" lang="zh-CN" altLang="en-US" sz="3200" b="1" dirty="0">
              <a:solidFill>
                <a:srgbClr val="FF0000"/>
              </a:solidFill>
              <a:latin typeface="黑体" pitchFamily="2" charset="-122"/>
              <a:ea typeface="黑体" pitchFamily="2" charset="-122"/>
            </a:endParaRPr>
          </a:p>
        </p:txBody>
      </p:sp>
      <p:sp>
        <p:nvSpPr>
          <p:cNvPr id="11" name="Text Box 3">
            <a:extLst>
              <a:ext uri="{FF2B5EF4-FFF2-40B4-BE49-F238E27FC236}">
                <a16:creationId xmlns:a16="http://schemas.microsoft.com/office/drawing/2014/main" id="{30278A66-6B1C-4142-B2C8-6794213B0B87}"/>
              </a:ext>
            </a:extLst>
          </p:cNvPr>
          <p:cNvSpPr txBox="1">
            <a:spLocks noChangeArrowheads="1"/>
          </p:cNvSpPr>
          <p:nvPr/>
        </p:nvSpPr>
        <p:spPr bwMode="auto">
          <a:xfrm>
            <a:off x="376565" y="2184085"/>
            <a:ext cx="4698722" cy="584775"/>
          </a:xfrm>
          <a:prstGeom prst="rect">
            <a:avLst/>
          </a:prstGeom>
          <a:noFill/>
          <a:ln w="9525">
            <a:noFill/>
            <a:miter lim="800000"/>
            <a:headEnd/>
            <a:tailEnd/>
          </a:ln>
        </p:spPr>
        <p:txBody>
          <a:bodyPr wrap="none">
            <a:spAutoFit/>
          </a:bodyPr>
          <a:lstStyle/>
          <a:p>
            <a:pPr algn="l"/>
            <a:r>
              <a:rPr lang="en-US" altLang="zh-CN" sz="3200" dirty="0">
                <a:solidFill>
                  <a:srgbClr val="6600FF"/>
                </a:solidFill>
                <a:latin typeface="黑体" pitchFamily="2" charset="-122"/>
                <a:ea typeface="黑体" pitchFamily="2" charset="-122"/>
              </a:rPr>
              <a:t>1. </a:t>
            </a:r>
            <a:r>
              <a:rPr lang="zh-CN" altLang="en-US" sz="3200" dirty="0">
                <a:solidFill>
                  <a:srgbClr val="6600FF"/>
                </a:solidFill>
                <a:latin typeface="黑体" pitchFamily="2" charset="-122"/>
                <a:ea typeface="黑体" pitchFamily="2" charset="-122"/>
              </a:rPr>
              <a:t>基本的地址变换机构 </a:t>
            </a:r>
          </a:p>
        </p:txBody>
      </p:sp>
      <p:sp>
        <p:nvSpPr>
          <p:cNvPr id="12" name="Rectangle 5">
            <a:extLst>
              <a:ext uri="{FF2B5EF4-FFF2-40B4-BE49-F238E27FC236}">
                <a16:creationId xmlns:a16="http://schemas.microsoft.com/office/drawing/2014/main" id="{1C8DC71C-061F-47EF-B085-C96A819CB818}"/>
              </a:ext>
            </a:extLst>
          </p:cNvPr>
          <p:cNvSpPr>
            <a:spLocks noChangeArrowheads="1"/>
          </p:cNvSpPr>
          <p:nvPr/>
        </p:nvSpPr>
        <p:spPr bwMode="auto">
          <a:xfrm>
            <a:off x="376565" y="3181339"/>
            <a:ext cx="8280400" cy="3176254"/>
          </a:xfrm>
          <a:prstGeom prst="rect">
            <a:avLst/>
          </a:prstGeom>
          <a:noFill/>
          <a:ln w="19050" algn="ctr">
            <a:noFill/>
            <a:miter lim="800000"/>
            <a:headEnd/>
            <a:tailEnd/>
          </a:ln>
        </p:spPr>
        <p:txBody>
          <a:bodyPr wrap="square">
            <a:spAutoFit/>
          </a:bodyPr>
          <a:lstStyle/>
          <a:p>
            <a:pPr marL="342900" indent="-342900" algn="l" latinLnBrk="1">
              <a:lnSpc>
                <a:spcPct val="150000"/>
              </a:lnSpc>
              <a:spcBef>
                <a:spcPct val="50000"/>
              </a:spcBef>
              <a:spcAft>
                <a:spcPct val="35000"/>
              </a:spcAft>
              <a:buFont typeface="Wingdings" pitchFamily="2" charset="2"/>
              <a:buChar char="l"/>
            </a:pPr>
            <a:r>
              <a:rPr kumimoji="0" lang="zh-CN" altLang="en-US" dirty="0">
                <a:solidFill>
                  <a:schemeClr val="tx1"/>
                </a:solidFill>
                <a:latin typeface="黑体" pitchFamily="2" charset="-122"/>
                <a:ea typeface="黑体" pitchFamily="2" charset="-122"/>
              </a:rPr>
              <a:t>整个系统中设置一个</a:t>
            </a:r>
            <a:r>
              <a:rPr kumimoji="0" lang="zh-CN" altLang="en-US" b="1" dirty="0">
                <a:solidFill>
                  <a:srgbClr val="FF0000"/>
                </a:solidFill>
                <a:latin typeface="黑体" pitchFamily="2" charset="-122"/>
                <a:ea typeface="黑体" pitchFamily="2" charset="-122"/>
              </a:rPr>
              <a:t>页表寄存器</a:t>
            </a:r>
            <a:r>
              <a:rPr kumimoji="0" lang="zh-CN" altLang="en-US" dirty="0">
                <a:solidFill>
                  <a:schemeClr val="tx1"/>
                </a:solidFill>
                <a:latin typeface="黑体" pitchFamily="2" charset="-122"/>
                <a:ea typeface="黑体" pitchFamily="2" charset="-122"/>
              </a:rPr>
              <a:t>，存放</a:t>
            </a:r>
            <a:r>
              <a:rPr kumimoji="0" lang="zh-CN" altLang="en-US" dirty="0">
                <a:solidFill>
                  <a:srgbClr val="FF0000"/>
                </a:solidFill>
                <a:latin typeface="黑体" pitchFamily="2" charset="-122"/>
                <a:ea typeface="黑体" pitchFamily="2" charset="-122"/>
              </a:rPr>
              <a:t>页表在内存的始址和页表的长度</a:t>
            </a:r>
            <a:r>
              <a:rPr kumimoji="0" lang="zh-CN" altLang="en-US" dirty="0">
                <a:solidFill>
                  <a:schemeClr val="tx1"/>
                </a:solidFill>
                <a:latin typeface="黑体" pitchFamily="2" charset="-122"/>
                <a:ea typeface="黑体" pitchFamily="2" charset="-122"/>
              </a:rPr>
              <a:t>。当</a:t>
            </a:r>
            <a:r>
              <a:rPr kumimoji="0" lang="zh-CN" altLang="en-US" dirty="0">
                <a:solidFill>
                  <a:srgbClr val="FF0000"/>
                </a:solidFill>
                <a:latin typeface="黑体" pitchFamily="2" charset="-122"/>
                <a:ea typeface="黑体" pitchFamily="2" charset="-122"/>
              </a:rPr>
              <a:t>调度</a:t>
            </a:r>
            <a:r>
              <a:rPr kumimoji="0" lang="zh-CN" altLang="en-US" dirty="0">
                <a:solidFill>
                  <a:schemeClr val="tx1"/>
                </a:solidFill>
                <a:latin typeface="黑体" pitchFamily="2" charset="-122"/>
                <a:ea typeface="黑体" pitchFamily="2" charset="-122"/>
              </a:rPr>
              <a:t>某进程执行时，将</a:t>
            </a:r>
            <a:r>
              <a:rPr kumimoji="0" lang="en-US" altLang="zh-CN" dirty="0">
                <a:solidFill>
                  <a:schemeClr val="tx1"/>
                </a:solidFill>
                <a:latin typeface="黑体" pitchFamily="2" charset="-122"/>
                <a:ea typeface="黑体" pitchFamily="2" charset="-122"/>
              </a:rPr>
              <a:t>PCB</a:t>
            </a:r>
            <a:r>
              <a:rPr kumimoji="0" lang="zh-CN" altLang="en-US" dirty="0">
                <a:solidFill>
                  <a:schemeClr val="tx1"/>
                </a:solidFill>
                <a:latin typeface="黑体" pitchFamily="2" charset="-122"/>
                <a:ea typeface="黑体" pitchFamily="2" charset="-122"/>
              </a:rPr>
              <a:t>中的页表的始址和长度装入页表寄存器中。</a:t>
            </a:r>
          </a:p>
          <a:p>
            <a:pPr marL="342900" indent="-342900" algn="l" latinLnBrk="1">
              <a:lnSpc>
                <a:spcPct val="150000"/>
              </a:lnSpc>
              <a:spcBef>
                <a:spcPct val="50000"/>
              </a:spcBef>
              <a:spcAft>
                <a:spcPct val="35000"/>
              </a:spcAft>
              <a:buFont typeface="Wingdings" pitchFamily="2" charset="2"/>
              <a:buChar char="l"/>
            </a:pPr>
            <a:r>
              <a:rPr kumimoji="0" lang="zh-CN" altLang="en-US" dirty="0">
                <a:solidFill>
                  <a:schemeClr val="tx1"/>
                </a:solidFill>
                <a:latin typeface="黑体" pitchFamily="2" charset="-122"/>
                <a:ea typeface="黑体" pitchFamily="2" charset="-122"/>
              </a:rPr>
              <a:t>执行内存访问指令时，逻辑地址至物理地址的地址变换过程由硬件</a:t>
            </a:r>
            <a:r>
              <a:rPr kumimoji="0" lang="en-US" altLang="zh-CN" dirty="0">
                <a:solidFill>
                  <a:schemeClr val="tx1"/>
                </a:solidFill>
                <a:latin typeface="黑体" pitchFamily="2" charset="-122"/>
                <a:ea typeface="黑体" pitchFamily="2" charset="-122"/>
              </a:rPr>
              <a:t>(</a:t>
            </a:r>
            <a:r>
              <a:rPr kumimoji="0" lang="zh-CN" altLang="en-US" dirty="0">
                <a:solidFill>
                  <a:srgbClr val="FF0000"/>
                </a:solidFill>
                <a:latin typeface="黑体" pitchFamily="2" charset="-122"/>
                <a:ea typeface="黑体" pitchFamily="2" charset="-122"/>
              </a:rPr>
              <a:t>动态地址变换机构</a:t>
            </a:r>
            <a:r>
              <a:rPr kumimoji="0" lang="en-US" altLang="zh-CN" dirty="0">
                <a:solidFill>
                  <a:srgbClr val="FF0000"/>
                </a:solidFill>
                <a:latin typeface="黑体" pitchFamily="2" charset="-122"/>
                <a:ea typeface="黑体" pitchFamily="2" charset="-122"/>
              </a:rPr>
              <a:t>DAT</a:t>
            </a:r>
            <a:r>
              <a:rPr kumimoji="0" lang="en-US" altLang="zh-CN" dirty="0">
                <a:solidFill>
                  <a:schemeClr val="tx1"/>
                </a:solidFill>
                <a:latin typeface="黑体" pitchFamily="2" charset="-122"/>
                <a:ea typeface="黑体" pitchFamily="2" charset="-122"/>
              </a:rPr>
              <a:t>)</a:t>
            </a:r>
            <a:r>
              <a:rPr kumimoji="0" lang="zh-CN" altLang="en-US" dirty="0">
                <a:solidFill>
                  <a:schemeClr val="tx1"/>
                </a:solidFill>
                <a:latin typeface="黑体" pitchFamily="2" charset="-122"/>
                <a:ea typeface="黑体" pitchFamily="2" charset="-122"/>
              </a:rPr>
              <a:t>实现</a:t>
            </a:r>
          </a:p>
        </p:txBody>
      </p:sp>
    </p:spTree>
    <p:extLst>
      <p:ext uri="{BB962C8B-B14F-4D97-AF65-F5344CB8AC3E}">
        <p14:creationId xmlns:p14="http://schemas.microsoft.com/office/powerpoint/2010/main" val="2733856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AFEC0BD7-2DDC-4ED9-8439-8DFD0DE467DA}"/>
              </a:ext>
            </a:extLst>
          </p:cNvPr>
          <p:cNvSpPr txBox="1">
            <a:spLocks noChangeArrowheads="1"/>
          </p:cNvSpPr>
          <p:nvPr/>
        </p:nvSpPr>
        <p:spPr bwMode="auto">
          <a:xfrm>
            <a:off x="179512" y="1605611"/>
            <a:ext cx="6462728" cy="519113"/>
          </a:xfrm>
          <a:prstGeom prst="rect">
            <a:avLst/>
          </a:prstGeom>
          <a:noFill/>
          <a:ln w="9525" algn="ctr">
            <a:noFill/>
            <a:miter lim="800000"/>
            <a:headEnd/>
            <a:tailEnd/>
          </a:ln>
        </p:spPr>
        <p:txBody>
          <a:bodyPr anchor="ctr"/>
          <a:lstStyle/>
          <a:p>
            <a:pPr algn="l"/>
            <a:r>
              <a:rPr lang="zh-CN" altLang="en-US" sz="3200" b="1" dirty="0">
                <a:solidFill>
                  <a:srgbClr val="FF0000"/>
                </a:solidFill>
                <a:latin typeface="黑体" pitchFamily="2" charset="-122"/>
                <a:ea typeface="黑体" pitchFamily="2" charset="-122"/>
              </a:rPr>
              <a:t>地址变换机构</a:t>
            </a:r>
            <a:endParaRPr kumimoji="0" lang="zh-CN" altLang="en-US" sz="3200" b="1" dirty="0">
              <a:solidFill>
                <a:srgbClr val="FF0000"/>
              </a:solidFill>
              <a:latin typeface="黑体" pitchFamily="2" charset="-122"/>
              <a:ea typeface="黑体" pitchFamily="2" charset="-122"/>
            </a:endParaRPr>
          </a:p>
        </p:txBody>
      </p:sp>
      <p:sp>
        <p:nvSpPr>
          <p:cNvPr id="11" name="Text Box 3">
            <a:extLst>
              <a:ext uri="{FF2B5EF4-FFF2-40B4-BE49-F238E27FC236}">
                <a16:creationId xmlns:a16="http://schemas.microsoft.com/office/drawing/2014/main" id="{30278A66-6B1C-4142-B2C8-6794213B0B87}"/>
              </a:ext>
            </a:extLst>
          </p:cNvPr>
          <p:cNvSpPr txBox="1">
            <a:spLocks noChangeArrowheads="1"/>
          </p:cNvSpPr>
          <p:nvPr/>
        </p:nvSpPr>
        <p:spPr bwMode="auto">
          <a:xfrm>
            <a:off x="376565" y="2184085"/>
            <a:ext cx="4698722" cy="584775"/>
          </a:xfrm>
          <a:prstGeom prst="rect">
            <a:avLst/>
          </a:prstGeom>
          <a:noFill/>
          <a:ln w="9525">
            <a:noFill/>
            <a:miter lim="800000"/>
            <a:headEnd/>
            <a:tailEnd/>
          </a:ln>
        </p:spPr>
        <p:txBody>
          <a:bodyPr wrap="none">
            <a:spAutoFit/>
          </a:bodyPr>
          <a:lstStyle/>
          <a:p>
            <a:pPr algn="l"/>
            <a:r>
              <a:rPr lang="en-US" altLang="zh-CN" sz="3200" dirty="0">
                <a:solidFill>
                  <a:srgbClr val="6600FF"/>
                </a:solidFill>
                <a:latin typeface="黑体" pitchFamily="2" charset="-122"/>
                <a:ea typeface="黑体" pitchFamily="2" charset="-122"/>
              </a:rPr>
              <a:t>1. </a:t>
            </a:r>
            <a:r>
              <a:rPr lang="zh-CN" altLang="en-US" sz="3200" dirty="0">
                <a:solidFill>
                  <a:srgbClr val="6600FF"/>
                </a:solidFill>
                <a:latin typeface="黑体" pitchFamily="2" charset="-122"/>
                <a:ea typeface="黑体" pitchFamily="2" charset="-122"/>
              </a:rPr>
              <a:t>基本的地址变换机构 </a:t>
            </a:r>
          </a:p>
        </p:txBody>
      </p:sp>
      <p:sp>
        <p:nvSpPr>
          <p:cNvPr id="15" name="Text Box 4">
            <a:extLst>
              <a:ext uri="{FF2B5EF4-FFF2-40B4-BE49-F238E27FC236}">
                <a16:creationId xmlns:a16="http://schemas.microsoft.com/office/drawing/2014/main" id="{2B95C6A1-76E4-4C99-AC3B-84D0413FA12C}"/>
              </a:ext>
            </a:extLst>
          </p:cNvPr>
          <p:cNvSpPr txBox="1">
            <a:spLocks noChangeArrowheads="1"/>
          </p:cNvSpPr>
          <p:nvPr/>
        </p:nvSpPr>
        <p:spPr bwMode="auto">
          <a:xfrm>
            <a:off x="2590800" y="6400800"/>
            <a:ext cx="3127779" cy="369332"/>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chemeClr val="tx1"/>
                </a:solidFill>
                <a:effectLst/>
                <a:uLnTx/>
                <a:uFillTx/>
              </a:rPr>
              <a:t>图  分页系统的地址变换机构 </a:t>
            </a:r>
          </a:p>
        </p:txBody>
      </p:sp>
      <p:graphicFrame>
        <p:nvGraphicFramePr>
          <p:cNvPr id="16" name="Object 5">
            <a:extLst>
              <a:ext uri="{FF2B5EF4-FFF2-40B4-BE49-F238E27FC236}">
                <a16:creationId xmlns:a16="http://schemas.microsoft.com/office/drawing/2014/main" id="{CA6CEA6D-E3B4-49C0-9682-B4425B025EDF}"/>
              </a:ext>
            </a:extLst>
          </p:cNvPr>
          <p:cNvGraphicFramePr>
            <a:graphicFrameLocks noChangeAspect="1"/>
          </p:cNvGraphicFramePr>
          <p:nvPr>
            <p:extLst>
              <p:ext uri="{D42A27DB-BD31-4B8C-83A1-F6EECF244321}">
                <p14:modId xmlns:p14="http://schemas.microsoft.com/office/powerpoint/2010/main" val="4292546298"/>
              </p:ext>
            </p:extLst>
          </p:nvPr>
        </p:nvGraphicFramePr>
        <p:xfrm>
          <a:off x="1331640" y="2711967"/>
          <a:ext cx="6201291" cy="3572202"/>
        </p:xfrm>
        <a:graphic>
          <a:graphicData uri="http://schemas.openxmlformats.org/presentationml/2006/ole">
            <mc:AlternateContent xmlns:mc="http://schemas.openxmlformats.org/markup-compatibility/2006">
              <mc:Choice xmlns:v="urn:schemas-microsoft-com:vml" Requires="v">
                <p:oleObj spid="_x0000_s32804" name="VISIO" r:id="rId3" imgW="3238560" imgH="1865160" progId="">
                  <p:embed/>
                </p:oleObj>
              </mc:Choice>
              <mc:Fallback>
                <p:oleObj name="VISIO" r:id="rId3" imgW="3238560" imgH="1865160" progId="">
                  <p:embed/>
                  <p:pic>
                    <p:nvPicPr>
                      <p:cNvPr id="1945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2711967"/>
                        <a:ext cx="6201291" cy="3572202"/>
                      </a:xfrm>
                      <a:prstGeom prst="rect">
                        <a:avLst/>
                      </a:prstGeom>
                      <a:solidFill>
                        <a:schemeClr val="tx1"/>
                      </a:solidFill>
                      <a:ln>
                        <a:noFill/>
                      </a:ln>
                      <a:effectLst/>
                    </p:spPr>
                  </p:pic>
                </p:oleObj>
              </mc:Fallback>
            </mc:AlternateContent>
          </a:graphicData>
        </a:graphic>
      </p:graphicFrame>
    </p:spTree>
    <p:extLst>
      <p:ext uri="{BB962C8B-B14F-4D97-AF65-F5344CB8AC3E}">
        <p14:creationId xmlns:p14="http://schemas.microsoft.com/office/powerpoint/2010/main" val="13208003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60" name="Text Box 5">
            <a:extLst>
              <a:ext uri="{FF2B5EF4-FFF2-40B4-BE49-F238E27FC236}">
                <a16:creationId xmlns:a16="http://schemas.microsoft.com/office/drawing/2014/main" id="{6EBBD1F2-A83C-4380-97D2-1BF2E6FB5717}"/>
              </a:ext>
            </a:extLst>
          </p:cNvPr>
          <p:cNvSpPr txBox="1">
            <a:spLocks noChangeArrowheads="1"/>
          </p:cNvSpPr>
          <p:nvPr/>
        </p:nvSpPr>
        <p:spPr bwMode="auto">
          <a:xfrm>
            <a:off x="361518" y="1433513"/>
            <a:ext cx="8569325" cy="45720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rPr>
              <a:t>    </a:t>
            </a:r>
          </a:p>
        </p:txBody>
      </p:sp>
      <p:sp>
        <p:nvSpPr>
          <p:cNvPr id="61" name="Text Box 6">
            <a:extLst>
              <a:ext uri="{FF2B5EF4-FFF2-40B4-BE49-F238E27FC236}">
                <a16:creationId xmlns:a16="http://schemas.microsoft.com/office/drawing/2014/main" id="{8E2FABD8-D7BA-4033-948C-61F6A7B86182}"/>
              </a:ext>
            </a:extLst>
          </p:cNvPr>
          <p:cNvSpPr txBox="1">
            <a:spLocks noChangeArrowheads="1"/>
          </p:cNvSpPr>
          <p:nvPr/>
        </p:nvSpPr>
        <p:spPr bwMode="auto">
          <a:xfrm>
            <a:off x="492378" y="1790901"/>
            <a:ext cx="8350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2600" b="0" i="0" u="none" strike="noStrike" kern="0" cap="none" spc="0" normalizeH="0" baseline="0" noProof="0" dirty="0">
                <a:ln>
                  <a:noFill/>
                </a:ln>
                <a:solidFill>
                  <a:srgbClr val="000000"/>
                </a:solidFill>
                <a:effectLst/>
                <a:uLnTx/>
                <a:uFillTx/>
              </a:rPr>
              <a:t>例：</a:t>
            </a:r>
          </a:p>
        </p:txBody>
      </p:sp>
      <p:sp>
        <p:nvSpPr>
          <p:cNvPr id="62" name="Rectangle 7">
            <a:extLst>
              <a:ext uri="{FF2B5EF4-FFF2-40B4-BE49-F238E27FC236}">
                <a16:creationId xmlns:a16="http://schemas.microsoft.com/office/drawing/2014/main" id="{5319F299-BB97-4667-8AFD-7F21734A120D}"/>
              </a:ext>
            </a:extLst>
          </p:cNvPr>
          <p:cNvSpPr>
            <a:spLocks noChangeArrowheads="1"/>
          </p:cNvSpPr>
          <p:nvPr/>
        </p:nvSpPr>
        <p:spPr bwMode="auto">
          <a:xfrm>
            <a:off x="2488768" y="2360613"/>
            <a:ext cx="609600" cy="611187"/>
          </a:xfrm>
          <a:prstGeom prst="rect">
            <a:avLst/>
          </a:prstGeom>
          <a:noFill/>
          <a:ln w="9525">
            <a:solidFill>
              <a:srgbClr val="000000"/>
            </a:solidFill>
            <a:miter lim="800000"/>
            <a:headEnd/>
            <a:tailEnd/>
          </a:ln>
        </p:spPr>
        <p:txBody>
          <a:bodyPr wrap="none" lIns="87273" tIns="43636" rIns="87273" bIns="43636" anchor="ctr"/>
          <a:lstStyle/>
          <a:p>
            <a:pPr marL="0" marR="0" lvl="0" indent="0"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2</a:t>
            </a:r>
          </a:p>
        </p:txBody>
      </p:sp>
      <p:sp>
        <p:nvSpPr>
          <p:cNvPr id="63" name="Rectangle 8">
            <a:extLst>
              <a:ext uri="{FF2B5EF4-FFF2-40B4-BE49-F238E27FC236}">
                <a16:creationId xmlns:a16="http://schemas.microsoft.com/office/drawing/2014/main" id="{D88E38AD-A8E1-48D0-97B2-21D0E3F8C9B6}"/>
              </a:ext>
            </a:extLst>
          </p:cNvPr>
          <p:cNvSpPr>
            <a:spLocks noChangeArrowheads="1"/>
          </p:cNvSpPr>
          <p:nvPr/>
        </p:nvSpPr>
        <p:spPr bwMode="auto">
          <a:xfrm>
            <a:off x="3098368" y="2360613"/>
            <a:ext cx="1600200" cy="611187"/>
          </a:xfrm>
          <a:prstGeom prst="rect">
            <a:avLst/>
          </a:prstGeom>
          <a:noFill/>
          <a:ln w="9525">
            <a:solidFill>
              <a:srgbClr val="000000"/>
            </a:solidFill>
            <a:miter lim="800000"/>
            <a:headEnd/>
            <a:tailEnd/>
          </a:ln>
        </p:spPr>
        <p:txBody>
          <a:bodyPr wrap="none" lIns="87273" tIns="43636" rIns="87273" bIns="43636" anchor="ctr"/>
          <a:lstStyle/>
          <a:p>
            <a:pPr marL="0" marR="0" lvl="0" indent="0"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452</a:t>
            </a:r>
          </a:p>
        </p:txBody>
      </p:sp>
      <p:sp>
        <p:nvSpPr>
          <p:cNvPr id="64" name="Rectangle 9">
            <a:extLst>
              <a:ext uri="{FF2B5EF4-FFF2-40B4-BE49-F238E27FC236}">
                <a16:creationId xmlns:a16="http://schemas.microsoft.com/office/drawing/2014/main" id="{CE4B8B37-A7A3-4974-A109-C92755C51E42}"/>
              </a:ext>
            </a:extLst>
          </p:cNvPr>
          <p:cNvSpPr>
            <a:spLocks noChangeArrowheads="1"/>
          </p:cNvSpPr>
          <p:nvPr/>
        </p:nvSpPr>
        <p:spPr bwMode="auto">
          <a:xfrm>
            <a:off x="3403168" y="3429000"/>
            <a:ext cx="1600200" cy="2360613"/>
          </a:xfrm>
          <a:prstGeom prst="rect">
            <a:avLst/>
          </a:prstGeom>
          <a:noFill/>
          <a:ln w="9525">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65" name="Line 10">
            <a:extLst>
              <a:ext uri="{FF2B5EF4-FFF2-40B4-BE49-F238E27FC236}">
                <a16:creationId xmlns:a16="http://schemas.microsoft.com/office/drawing/2014/main" id="{F8F29C34-88F6-4ADA-B3E5-14370E689719}"/>
              </a:ext>
            </a:extLst>
          </p:cNvPr>
          <p:cNvSpPr>
            <a:spLocks noChangeShapeType="1"/>
          </p:cNvSpPr>
          <p:nvPr/>
        </p:nvSpPr>
        <p:spPr bwMode="auto">
          <a:xfrm>
            <a:off x="4165168" y="3429000"/>
            <a:ext cx="0" cy="2360613"/>
          </a:xfrm>
          <a:prstGeom prst="line">
            <a:avLst/>
          </a:prstGeom>
          <a:noFill/>
          <a:ln w="952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66" name="Line 11">
            <a:extLst>
              <a:ext uri="{FF2B5EF4-FFF2-40B4-BE49-F238E27FC236}">
                <a16:creationId xmlns:a16="http://schemas.microsoft.com/office/drawing/2014/main" id="{3DC74A00-4C11-4396-AE2E-59B6BF226F47}"/>
              </a:ext>
            </a:extLst>
          </p:cNvPr>
          <p:cNvSpPr>
            <a:spLocks noChangeShapeType="1"/>
          </p:cNvSpPr>
          <p:nvPr/>
        </p:nvSpPr>
        <p:spPr bwMode="auto">
          <a:xfrm>
            <a:off x="3403168" y="3960813"/>
            <a:ext cx="1600200" cy="0"/>
          </a:xfrm>
          <a:prstGeom prst="line">
            <a:avLst/>
          </a:prstGeom>
          <a:noFill/>
          <a:ln w="952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67" name="Line 12">
            <a:extLst>
              <a:ext uri="{FF2B5EF4-FFF2-40B4-BE49-F238E27FC236}">
                <a16:creationId xmlns:a16="http://schemas.microsoft.com/office/drawing/2014/main" id="{7658F2D0-9A8E-4BC9-AEFF-0B37BE7906FB}"/>
              </a:ext>
            </a:extLst>
          </p:cNvPr>
          <p:cNvSpPr>
            <a:spLocks noChangeShapeType="1"/>
          </p:cNvSpPr>
          <p:nvPr/>
        </p:nvSpPr>
        <p:spPr bwMode="auto">
          <a:xfrm>
            <a:off x="3403168" y="4572000"/>
            <a:ext cx="1600200" cy="0"/>
          </a:xfrm>
          <a:prstGeom prst="line">
            <a:avLst/>
          </a:prstGeom>
          <a:noFill/>
          <a:ln w="952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68" name="Line 13">
            <a:extLst>
              <a:ext uri="{FF2B5EF4-FFF2-40B4-BE49-F238E27FC236}">
                <a16:creationId xmlns:a16="http://schemas.microsoft.com/office/drawing/2014/main" id="{A96EDD31-17EF-49A4-A12C-B76C63942008}"/>
              </a:ext>
            </a:extLst>
          </p:cNvPr>
          <p:cNvSpPr>
            <a:spLocks noChangeShapeType="1"/>
          </p:cNvSpPr>
          <p:nvPr/>
        </p:nvSpPr>
        <p:spPr bwMode="auto">
          <a:xfrm>
            <a:off x="3403168" y="5181600"/>
            <a:ext cx="1600200" cy="0"/>
          </a:xfrm>
          <a:prstGeom prst="line">
            <a:avLst/>
          </a:prstGeom>
          <a:noFill/>
          <a:ln w="952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69" name="Text Box 14">
            <a:extLst>
              <a:ext uri="{FF2B5EF4-FFF2-40B4-BE49-F238E27FC236}">
                <a16:creationId xmlns:a16="http://schemas.microsoft.com/office/drawing/2014/main" id="{CDC1157F-4640-4707-A708-3DF7ED8DB48B}"/>
              </a:ext>
            </a:extLst>
          </p:cNvPr>
          <p:cNvSpPr txBox="1">
            <a:spLocks noChangeArrowheads="1"/>
          </p:cNvSpPr>
          <p:nvPr/>
        </p:nvSpPr>
        <p:spPr bwMode="auto">
          <a:xfrm>
            <a:off x="3471431" y="3443288"/>
            <a:ext cx="5048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2600" b="0" i="0" u="none" strike="noStrike" kern="0" cap="none" spc="0" normalizeH="0" baseline="0" noProof="0">
                <a:ln>
                  <a:noFill/>
                </a:ln>
                <a:solidFill>
                  <a:srgbClr val="000000"/>
                </a:solidFill>
                <a:effectLst/>
                <a:uLnTx/>
                <a:uFillTx/>
              </a:rPr>
              <a:t>页</a:t>
            </a:r>
          </a:p>
        </p:txBody>
      </p:sp>
      <p:sp>
        <p:nvSpPr>
          <p:cNvPr id="70" name="Text Box 15">
            <a:extLst>
              <a:ext uri="{FF2B5EF4-FFF2-40B4-BE49-F238E27FC236}">
                <a16:creationId xmlns:a16="http://schemas.microsoft.com/office/drawing/2014/main" id="{9FE3F95D-9FD0-4206-B2E9-E422FE48C6F3}"/>
              </a:ext>
            </a:extLst>
          </p:cNvPr>
          <p:cNvSpPr txBox="1">
            <a:spLocks noChangeArrowheads="1"/>
          </p:cNvSpPr>
          <p:nvPr/>
        </p:nvSpPr>
        <p:spPr bwMode="auto">
          <a:xfrm>
            <a:off x="4274706" y="3449638"/>
            <a:ext cx="5048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2600" b="0" i="0" u="none" strike="noStrike" kern="0" cap="none" spc="0" normalizeH="0" baseline="0" noProof="0">
                <a:ln>
                  <a:noFill/>
                </a:ln>
                <a:solidFill>
                  <a:srgbClr val="000000"/>
                </a:solidFill>
                <a:effectLst/>
                <a:uLnTx/>
                <a:uFillTx/>
              </a:rPr>
              <a:t>块</a:t>
            </a:r>
          </a:p>
        </p:txBody>
      </p:sp>
      <p:sp>
        <p:nvSpPr>
          <p:cNvPr id="71" name="Text Box 16">
            <a:extLst>
              <a:ext uri="{FF2B5EF4-FFF2-40B4-BE49-F238E27FC236}">
                <a16:creationId xmlns:a16="http://schemas.microsoft.com/office/drawing/2014/main" id="{743363A3-1207-467D-A28D-47B3552E034F}"/>
              </a:ext>
            </a:extLst>
          </p:cNvPr>
          <p:cNvSpPr txBox="1">
            <a:spLocks noChangeArrowheads="1"/>
          </p:cNvSpPr>
          <p:nvPr/>
        </p:nvSpPr>
        <p:spPr bwMode="auto">
          <a:xfrm>
            <a:off x="3573031" y="4060825"/>
            <a:ext cx="3397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0</a:t>
            </a:r>
          </a:p>
        </p:txBody>
      </p:sp>
      <p:sp>
        <p:nvSpPr>
          <p:cNvPr id="72" name="Text Box 17">
            <a:extLst>
              <a:ext uri="{FF2B5EF4-FFF2-40B4-BE49-F238E27FC236}">
                <a16:creationId xmlns:a16="http://schemas.microsoft.com/office/drawing/2014/main" id="{6F2E1C9F-576B-4469-84A8-C02639E3C610}"/>
              </a:ext>
            </a:extLst>
          </p:cNvPr>
          <p:cNvSpPr txBox="1">
            <a:spLocks noChangeArrowheads="1"/>
          </p:cNvSpPr>
          <p:nvPr/>
        </p:nvSpPr>
        <p:spPr bwMode="auto">
          <a:xfrm>
            <a:off x="3573031" y="4595813"/>
            <a:ext cx="3397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1</a:t>
            </a:r>
          </a:p>
        </p:txBody>
      </p:sp>
      <p:sp>
        <p:nvSpPr>
          <p:cNvPr id="73" name="Text Box 18">
            <a:extLst>
              <a:ext uri="{FF2B5EF4-FFF2-40B4-BE49-F238E27FC236}">
                <a16:creationId xmlns:a16="http://schemas.microsoft.com/office/drawing/2014/main" id="{2391FEE9-3BCB-406C-8344-56985C4995E0}"/>
              </a:ext>
            </a:extLst>
          </p:cNvPr>
          <p:cNvSpPr txBox="1">
            <a:spLocks noChangeArrowheads="1"/>
          </p:cNvSpPr>
          <p:nvPr/>
        </p:nvSpPr>
        <p:spPr bwMode="auto">
          <a:xfrm>
            <a:off x="3573031" y="5203825"/>
            <a:ext cx="3397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2</a:t>
            </a:r>
          </a:p>
        </p:txBody>
      </p:sp>
      <p:sp>
        <p:nvSpPr>
          <p:cNvPr id="74" name="Text Box 19">
            <a:extLst>
              <a:ext uri="{FF2B5EF4-FFF2-40B4-BE49-F238E27FC236}">
                <a16:creationId xmlns:a16="http://schemas.microsoft.com/office/drawing/2014/main" id="{1FF5E70F-7917-4A00-AA43-67F82E3CD579}"/>
              </a:ext>
            </a:extLst>
          </p:cNvPr>
          <p:cNvSpPr txBox="1">
            <a:spLocks noChangeArrowheads="1"/>
          </p:cNvSpPr>
          <p:nvPr/>
        </p:nvSpPr>
        <p:spPr bwMode="auto">
          <a:xfrm>
            <a:off x="4393768" y="4060825"/>
            <a:ext cx="3397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2</a:t>
            </a:r>
          </a:p>
        </p:txBody>
      </p:sp>
      <p:sp>
        <p:nvSpPr>
          <p:cNvPr id="75" name="Text Box 20">
            <a:extLst>
              <a:ext uri="{FF2B5EF4-FFF2-40B4-BE49-F238E27FC236}">
                <a16:creationId xmlns:a16="http://schemas.microsoft.com/office/drawing/2014/main" id="{66076C38-8DBC-4E2A-A69C-D2DCCF0B1F71}"/>
              </a:ext>
            </a:extLst>
          </p:cNvPr>
          <p:cNvSpPr txBox="1">
            <a:spLocks noChangeArrowheads="1"/>
          </p:cNvSpPr>
          <p:nvPr/>
        </p:nvSpPr>
        <p:spPr bwMode="auto">
          <a:xfrm>
            <a:off x="4393768" y="4595813"/>
            <a:ext cx="3397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3</a:t>
            </a:r>
          </a:p>
        </p:txBody>
      </p:sp>
      <p:sp>
        <p:nvSpPr>
          <p:cNvPr id="76" name="Text Box 21">
            <a:extLst>
              <a:ext uri="{FF2B5EF4-FFF2-40B4-BE49-F238E27FC236}">
                <a16:creationId xmlns:a16="http://schemas.microsoft.com/office/drawing/2014/main" id="{7CB886A4-420E-43D2-B6AD-08EAB6D70461}"/>
              </a:ext>
            </a:extLst>
          </p:cNvPr>
          <p:cNvSpPr txBox="1">
            <a:spLocks noChangeArrowheads="1"/>
          </p:cNvSpPr>
          <p:nvPr/>
        </p:nvSpPr>
        <p:spPr bwMode="auto">
          <a:xfrm>
            <a:off x="4393768" y="5203825"/>
            <a:ext cx="3397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8</a:t>
            </a:r>
          </a:p>
        </p:txBody>
      </p:sp>
      <p:sp>
        <p:nvSpPr>
          <p:cNvPr id="77" name="Rectangle 22">
            <a:extLst>
              <a:ext uri="{FF2B5EF4-FFF2-40B4-BE49-F238E27FC236}">
                <a16:creationId xmlns:a16="http://schemas.microsoft.com/office/drawing/2014/main" id="{A3445AE8-2894-404D-B00C-6276CC89B0A4}"/>
              </a:ext>
            </a:extLst>
          </p:cNvPr>
          <p:cNvSpPr>
            <a:spLocks noChangeArrowheads="1"/>
          </p:cNvSpPr>
          <p:nvPr/>
        </p:nvSpPr>
        <p:spPr bwMode="auto">
          <a:xfrm>
            <a:off x="278968" y="3657600"/>
            <a:ext cx="990600" cy="609600"/>
          </a:xfrm>
          <a:prstGeom prst="rect">
            <a:avLst/>
          </a:prstGeom>
          <a:noFill/>
          <a:ln w="9525">
            <a:solidFill>
              <a:srgbClr val="000000"/>
            </a:solidFill>
            <a:miter lim="800000"/>
            <a:headEnd/>
            <a:tailEnd/>
          </a:ln>
        </p:spPr>
        <p:txBody>
          <a:bodyPr wrap="none" lIns="87273" tIns="43636" rIns="87273" bIns="43636" anchor="ctr"/>
          <a:lstStyle/>
          <a:p>
            <a:pPr marL="0" marR="0" lvl="0" indent="0" defTabSz="873125" eaLnBrk="1" fontAlgn="auto" latinLnBrk="0" hangingPunct="1">
              <a:lnSpc>
                <a:spcPct val="100000"/>
              </a:lnSpc>
              <a:spcBef>
                <a:spcPts val="0"/>
              </a:spcBef>
              <a:spcAft>
                <a:spcPts val="0"/>
              </a:spcAft>
              <a:buClrTx/>
              <a:buSzTx/>
              <a:buFontTx/>
              <a:buNone/>
              <a:tabLst/>
              <a:defRPr/>
            </a:pPr>
            <a:r>
              <a:rPr kumimoji="0" lang="zh-CN" altLang="en-US" sz="1900" b="0" i="0" u="none" strike="noStrike" kern="0" cap="none" spc="0" normalizeH="0" baseline="0" noProof="0">
                <a:ln>
                  <a:noFill/>
                </a:ln>
                <a:solidFill>
                  <a:srgbClr val="000000"/>
                </a:solidFill>
                <a:effectLst/>
                <a:uLnTx/>
                <a:uFillTx/>
              </a:rPr>
              <a:t>页表长</a:t>
            </a:r>
          </a:p>
        </p:txBody>
      </p:sp>
      <p:sp>
        <p:nvSpPr>
          <p:cNvPr id="78" name="Rectangle 23">
            <a:extLst>
              <a:ext uri="{FF2B5EF4-FFF2-40B4-BE49-F238E27FC236}">
                <a16:creationId xmlns:a16="http://schemas.microsoft.com/office/drawing/2014/main" id="{75B9CCB8-21AC-4BFF-BB6E-CB188544DBFE}"/>
              </a:ext>
            </a:extLst>
          </p:cNvPr>
          <p:cNvSpPr>
            <a:spLocks noChangeArrowheads="1"/>
          </p:cNvSpPr>
          <p:nvPr/>
        </p:nvSpPr>
        <p:spPr bwMode="auto">
          <a:xfrm>
            <a:off x="1269568" y="3657600"/>
            <a:ext cx="1066800" cy="609600"/>
          </a:xfrm>
          <a:prstGeom prst="rect">
            <a:avLst/>
          </a:prstGeom>
          <a:noFill/>
          <a:ln w="9525">
            <a:solidFill>
              <a:srgbClr val="000000"/>
            </a:solidFill>
            <a:miter lim="800000"/>
            <a:headEnd/>
            <a:tailEnd/>
          </a:ln>
        </p:spPr>
        <p:txBody>
          <a:bodyPr wrap="none" lIns="87273" tIns="43636" rIns="87273" bIns="43636" anchor="ctr"/>
          <a:lstStyle/>
          <a:p>
            <a:pPr marL="0" marR="0" lvl="0" indent="0" defTabSz="873125" eaLnBrk="1" fontAlgn="auto" latinLnBrk="0" hangingPunct="1">
              <a:lnSpc>
                <a:spcPct val="100000"/>
              </a:lnSpc>
              <a:spcBef>
                <a:spcPts val="0"/>
              </a:spcBef>
              <a:spcAft>
                <a:spcPts val="0"/>
              </a:spcAft>
              <a:buClrTx/>
              <a:buSzTx/>
              <a:buFontTx/>
              <a:buNone/>
              <a:tabLst/>
              <a:defRPr/>
            </a:pPr>
            <a:r>
              <a:rPr kumimoji="0" lang="zh-CN" altLang="en-US" sz="1900" b="0" i="0" u="none" strike="noStrike" kern="0" cap="none" spc="0" normalizeH="0" baseline="0" noProof="0">
                <a:ln>
                  <a:noFill/>
                </a:ln>
                <a:solidFill>
                  <a:srgbClr val="000000"/>
                </a:solidFill>
                <a:effectLst/>
                <a:uLnTx/>
                <a:uFillTx/>
              </a:rPr>
              <a:t>页表始址</a:t>
            </a:r>
          </a:p>
        </p:txBody>
      </p:sp>
      <p:sp>
        <p:nvSpPr>
          <p:cNvPr id="79" name="Line 24">
            <a:extLst>
              <a:ext uri="{FF2B5EF4-FFF2-40B4-BE49-F238E27FC236}">
                <a16:creationId xmlns:a16="http://schemas.microsoft.com/office/drawing/2014/main" id="{9173CE88-043F-4C33-89ED-A6506E58B7DD}"/>
              </a:ext>
            </a:extLst>
          </p:cNvPr>
          <p:cNvSpPr>
            <a:spLocks noChangeShapeType="1"/>
          </p:cNvSpPr>
          <p:nvPr/>
        </p:nvSpPr>
        <p:spPr bwMode="auto">
          <a:xfrm>
            <a:off x="2717368" y="2971800"/>
            <a:ext cx="0" cy="1981200"/>
          </a:xfrm>
          <a:prstGeom prst="line">
            <a:avLst/>
          </a:prstGeom>
          <a:noFill/>
          <a:ln w="9525">
            <a:solidFill>
              <a:srgbClr val="000000"/>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0" name="Freeform 25">
            <a:extLst>
              <a:ext uri="{FF2B5EF4-FFF2-40B4-BE49-F238E27FC236}">
                <a16:creationId xmlns:a16="http://schemas.microsoft.com/office/drawing/2014/main" id="{3FAD8EB4-073E-4B11-8856-986A82CCB4DA}"/>
              </a:ext>
            </a:extLst>
          </p:cNvPr>
          <p:cNvSpPr>
            <a:spLocks/>
          </p:cNvSpPr>
          <p:nvPr/>
        </p:nvSpPr>
        <p:spPr bwMode="auto">
          <a:xfrm>
            <a:off x="1650568" y="4267200"/>
            <a:ext cx="914400" cy="836613"/>
          </a:xfrm>
          <a:custGeom>
            <a:avLst/>
            <a:gdLst>
              <a:gd name="T0" fmla="*/ 0 w 576"/>
              <a:gd name="T1" fmla="*/ 0 h 480"/>
              <a:gd name="T2" fmla="*/ 0 w 576"/>
              <a:gd name="T3" fmla="*/ 2147483647 h 480"/>
              <a:gd name="T4" fmla="*/ 2147483647 w 576"/>
              <a:gd name="T5" fmla="*/ 2147483647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0" y="0"/>
                </a:moveTo>
                <a:lnTo>
                  <a:pt x="0" y="480"/>
                </a:lnTo>
                <a:lnTo>
                  <a:pt x="576" y="480"/>
                </a:lnTo>
              </a:path>
            </a:pathLst>
          </a:custGeom>
          <a:noFill/>
          <a:ln w="9525">
            <a:solidFill>
              <a:srgbClr val="000000"/>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1" name="Freeform 26">
            <a:extLst>
              <a:ext uri="{FF2B5EF4-FFF2-40B4-BE49-F238E27FC236}">
                <a16:creationId xmlns:a16="http://schemas.microsoft.com/office/drawing/2014/main" id="{E629FDC8-1B61-4B24-9290-87C90F85DF8E}"/>
              </a:ext>
            </a:extLst>
          </p:cNvPr>
          <p:cNvSpPr>
            <a:spLocks/>
          </p:cNvSpPr>
          <p:nvPr/>
        </p:nvSpPr>
        <p:spPr bwMode="auto">
          <a:xfrm>
            <a:off x="4698568" y="2667000"/>
            <a:ext cx="990600" cy="2309813"/>
          </a:xfrm>
          <a:custGeom>
            <a:avLst/>
            <a:gdLst>
              <a:gd name="T0" fmla="*/ 0 w 576"/>
              <a:gd name="T1" fmla="*/ 0 h 1488"/>
              <a:gd name="T2" fmla="*/ 2147483647 w 576"/>
              <a:gd name="T3" fmla="*/ 0 h 1488"/>
              <a:gd name="T4" fmla="*/ 2147483647 w 576"/>
              <a:gd name="T5" fmla="*/ 2147483647 h 1488"/>
              <a:gd name="T6" fmla="*/ 0 60000 65536"/>
              <a:gd name="T7" fmla="*/ 0 60000 65536"/>
              <a:gd name="T8" fmla="*/ 0 60000 65536"/>
              <a:gd name="T9" fmla="*/ 0 w 576"/>
              <a:gd name="T10" fmla="*/ 0 h 1488"/>
              <a:gd name="T11" fmla="*/ 576 w 576"/>
              <a:gd name="T12" fmla="*/ 1488 h 1488"/>
            </a:gdLst>
            <a:ahLst/>
            <a:cxnLst>
              <a:cxn ang="T6">
                <a:pos x="T0" y="T1"/>
              </a:cxn>
              <a:cxn ang="T7">
                <a:pos x="T2" y="T3"/>
              </a:cxn>
              <a:cxn ang="T8">
                <a:pos x="T4" y="T5"/>
              </a:cxn>
            </a:cxnLst>
            <a:rect l="T9" t="T10" r="T11" b="T12"/>
            <a:pathLst>
              <a:path w="576" h="1488">
                <a:moveTo>
                  <a:pt x="0" y="0"/>
                </a:moveTo>
                <a:lnTo>
                  <a:pt x="576" y="0"/>
                </a:lnTo>
                <a:lnTo>
                  <a:pt x="576" y="1488"/>
                </a:lnTo>
              </a:path>
            </a:pathLst>
          </a:custGeom>
          <a:noFill/>
          <a:ln w="9525">
            <a:solidFill>
              <a:srgbClr val="000000"/>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2" name="Line 27">
            <a:extLst>
              <a:ext uri="{FF2B5EF4-FFF2-40B4-BE49-F238E27FC236}">
                <a16:creationId xmlns:a16="http://schemas.microsoft.com/office/drawing/2014/main" id="{49D48E38-AB5B-4EA9-816C-3776ED944988}"/>
              </a:ext>
            </a:extLst>
          </p:cNvPr>
          <p:cNvSpPr>
            <a:spLocks noChangeShapeType="1"/>
          </p:cNvSpPr>
          <p:nvPr/>
        </p:nvSpPr>
        <p:spPr bwMode="auto">
          <a:xfrm>
            <a:off x="5841568" y="5129213"/>
            <a:ext cx="533400" cy="0"/>
          </a:xfrm>
          <a:prstGeom prst="line">
            <a:avLst/>
          </a:prstGeom>
          <a:noFill/>
          <a:ln w="9525">
            <a:solidFill>
              <a:srgbClr val="000000"/>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3" name="Rectangle 28">
            <a:extLst>
              <a:ext uri="{FF2B5EF4-FFF2-40B4-BE49-F238E27FC236}">
                <a16:creationId xmlns:a16="http://schemas.microsoft.com/office/drawing/2014/main" id="{127A3C82-B32A-4E62-9831-8B4C649000EF}"/>
              </a:ext>
            </a:extLst>
          </p:cNvPr>
          <p:cNvSpPr>
            <a:spLocks noChangeArrowheads="1"/>
          </p:cNvSpPr>
          <p:nvPr/>
        </p:nvSpPr>
        <p:spPr bwMode="auto">
          <a:xfrm>
            <a:off x="6374968" y="4953000"/>
            <a:ext cx="609600" cy="608013"/>
          </a:xfrm>
          <a:prstGeom prst="rect">
            <a:avLst/>
          </a:prstGeom>
          <a:noFill/>
          <a:ln w="9525">
            <a:solidFill>
              <a:srgbClr val="000000"/>
            </a:solidFill>
            <a:miter lim="800000"/>
            <a:headEnd/>
            <a:tailEnd/>
          </a:ln>
        </p:spPr>
        <p:txBody>
          <a:bodyPr wrap="none" lIns="87273" tIns="43636" rIns="87273" bIns="43636" anchor="ctr"/>
          <a:lstStyle/>
          <a:p>
            <a:pPr marL="0" marR="0" lvl="0" indent="0"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8</a:t>
            </a:r>
          </a:p>
        </p:txBody>
      </p:sp>
      <p:sp>
        <p:nvSpPr>
          <p:cNvPr id="84" name="Rectangle 29">
            <a:extLst>
              <a:ext uri="{FF2B5EF4-FFF2-40B4-BE49-F238E27FC236}">
                <a16:creationId xmlns:a16="http://schemas.microsoft.com/office/drawing/2014/main" id="{FB069219-1678-4B5F-846E-5129C24B5FC0}"/>
              </a:ext>
            </a:extLst>
          </p:cNvPr>
          <p:cNvSpPr>
            <a:spLocks noChangeArrowheads="1"/>
          </p:cNvSpPr>
          <p:nvPr/>
        </p:nvSpPr>
        <p:spPr bwMode="auto">
          <a:xfrm>
            <a:off x="6984568" y="4953000"/>
            <a:ext cx="838200" cy="608013"/>
          </a:xfrm>
          <a:prstGeom prst="rect">
            <a:avLst/>
          </a:prstGeom>
          <a:noFill/>
          <a:ln w="9525">
            <a:solidFill>
              <a:srgbClr val="000000"/>
            </a:solidFill>
            <a:miter lim="800000"/>
            <a:headEnd/>
            <a:tailEnd/>
          </a:ln>
        </p:spPr>
        <p:txBody>
          <a:bodyPr wrap="none" lIns="87273" tIns="43636" rIns="87273" bIns="43636" anchor="ctr"/>
          <a:lstStyle/>
          <a:p>
            <a:pPr marL="0" marR="0" lvl="0" indent="0"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452</a:t>
            </a:r>
          </a:p>
        </p:txBody>
      </p:sp>
      <p:sp>
        <p:nvSpPr>
          <p:cNvPr id="85" name="Rectangle 30">
            <a:extLst>
              <a:ext uri="{FF2B5EF4-FFF2-40B4-BE49-F238E27FC236}">
                <a16:creationId xmlns:a16="http://schemas.microsoft.com/office/drawing/2014/main" id="{1FDEBAB7-776C-4222-9947-6E729E8295FA}"/>
              </a:ext>
            </a:extLst>
          </p:cNvPr>
          <p:cNvSpPr>
            <a:spLocks noChangeArrowheads="1"/>
          </p:cNvSpPr>
          <p:nvPr/>
        </p:nvSpPr>
        <p:spPr bwMode="auto">
          <a:xfrm>
            <a:off x="8127568" y="5561013"/>
            <a:ext cx="838200" cy="611187"/>
          </a:xfrm>
          <a:prstGeom prst="rect">
            <a:avLst/>
          </a:prstGeom>
          <a:noFill/>
          <a:ln w="9525">
            <a:solidFill>
              <a:srgbClr val="000000"/>
            </a:solidFill>
            <a:miter lim="800000"/>
            <a:headEnd/>
            <a:tailEnd/>
          </a:ln>
        </p:spPr>
        <p:txBody>
          <a:bodyPr wrap="none" lIns="87273" tIns="43636" rIns="87273" bIns="43636" anchor="ctr"/>
          <a:lstStyle/>
          <a:p>
            <a:pPr marL="0" marR="0" lvl="0" indent="0"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123</a:t>
            </a:r>
          </a:p>
        </p:txBody>
      </p:sp>
      <p:sp>
        <p:nvSpPr>
          <p:cNvPr id="86" name="Rectangle 31">
            <a:extLst>
              <a:ext uri="{FF2B5EF4-FFF2-40B4-BE49-F238E27FC236}">
                <a16:creationId xmlns:a16="http://schemas.microsoft.com/office/drawing/2014/main" id="{9634E567-E1B7-4919-B591-A01C2A10B404}"/>
              </a:ext>
            </a:extLst>
          </p:cNvPr>
          <p:cNvSpPr>
            <a:spLocks noChangeArrowheads="1"/>
          </p:cNvSpPr>
          <p:nvPr/>
        </p:nvSpPr>
        <p:spPr bwMode="auto">
          <a:xfrm>
            <a:off x="8127568" y="3960813"/>
            <a:ext cx="838200" cy="1600200"/>
          </a:xfrm>
          <a:prstGeom prst="rect">
            <a:avLst/>
          </a:prstGeom>
          <a:noFill/>
          <a:ln w="9525">
            <a:solidFill>
              <a:srgbClr val="000000"/>
            </a:solidFill>
            <a:miter lim="800000"/>
            <a:headEnd/>
            <a:tailEnd/>
          </a:ln>
        </p:spPr>
        <p:txBody>
          <a:bodyPr wrap="none" lIns="87273" tIns="43636" rIns="87273" bIns="43636" anchor="ctr"/>
          <a:lstStyle/>
          <a:p>
            <a:pPr marL="0" marR="0" lvl="0" indent="0" defTabSz="873125" eaLnBrk="1" fontAlgn="auto" latinLnBrk="0" hangingPunct="1">
              <a:lnSpc>
                <a:spcPct val="100000"/>
              </a:lnSpc>
              <a:spcBef>
                <a:spcPts val="0"/>
              </a:spcBef>
              <a:spcAft>
                <a:spcPts val="0"/>
              </a:spcAft>
              <a:buClrTx/>
              <a:buSzTx/>
              <a:buFontTx/>
              <a:buNone/>
              <a:tabLst/>
              <a:defRPr/>
            </a:pPr>
            <a:endParaRPr kumimoji="0" lang="zh-CN" altLang="zh-CN" sz="2600" b="0" i="0" u="none" strike="noStrike" kern="0" cap="none" spc="0" normalizeH="0" baseline="0" noProof="0">
              <a:ln>
                <a:noFill/>
              </a:ln>
              <a:solidFill>
                <a:srgbClr val="000000"/>
              </a:solidFill>
              <a:effectLst/>
              <a:uLnTx/>
              <a:uFillTx/>
            </a:endParaRPr>
          </a:p>
        </p:txBody>
      </p:sp>
      <p:sp>
        <p:nvSpPr>
          <p:cNvPr id="87" name="Line 32">
            <a:extLst>
              <a:ext uri="{FF2B5EF4-FFF2-40B4-BE49-F238E27FC236}">
                <a16:creationId xmlns:a16="http://schemas.microsoft.com/office/drawing/2014/main" id="{C4FDF73E-B3B6-47A0-9D69-690589BDCA63}"/>
              </a:ext>
            </a:extLst>
          </p:cNvPr>
          <p:cNvSpPr>
            <a:spLocks noChangeShapeType="1"/>
          </p:cNvSpPr>
          <p:nvPr/>
        </p:nvSpPr>
        <p:spPr bwMode="auto">
          <a:xfrm>
            <a:off x="8127568" y="6172200"/>
            <a:ext cx="0" cy="457200"/>
          </a:xfrm>
          <a:prstGeom prst="line">
            <a:avLst/>
          </a:prstGeom>
          <a:noFill/>
          <a:ln w="952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8" name="Line 33">
            <a:extLst>
              <a:ext uri="{FF2B5EF4-FFF2-40B4-BE49-F238E27FC236}">
                <a16:creationId xmlns:a16="http://schemas.microsoft.com/office/drawing/2014/main" id="{47B84A53-A237-4128-A635-4DF09307D91C}"/>
              </a:ext>
            </a:extLst>
          </p:cNvPr>
          <p:cNvSpPr>
            <a:spLocks noChangeShapeType="1"/>
          </p:cNvSpPr>
          <p:nvPr/>
        </p:nvSpPr>
        <p:spPr bwMode="auto">
          <a:xfrm>
            <a:off x="8965768" y="6172200"/>
            <a:ext cx="0" cy="457200"/>
          </a:xfrm>
          <a:prstGeom prst="line">
            <a:avLst/>
          </a:prstGeom>
          <a:noFill/>
          <a:ln w="952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9" name="Freeform 34">
            <a:extLst>
              <a:ext uri="{FF2B5EF4-FFF2-40B4-BE49-F238E27FC236}">
                <a16:creationId xmlns:a16="http://schemas.microsoft.com/office/drawing/2014/main" id="{F3152EF4-1289-4D71-A5A6-D3D6F6598ADA}"/>
              </a:ext>
            </a:extLst>
          </p:cNvPr>
          <p:cNvSpPr>
            <a:spLocks/>
          </p:cNvSpPr>
          <p:nvPr/>
        </p:nvSpPr>
        <p:spPr bwMode="auto">
          <a:xfrm>
            <a:off x="7365568" y="5561013"/>
            <a:ext cx="762000" cy="306387"/>
          </a:xfrm>
          <a:custGeom>
            <a:avLst/>
            <a:gdLst>
              <a:gd name="T0" fmla="*/ 0 w 480"/>
              <a:gd name="T1" fmla="*/ 0 h 192"/>
              <a:gd name="T2" fmla="*/ 0 w 480"/>
              <a:gd name="T3" fmla="*/ 2147483647 h 192"/>
              <a:gd name="T4" fmla="*/ 2147483647 w 480"/>
              <a:gd name="T5" fmla="*/ 2147483647 h 192"/>
              <a:gd name="T6" fmla="*/ 0 60000 65536"/>
              <a:gd name="T7" fmla="*/ 0 60000 65536"/>
              <a:gd name="T8" fmla="*/ 0 60000 65536"/>
              <a:gd name="T9" fmla="*/ 0 w 480"/>
              <a:gd name="T10" fmla="*/ 0 h 192"/>
              <a:gd name="T11" fmla="*/ 480 w 480"/>
              <a:gd name="T12" fmla="*/ 192 h 192"/>
            </a:gdLst>
            <a:ahLst/>
            <a:cxnLst>
              <a:cxn ang="T6">
                <a:pos x="T0" y="T1"/>
              </a:cxn>
              <a:cxn ang="T7">
                <a:pos x="T2" y="T3"/>
              </a:cxn>
              <a:cxn ang="T8">
                <a:pos x="T4" y="T5"/>
              </a:cxn>
            </a:cxnLst>
            <a:rect l="T9" t="T10" r="T11" b="T12"/>
            <a:pathLst>
              <a:path w="480" h="192">
                <a:moveTo>
                  <a:pt x="0" y="0"/>
                </a:moveTo>
                <a:lnTo>
                  <a:pt x="0" y="192"/>
                </a:lnTo>
                <a:lnTo>
                  <a:pt x="480" y="192"/>
                </a:lnTo>
              </a:path>
            </a:pathLst>
          </a:custGeom>
          <a:noFill/>
          <a:ln w="9525">
            <a:solidFill>
              <a:srgbClr val="000000"/>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90" name="Text Box 35">
            <a:extLst>
              <a:ext uri="{FF2B5EF4-FFF2-40B4-BE49-F238E27FC236}">
                <a16:creationId xmlns:a16="http://schemas.microsoft.com/office/drawing/2014/main" id="{89EB46D3-D884-4F89-8FB4-D93A2E5DD145}"/>
              </a:ext>
            </a:extLst>
          </p:cNvPr>
          <p:cNvSpPr txBox="1">
            <a:spLocks noChangeArrowheads="1"/>
          </p:cNvSpPr>
          <p:nvPr/>
        </p:nvSpPr>
        <p:spPr bwMode="auto">
          <a:xfrm>
            <a:off x="6433706" y="4386263"/>
            <a:ext cx="11652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2600" b="0" i="0" u="none" strike="noStrike" kern="0" cap="none" spc="0" normalizeH="0" baseline="0" noProof="0">
                <a:ln>
                  <a:noFill/>
                </a:ln>
                <a:solidFill>
                  <a:srgbClr val="000000"/>
                </a:solidFill>
                <a:effectLst/>
                <a:uLnTx/>
                <a:uFillTx/>
              </a:rPr>
              <a:t>实地址</a:t>
            </a:r>
          </a:p>
        </p:txBody>
      </p:sp>
      <p:sp>
        <p:nvSpPr>
          <p:cNvPr id="91" name="Text Box 36">
            <a:extLst>
              <a:ext uri="{FF2B5EF4-FFF2-40B4-BE49-F238E27FC236}">
                <a16:creationId xmlns:a16="http://schemas.microsoft.com/office/drawing/2014/main" id="{8DEA60F7-3C39-4701-8816-D2091BD4399F}"/>
              </a:ext>
            </a:extLst>
          </p:cNvPr>
          <p:cNvSpPr txBox="1">
            <a:spLocks noChangeArrowheads="1"/>
          </p:cNvSpPr>
          <p:nvPr/>
        </p:nvSpPr>
        <p:spPr bwMode="auto">
          <a:xfrm>
            <a:off x="4927168" y="2155825"/>
            <a:ext cx="1714500"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2600" b="0" i="0" u="none" strike="noStrike" kern="0" cap="none" spc="0" normalizeH="0" baseline="0" noProof="0">
                <a:ln>
                  <a:noFill/>
                </a:ln>
                <a:solidFill>
                  <a:srgbClr val="000000"/>
                </a:solidFill>
                <a:effectLst/>
                <a:uLnTx/>
                <a:uFillTx/>
              </a:rPr>
              <a:t>虚地址</a:t>
            </a:r>
            <a:r>
              <a:rPr kumimoji="0" lang="en-US" altLang="zh-CN" sz="2600" b="0" i="0" u="none" strike="noStrike" kern="0" cap="none" spc="0" normalizeH="0" baseline="0" noProof="0">
                <a:ln>
                  <a:noFill/>
                </a:ln>
                <a:solidFill>
                  <a:srgbClr val="000000"/>
                </a:solidFill>
                <a:effectLst/>
                <a:uLnTx/>
                <a:uFillTx/>
              </a:rPr>
              <a:t>(</a:t>
            </a:r>
            <a:r>
              <a:rPr kumimoji="0" lang="zh-CN" altLang="en-US" sz="2600" b="0" i="0" u="none" strike="noStrike" kern="0" cap="none" spc="0" normalizeH="0" baseline="0" noProof="0">
                <a:ln>
                  <a:noFill/>
                </a:ln>
                <a:solidFill>
                  <a:srgbClr val="000000"/>
                </a:solidFill>
                <a:effectLst/>
                <a:uLnTx/>
                <a:uFillTx/>
              </a:rPr>
              <a:t>页</a:t>
            </a:r>
            <a:r>
              <a:rPr kumimoji="0" lang="en-US" altLang="zh-CN" sz="2600" b="0" i="0" u="none" strike="noStrike" kern="0" cap="none" spc="0" normalizeH="0" baseline="0" noProof="0">
                <a:ln>
                  <a:noFill/>
                </a:ln>
                <a:solidFill>
                  <a:srgbClr val="000000"/>
                </a:solidFill>
                <a:effectLst/>
                <a:uLnTx/>
                <a:uFillTx/>
              </a:rPr>
              <a:t>)</a:t>
            </a:r>
          </a:p>
        </p:txBody>
      </p:sp>
      <p:sp>
        <p:nvSpPr>
          <p:cNvPr id="92" name="Text Box 37">
            <a:extLst>
              <a:ext uri="{FF2B5EF4-FFF2-40B4-BE49-F238E27FC236}">
                <a16:creationId xmlns:a16="http://schemas.microsoft.com/office/drawing/2014/main" id="{383543F4-4BA5-48E5-A8D0-DF4B59E2E44D}"/>
              </a:ext>
            </a:extLst>
          </p:cNvPr>
          <p:cNvSpPr txBox="1">
            <a:spLocks noChangeArrowheads="1"/>
          </p:cNvSpPr>
          <p:nvPr/>
        </p:nvSpPr>
        <p:spPr bwMode="auto">
          <a:xfrm>
            <a:off x="3098368" y="1828800"/>
            <a:ext cx="1301750"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d (</a:t>
            </a:r>
            <a:r>
              <a:rPr kumimoji="0" lang="zh-CN" altLang="zh-CN" sz="2600" b="0" i="0" u="none" strike="noStrike" kern="0" cap="none" spc="0" normalizeH="0" baseline="0" noProof="0">
                <a:ln>
                  <a:noFill/>
                </a:ln>
                <a:solidFill>
                  <a:srgbClr val="000000"/>
                </a:solidFill>
                <a:effectLst/>
                <a:uLnTx/>
                <a:uFillTx/>
              </a:rPr>
              <a:t>偏移</a:t>
            </a:r>
            <a:r>
              <a:rPr kumimoji="0" lang="en-US" altLang="zh-CN" sz="2600" b="0" i="0" u="none" strike="noStrike" kern="0" cap="none" spc="0" normalizeH="0" baseline="0" noProof="0">
                <a:ln>
                  <a:noFill/>
                </a:ln>
                <a:solidFill>
                  <a:srgbClr val="000000"/>
                </a:solidFill>
                <a:effectLst/>
                <a:uLnTx/>
                <a:uFillTx/>
              </a:rPr>
              <a:t>)</a:t>
            </a:r>
          </a:p>
        </p:txBody>
      </p:sp>
      <p:sp>
        <p:nvSpPr>
          <p:cNvPr id="93" name="Text Box 38">
            <a:extLst>
              <a:ext uri="{FF2B5EF4-FFF2-40B4-BE49-F238E27FC236}">
                <a16:creationId xmlns:a16="http://schemas.microsoft.com/office/drawing/2014/main" id="{0E64DE4B-617F-4291-AAE2-C495AB31837A}"/>
              </a:ext>
            </a:extLst>
          </p:cNvPr>
          <p:cNvSpPr txBox="1">
            <a:spLocks noChangeArrowheads="1"/>
          </p:cNvSpPr>
          <p:nvPr/>
        </p:nvSpPr>
        <p:spPr bwMode="auto">
          <a:xfrm>
            <a:off x="2272868" y="1843088"/>
            <a:ext cx="908050"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P(</a:t>
            </a:r>
            <a:r>
              <a:rPr kumimoji="0" lang="zh-CN" altLang="zh-CN" sz="2600" b="0" i="0" u="none" strike="noStrike" kern="0" cap="none" spc="0" normalizeH="0" baseline="0" noProof="0">
                <a:ln>
                  <a:noFill/>
                </a:ln>
                <a:solidFill>
                  <a:srgbClr val="000000"/>
                </a:solidFill>
                <a:effectLst/>
                <a:uLnTx/>
                <a:uFillTx/>
              </a:rPr>
              <a:t>页</a:t>
            </a:r>
            <a:r>
              <a:rPr kumimoji="0" lang="en-US" altLang="zh-CN" sz="2600" b="0" i="0" u="none" strike="noStrike" kern="0" cap="none" spc="0" normalizeH="0" baseline="0" noProof="0">
                <a:ln>
                  <a:noFill/>
                </a:ln>
                <a:solidFill>
                  <a:srgbClr val="000000"/>
                </a:solidFill>
                <a:effectLst/>
                <a:uLnTx/>
                <a:uFillTx/>
              </a:rPr>
              <a:t>)</a:t>
            </a:r>
          </a:p>
        </p:txBody>
      </p:sp>
      <p:sp>
        <p:nvSpPr>
          <p:cNvPr id="94" name="Text Box 39">
            <a:extLst>
              <a:ext uri="{FF2B5EF4-FFF2-40B4-BE49-F238E27FC236}">
                <a16:creationId xmlns:a16="http://schemas.microsoft.com/office/drawing/2014/main" id="{3FC882D5-632F-4276-A8FC-1F9C3D05B6DE}"/>
              </a:ext>
            </a:extLst>
          </p:cNvPr>
          <p:cNvSpPr txBox="1">
            <a:spLocks noChangeArrowheads="1"/>
          </p:cNvSpPr>
          <p:nvPr/>
        </p:nvSpPr>
        <p:spPr bwMode="auto">
          <a:xfrm>
            <a:off x="7576706" y="5857875"/>
            <a:ext cx="5048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9k</a:t>
            </a:r>
          </a:p>
        </p:txBody>
      </p:sp>
      <p:sp>
        <p:nvSpPr>
          <p:cNvPr id="95" name="Text Box 40">
            <a:extLst>
              <a:ext uri="{FF2B5EF4-FFF2-40B4-BE49-F238E27FC236}">
                <a16:creationId xmlns:a16="http://schemas.microsoft.com/office/drawing/2014/main" id="{03D917D5-6AD7-4181-ADB7-559CDDEBA036}"/>
              </a:ext>
            </a:extLst>
          </p:cNvPr>
          <p:cNvSpPr txBox="1">
            <a:spLocks noChangeArrowheads="1"/>
          </p:cNvSpPr>
          <p:nvPr/>
        </p:nvSpPr>
        <p:spPr bwMode="auto">
          <a:xfrm>
            <a:off x="6773431" y="5703888"/>
            <a:ext cx="8350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8644</a:t>
            </a:r>
          </a:p>
        </p:txBody>
      </p:sp>
      <p:sp>
        <p:nvSpPr>
          <p:cNvPr id="96" name="Text Box 41">
            <a:extLst>
              <a:ext uri="{FF2B5EF4-FFF2-40B4-BE49-F238E27FC236}">
                <a16:creationId xmlns:a16="http://schemas.microsoft.com/office/drawing/2014/main" id="{A197A091-44EA-452D-82C6-ECEC9EAD9181}"/>
              </a:ext>
            </a:extLst>
          </p:cNvPr>
          <p:cNvSpPr txBox="1">
            <a:spLocks noChangeArrowheads="1"/>
          </p:cNvSpPr>
          <p:nvPr/>
        </p:nvSpPr>
        <p:spPr bwMode="auto">
          <a:xfrm>
            <a:off x="8243456" y="6246813"/>
            <a:ext cx="571500" cy="415925"/>
          </a:xfrm>
          <a:prstGeom prst="rect">
            <a:avLst/>
          </a:prstGeom>
          <a:noFill/>
          <a:ln w="9525">
            <a:noFill/>
            <a:miter lim="800000"/>
            <a:headEnd/>
            <a:tailEnd/>
          </a:ln>
        </p:spPr>
        <p:txBody>
          <a:bodyPr vert="eaVert"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a:t>
            </a:r>
          </a:p>
        </p:txBody>
      </p:sp>
      <p:sp>
        <p:nvSpPr>
          <p:cNvPr id="97" name="Freeform 42">
            <a:extLst>
              <a:ext uri="{FF2B5EF4-FFF2-40B4-BE49-F238E27FC236}">
                <a16:creationId xmlns:a16="http://schemas.microsoft.com/office/drawing/2014/main" id="{E563374D-2D56-4CBF-9832-0CFCA0A25643}"/>
              </a:ext>
            </a:extLst>
          </p:cNvPr>
          <p:cNvSpPr>
            <a:spLocks/>
          </p:cNvSpPr>
          <p:nvPr/>
        </p:nvSpPr>
        <p:spPr bwMode="auto">
          <a:xfrm>
            <a:off x="2869768" y="5111750"/>
            <a:ext cx="533400" cy="374650"/>
          </a:xfrm>
          <a:custGeom>
            <a:avLst/>
            <a:gdLst>
              <a:gd name="T0" fmla="*/ 0 w 336"/>
              <a:gd name="T1" fmla="*/ 0 h 192"/>
              <a:gd name="T2" fmla="*/ 2147483647 w 336"/>
              <a:gd name="T3" fmla="*/ 0 h 192"/>
              <a:gd name="T4" fmla="*/ 2147483647 w 336"/>
              <a:gd name="T5" fmla="*/ 2147483647 h 192"/>
              <a:gd name="T6" fmla="*/ 2147483647 w 336"/>
              <a:gd name="T7" fmla="*/ 2147483647 h 192"/>
              <a:gd name="T8" fmla="*/ 0 60000 65536"/>
              <a:gd name="T9" fmla="*/ 0 60000 65536"/>
              <a:gd name="T10" fmla="*/ 0 60000 65536"/>
              <a:gd name="T11" fmla="*/ 0 60000 65536"/>
              <a:gd name="T12" fmla="*/ 0 w 336"/>
              <a:gd name="T13" fmla="*/ 0 h 192"/>
              <a:gd name="T14" fmla="*/ 336 w 336"/>
              <a:gd name="T15" fmla="*/ 192 h 192"/>
            </a:gdLst>
            <a:ahLst/>
            <a:cxnLst>
              <a:cxn ang="T8">
                <a:pos x="T0" y="T1"/>
              </a:cxn>
              <a:cxn ang="T9">
                <a:pos x="T2" y="T3"/>
              </a:cxn>
              <a:cxn ang="T10">
                <a:pos x="T4" y="T5"/>
              </a:cxn>
              <a:cxn ang="T11">
                <a:pos x="T6" y="T7"/>
              </a:cxn>
            </a:cxnLst>
            <a:rect l="T12" t="T13" r="T14" b="T15"/>
            <a:pathLst>
              <a:path w="336" h="192">
                <a:moveTo>
                  <a:pt x="0" y="0"/>
                </a:moveTo>
                <a:lnTo>
                  <a:pt x="96" y="0"/>
                </a:lnTo>
                <a:lnTo>
                  <a:pt x="96" y="192"/>
                </a:lnTo>
                <a:lnTo>
                  <a:pt x="336" y="192"/>
                </a:lnTo>
              </a:path>
            </a:pathLst>
          </a:custGeom>
          <a:noFill/>
          <a:ln w="9525">
            <a:solidFill>
              <a:srgbClr val="000000"/>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98" name="Freeform 43">
            <a:extLst>
              <a:ext uri="{FF2B5EF4-FFF2-40B4-BE49-F238E27FC236}">
                <a16:creationId xmlns:a16="http://schemas.microsoft.com/office/drawing/2014/main" id="{766B1DDB-B877-497B-8C44-9D72EEB974F8}"/>
              </a:ext>
            </a:extLst>
          </p:cNvPr>
          <p:cNvSpPr>
            <a:spLocks/>
          </p:cNvSpPr>
          <p:nvPr/>
        </p:nvSpPr>
        <p:spPr bwMode="auto">
          <a:xfrm>
            <a:off x="5003368" y="5103813"/>
            <a:ext cx="533400" cy="382587"/>
          </a:xfrm>
          <a:custGeom>
            <a:avLst/>
            <a:gdLst>
              <a:gd name="T0" fmla="*/ 0 w 336"/>
              <a:gd name="T1" fmla="*/ 2147483647 h 240"/>
              <a:gd name="T2" fmla="*/ 2147483647 w 336"/>
              <a:gd name="T3" fmla="*/ 2147483647 h 240"/>
              <a:gd name="T4" fmla="*/ 2147483647 w 336"/>
              <a:gd name="T5" fmla="*/ 0 h 240"/>
              <a:gd name="T6" fmla="*/ 2147483647 w 336"/>
              <a:gd name="T7" fmla="*/ 0 h 240"/>
              <a:gd name="T8" fmla="*/ 0 60000 65536"/>
              <a:gd name="T9" fmla="*/ 0 60000 65536"/>
              <a:gd name="T10" fmla="*/ 0 60000 65536"/>
              <a:gd name="T11" fmla="*/ 0 60000 65536"/>
              <a:gd name="T12" fmla="*/ 0 w 336"/>
              <a:gd name="T13" fmla="*/ 0 h 240"/>
              <a:gd name="T14" fmla="*/ 336 w 336"/>
              <a:gd name="T15" fmla="*/ 240 h 240"/>
            </a:gdLst>
            <a:ahLst/>
            <a:cxnLst>
              <a:cxn ang="T8">
                <a:pos x="T0" y="T1"/>
              </a:cxn>
              <a:cxn ang="T9">
                <a:pos x="T2" y="T3"/>
              </a:cxn>
              <a:cxn ang="T10">
                <a:pos x="T4" y="T5"/>
              </a:cxn>
              <a:cxn ang="T11">
                <a:pos x="T6" y="T7"/>
              </a:cxn>
            </a:cxnLst>
            <a:rect l="T12" t="T13" r="T14" b="T15"/>
            <a:pathLst>
              <a:path w="336" h="240">
                <a:moveTo>
                  <a:pt x="0" y="240"/>
                </a:moveTo>
                <a:lnTo>
                  <a:pt x="192" y="240"/>
                </a:lnTo>
                <a:lnTo>
                  <a:pt x="192" y="0"/>
                </a:lnTo>
                <a:lnTo>
                  <a:pt x="336" y="0"/>
                </a:lnTo>
              </a:path>
            </a:pathLst>
          </a:custGeom>
          <a:noFill/>
          <a:ln w="9525">
            <a:solidFill>
              <a:srgbClr val="000000"/>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99" name="Text Box 44">
            <a:extLst>
              <a:ext uri="{FF2B5EF4-FFF2-40B4-BE49-F238E27FC236}">
                <a16:creationId xmlns:a16="http://schemas.microsoft.com/office/drawing/2014/main" id="{DBDB0595-22AD-436C-AE18-1D326A7F9F4A}"/>
              </a:ext>
            </a:extLst>
          </p:cNvPr>
          <p:cNvSpPr txBox="1">
            <a:spLocks noChangeArrowheads="1"/>
          </p:cNvSpPr>
          <p:nvPr/>
        </p:nvSpPr>
        <p:spPr bwMode="auto">
          <a:xfrm>
            <a:off x="394856" y="3113088"/>
            <a:ext cx="1716087" cy="436562"/>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2300" b="0" i="0" u="none" strike="noStrike" kern="0" cap="none" spc="0" normalizeH="0" baseline="0" noProof="0">
                <a:ln>
                  <a:noFill/>
                </a:ln>
                <a:solidFill>
                  <a:srgbClr val="000000"/>
                </a:solidFill>
                <a:effectLst/>
                <a:uLnTx/>
                <a:uFillTx/>
              </a:rPr>
              <a:t>页表地址</a:t>
            </a:r>
            <a:r>
              <a:rPr kumimoji="0" lang="en-US" altLang="zh-CN" sz="2300" b="0" i="0" u="none" strike="noStrike" kern="0" cap="none" spc="0" normalizeH="0" baseline="0" noProof="0">
                <a:ln>
                  <a:noFill/>
                </a:ln>
                <a:solidFill>
                  <a:srgbClr val="000000"/>
                </a:solidFill>
                <a:effectLst/>
                <a:uLnTx/>
                <a:uFillTx/>
              </a:rPr>
              <a:t>reg</a:t>
            </a:r>
          </a:p>
        </p:txBody>
      </p:sp>
      <p:sp>
        <p:nvSpPr>
          <p:cNvPr id="100" name="Oval 45">
            <a:extLst>
              <a:ext uri="{FF2B5EF4-FFF2-40B4-BE49-F238E27FC236}">
                <a16:creationId xmlns:a16="http://schemas.microsoft.com/office/drawing/2014/main" id="{E92816D6-DD7F-4251-A35D-964E6F01695A}"/>
              </a:ext>
            </a:extLst>
          </p:cNvPr>
          <p:cNvSpPr>
            <a:spLocks noChangeArrowheads="1"/>
          </p:cNvSpPr>
          <p:nvPr/>
        </p:nvSpPr>
        <p:spPr bwMode="auto">
          <a:xfrm>
            <a:off x="2572906" y="4981575"/>
            <a:ext cx="279400" cy="282575"/>
          </a:xfrm>
          <a:prstGeom prst="ellipse">
            <a:avLst/>
          </a:prstGeom>
          <a:noFill/>
          <a:ln w="9525">
            <a:solidFill>
              <a:srgbClr val="000000"/>
            </a:solidFill>
            <a:round/>
            <a:headEnd/>
            <a:tailEnd/>
          </a:ln>
        </p:spPr>
        <p:txBody>
          <a:bodyPr wrap="none" lIns="87273" tIns="43636" rIns="87273" bIns="43636" anchor="ctr"/>
          <a:lstStyle/>
          <a:p>
            <a:pPr marL="0" marR="0" lvl="0" indent="0"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a:t>
            </a:r>
          </a:p>
        </p:txBody>
      </p:sp>
      <p:sp>
        <p:nvSpPr>
          <p:cNvPr id="101" name="Oval 46">
            <a:extLst>
              <a:ext uri="{FF2B5EF4-FFF2-40B4-BE49-F238E27FC236}">
                <a16:creationId xmlns:a16="http://schemas.microsoft.com/office/drawing/2014/main" id="{6103D684-56EE-43FD-9885-9A9C34B9E9E3}"/>
              </a:ext>
            </a:extLst>
          </p:cNvPr>
          <p:cNvSpPr>
            <a:spLocks noChangeArrowheads="1"/>
          </p:cNvSpPr>
          <p:nvPr/>
        </p:nvSpPr>
        <p:spPr bwMode="auto">
          <a:xfrm>
            <a:off x="5536768" y="4981575"/>
            <a:ext cx="280988" cy="282575"/>
          </a:xfrm>
          <a:prstGeom prst="ellipse">
            <a:avLst/>
          </a:prstGeom>
          <a:noFill/>
          <a:ln w="9525">
            <a:solidFill>
              <a:srgbClr val="000000"/>
            </a:solidFill>
            <a:round/>
            <a:headEnd/>
            <a:tailEnd/>
          </a:ln>
        </p:spPr>
        <p:txBody>
          <a:bodyPr wrap="none" lIns="87273" tIns="43636" rIns="87273" bIns="43636" anchor="ctr"/>
          <a:lstStyle/>
          <a:p>
            <a:pPr marL="0" marR="0" lvl="0" indent="0"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a:t>
            </a:r>
          </a:p>
        </p:txBody>
      </p:sp>
    </p:spTree>
    <p:extLst>
      <p:ext uri="{BB962C8B-B14F-4D97-AF65-F5344CB8AC3E}">
        <p14:creationId xmlns:p14="http://schemas.microsoft.com/office/powerpoint/2010/main" val="32071068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8" name="Rectangle 4">
            <a:extLst>
              <a:ext uri="{FF2B5EF4-FFF2-40B4-BE49-F238E27FC236}">
                <a16:creationId xmlns:a16="http://schemas.microsoft.com/office/drawing/2014/main" id="{011CAB2A-8AD5-4515-A70E-69BAAE99BD50}"/>
              </a:ext>
            </a:extLst>
          </p:cNvPr>
          <p:cNvSpPr>
            <a:spLocks noChangeArrowheads="1"/>
          </p:cNvSpPr>
          <p:nvPr/>
        </p:nvSpPr>
        <p:spPr bwMode="auto">
          <a:xfrm>
            <a:off x="107504" y="1630443"/>
            <a:ext cx="2810013" cy="830997"/>
          </a:xfrm>
          <a:prstGeom prst="rect">
            <a:avLst/>
          </a:prstGeom>
          <a:noFill/>
          <a:ln w="9525">
            <a:noFill/>
            <a:miter lim="800000"/>
            <a:headEnd/>
            <a:tailEnd/>
          </a:ln>
        </p:spPr>
        <p:txBody>
          <a:bodyPr wrap="square">
            <a:spAutoFit/>
          </a:bodyPr>
          <a:lstStyle/>
          <a:p>
            <a:pPr algn="l"/>
            <a:r>
              <a:rPr kumimoji="0" lang="zh-CN" altLang="en-US" dirty="0">
                <a:solidFill>
                  <a:srgbClr val="CC3300"/>
                </a:solidFill>
                <a:latin typeface="黑体" pitchFamily="2" charset="-122"/>
                <a:ea typeface="黑体" pitchFamily="2" charset="-122"/>
              </a:rPr>
              <a:t>范例：页面大小为</a:t>
            </a:r>
            <a:r>
              <a:rPr kumimoji="0" lang="en-US" altLang="zh-CN" b="1" dirty="0">
                <a:solidFill>
                  <a:srgbClr val="CC3300"/>
                </a:solidFill>
                <a:latin typeface="黑体" pitchFamily="2" charset="-122"/>
                <a:ea typeface="黑体" pitchFamily="2" charset="-122"/>
              </a:rPr>
              <a:t>2KB</a:t>
            </a:r>
            <a:r>
              <a:rPr kumimoji="0" lang="en-US" altLang="zh-CN" dirty="0">
                <a:solidFill>
                  <a:srgbClr val="CC3300"/>
                </a:solidFill>
                <a:latin typeface="黑体" pitchFamily="2" charset="-122"/>
                <a:ea typeface="黑体" pitchFamily="2" charset="-122"/>
              </a:rPr>
              <a:t> </a:t>
            </a:r>
          </a:p>
        </p:txBody>
      </p:sp>
      <p:pic>
        <p:nvPicPr>
          <p:cNvPr id="19" name="Picture 5">
            <a:extLst>
              <a:ext uri="{FF2B5EF4-FFF2-40B4-BE49-F238E27FC236}">
                <a16:creationId xmlns:a16="http://schemas.microsoft.com/office/drawing/2014/main" id="{26FBAF00-39BB-4FA2-9D15-230BC3C886BB}"/>
              </a:ext>
            </a:extLst>
          </p:cNvPr>
          <p:cNvPicPr>
            <a:picLocks noChangeAspect="1" noChangeArrowheads="1"/>
          </p:cNvPicPr>
          <p:nvPr/>
        </p:nvPicPr>
        <p:blipFill>
          <a:blip r:embed="rId2" cstate="print"/>
          <a:srcRect/>
          <a:stretch>
            <a:fillRect/>
          </a:stretch>
        </p:blipFill>
        <p:spPr bwMode="auto">
          <a:xfrm>
            <a:off x="899592" y="2030205"/>
            <a:ext cx="7905576" cy="4613887"/>
          </a:xfrm>
          <a:prstGeom prst="rect">
            <a:avLst/>
          </a:prstGeom>
          <a:noFill/>
          <a:ln w="19050" algn="ctr">
            <a:noFill/>
            <a:miter lim="800000"/>
            <a:headEnd/>
            <a:tailEnd/>
          </a:ln>
        </p:spPr>
      </p:pic>
    </p:spTree>
    <p:extLst>
      <p:ext uri="{BB962C8B-B14F-4D97-AF65-F5344CB8AC3E}">
        <p14:creationId xmlns:p14="http://schemas.microsoft.com/office/powerpoint/2010/main" val="92850371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pic>
        <p:nvPicPr>
          <p:cNvPr id="12" name="Picture 2">
            <a:extLst>
              <a:ext uri="{FF2B5EF4-FFF2-40B4-BE49-F238E27FC236}">
                <a16:creationId xmlns:a16="http://schemas.microsoft.com/office/drawing/2014/main" id="{85F4B9FF-C341-41D3-8194-15F8CAF19A54}"/>
              </a:ext>
            </a:extLst>
          </p:cNvPr>
          <p:cNvPicPr>
            <a:picLocks noChangeAspect="1" noChangeArrowheads="1"/>
          </p:cNvPicPr>
          <p:nvPr/>
        </p:nvPicPr>
        <p:blipFill>
          <a:blip r:embed="rId2" cstate="print"/>
          <a:srcRect/>
          <a:stretch>
            <a:fillRect/>
          </a:stretch>
        </p:blipFill>
        <p:spPr bwMode="auto">
          <a:xfrm>
            <a:off x="755576" y="1844824"/>
            <a:ext cx="7416824" cy="4673364"/>
          </a:xfrm>
          <a:prstGeom prst="rect">
            <a:avLst/>
          </a:prstGeom>
          <a:noFill/>
          <a:ln w="9525">
            <a:noFill/>
            <a:miter lim="800000"/>
            <a:headEnd/>
            <a:tailEnd/>
          </a:ln>
        </p:spPr>
      </p:pic>
      <p:sp>
        <p:nvSpPr>
          <p:cNvPr id="15" name="Rectangle 3">
            <a:extLst>
              <a:ext uri="{FF2B5EF4-FFF2-40B4-BE49-F238E27FC236}">
                <a16:creationId xmlns:a16="http://schemas.microsoft.com/office/drawing/2014/main" id="{DB0506B3-7F3A-4E29-A6C1-D46668C587DB}"/>
              </a:ext>
            </a:extLst>
          </p:cNvPr>
          <p:cNvSpPr>
            <a:spLocks noChangeArrowheads="1"/>
          </p:cNvSpPr>
          <p:nvPr/>
        </p:nvSpPr>
        <p:spPr bwMode="auto">
          <a:xfrm>
            <a:off x="787728" y="5157192"/>
            <a:ext cx="5946717" cy="356769"/>
          </a:xfrm>
          <a:prstGeom prst="rect">
            <a:avLst/>
          </a:prstGeom>
          <a:solidFill>
            <a:srgbClr val="FFFFFF"/>
          </a:solidFill>
          <a:ln w="9525">
            <a:noFill/>
            <a:miter lim="800000"/>
            <a:headEnd/>
            <a:tailEnd/>
          </a:ln>
        </p:spPr>
        <p:txBody>
          <a:bodyPr wrap="squar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Tree>
    <p:extLst>
      <p:ext uri="{BB962C8B-B14F-4D97-AF65-F5344CB8AC3E}">
        <p14:creationId xmlns:p14="http://schemas.microsoft.com/office/powerpoint/2010/main" val="5333936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AFEC0BD7-2DDC-4ED9-8439-8DFD0DE467DA}"/>
              </a:ext>
            </a:extLst>
          </p:cNvPr>
          <p:cNvSpPr txBox="1">
            <a:spLocks noChangeArrowheads="1"/>
          </p:cNvSpPr>
          <p:nvPr/>
        </p:nvSpPr>
        <p:spPr bwMode="auto">
          <a:xfrm>
            <a:off x="401150" y="-6437"/>
            <a:ext cx="6462728"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地址变换机构</a:t>
            </a:r>
          </a:p>
        </p:txBody>
      </p:sp>
      <p:sp>
        <p:nvSpPr>
          <p:cNvPr id="15" name="Rectangle 5">
            <a:extLst>
              <a:ext uri="{FF2B5EF4-FFF2-40B4-BE49-F238E27FC236}">
                <a16:creationId xmlns:a16="http://schemas.microsoft.com/office/drawing/2014/main" id="{474FC3B2-5A86-4DBE-826E-5FC96BE916BF}"/>
              </a:ext>
            </a:extLst>
          </p:cNvPr>
          <p:cNvSpPr txBox="1">
            <a:spLocks noChangeArrowheads="1"/>
          </p:cNvSpPr>
          <p:nvPr/>
        </p:nvSpPr>
        <p:spPr bwMode="auto">
          <a:xfrm>
            <a:off x="148205" y="1937932"/>
            <a:ext cx="8824073" cy="44433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50000"/>
              </a:lnSpc>
              <a:spcBef>
                <a:spcPct val="20000"/>
              </a:spcBef>
              <a:spcAft>
                <a:spcPct val="0"/>
              </a:spcAft>
              <a:buClrTx/>
              <a:buSzTx/>
              <a:buFont typeface="+mj-lt"/>
              <a:buAutoNum type="arabicPeriod"/>
              <a:tabLst/>
              <a:defRPr/>
            </a:pP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每执行一条指令，至少要</a:t>
            </a:r>
            <a:r>
              <a:rPr kumimoji="0" lang="zh-CN" altLang="en-US" sz="2000" b="0" i="0" u="none" strike="noStrike" kern="0" cap="none" spc="0" normalizeH="0" baseline="0" noProof="0" dirty="0">
                <a:ln>
                  <a:noFill/>
                </a:ln>
                <a:solidFill>
                  <a:srgbClr val="6600FF"/>
                </a:solidFill>
                <a:effectLst/>
                <a:uLnTx/>
                <a:uFillTx/>
                <a:latin typeface="仿宋" panose="02010609060101010101" pitchFamily="49" charset="-122"/>
                <a:ea typeface="仿宋" panose="02010609060101010101" pitchFamily="49" charset="-122"/>
              </a:rPr>
              <a:t>访问内存两次</a:t>
            </a: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。一次是到内存中</a:t>
            </a:r>
            <a:r>
              <a:rPr kumimoji="0"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rPr>
              <a:t>访问页表</a:t>
            </a: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；一次是形成物理地址后，到该内存单元中</a:t>
            </a:r>
            <a:r>
              <a:rPr kumimoji="0"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rPr>
              <a:t>取指令或数据</a:t>
            </a: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。这样，存取速度降低一倍，将会影响整个系统的使用效率</a:t>
            </a:r>
          </a:p>
          <a:p>
            <a:pPr marL="342900" marR="0" lvl="0" indent="-342900" algn="l" defTabSz="914400" rtl="0" eaLnBrk="1" fontAlgn="base" latinLnBrk="0" hangingPunct="1">
              <a:lnSpc>
                <a:spcPct val="150000"/>
              </a:lnSpc>
              <a:spcBef>
                <a:spcPct val="20000"/>
              </a:spcBef>
              <a:spcAft>
                <a:spcPct val="0"/>
              </a:spcAft>
              <a:buClrTx/>
              <a:buSzTx/>
              <a:buFont typeface="+mj-lt"/>
              <a:buAutoNum type="arabicPeriod"/>
              <a:tabLst/>
              <a:defRPr/>
            </a:pP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为提高速度，增设</a:t>
            </a:r>
            <a:r>
              <a:rPr kumimoji="0"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rPr>
              <a:t>联想寄存器</a:t>
            </a: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（也称</a:t>
            </a:r>
            <a:r>
              <a:rPr kumimoji="0" lang="zh-CN" altLang="en-US" sz="2000" b="1" i="0" u="none" strike="noStrike" kern="0" cap="none" spc="0" normalizeH="0" baseline="0" noProof="0" dirty="0">
                <a:ln>
                  <a:noFill/>
                </a:ln>
                <a:effectLst/>
                <a:uLnTx/>
                <a:uFillTx/>
                <a:latin typeface="仿宋" panose="02010609060101010101" pitchFamily="49" charset="-122"/>
                <a:ea typeface="仿宋" panose="02010609060101010101" pitchFamily="49" charset="-122"/>
              </a:rPr>
              <a:t>快</a:t>
            </a:r>
            <a:r>
              <a:rPr kumimoji="0"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rPr>
              <a:t>表</a:t>
            </a: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，可按内容</a:t>
            </a:r>
            <a:r>
              <a:rPr kumimoji="0"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rPr>
              <a:t>并行查找</a:t>
            </a: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的快速寄存器，比内存贵，容量小），</a:t>
            </a:r>
            <a:r>
              <a:rPr kumimoji="1" lang="zh-CN" altLang="en-US" sz="2000" b="0" i="0" u="none" strike="noStrike" kern="0" cap="none" spc="0" normalizeH="0" baseline="0" noProof="0" dirty="0">
                <a:ln>
                  <a:noFill/>
                </a:ln>
                <a:solidFill>
                  <a:srgbClr val="333399"/>
                </a:solidFill>
                <a:effectLst/>
                <a:uLnTx/>
                <a:uFillTx/>
                <a:latin typeface="仿宋" panose="02010609060101010101" pitchFamily="49" charset="-122"/>
                <a:ea typeface="仿宋" panose="02010609060101010101" pitchFamily="49" charset="-122"/>
              </a:rPr>
              <a:t>将作业中最常用的</a:t>
            </a:r>
            <a:r>
              <a:rPr kumimoji="1"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rPr>
              <a:t>页块号</a:t>
            </a:r>
            <a:r>
              <a:rPr kumimoji="1" lang="zh-CN" altLang="en-US" sz="2000" b="0" i="0" u="none" strike="noStrike" kern="0" cap="none" spc="0" normalizeH="0" baseline="0" noProof="0" dirty="0">
                <a:ln>
                  <a:noFill/>
                </a:ln>
                <a:solidFill>
                  <a:srgbClr val="333399"/>
                </a:solidFill>
                <a:effectLst/>
                <a:uLnTx/>
                <a:uFillTx/>
                <a:latin typeface="仿宋" panose="02010609060101010101" pitchFamily="49" charset="-122"/>
                <a:ea typeface="仿宋" panose="02010609060101010101" pitchFamily="49" charset="-122"/>
              </a:rPr>
              <a:t>置入</a:t>
            </a:r>
            <a:r>
              <a:rPr kumimoji="1"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rPr>
              <a:t>高速缓存</a:t>
            </a:r>
            <a:r>
              <a:rPr kumimoji="1" lang="zh-CN" altLang="en-US" sz="2000" b="0" i="0" u="none" strike="noStrike" kern="0" cap="none" spc="0" normalizeH="0" baseline="0" noProof="0" dirty="0">
                <a:ln>
                  <a:noFill/>
                </a:ln>
                <a:solidFill>
                  <a:srgbClr val="333399"/>
                </a:solidFill>
                <a:effectLst/>
                <a:uLnTx/>
                <a:uFillTx/>
                <a:latin typeface="仿宋" panose="02010609060101010101" pitchFamily="49" charset="-122"/>
                <a:ea typeface="仿宋" panose="02010609060101010101" pitchFamily="49" charset="-122"/>
              </a:rPr>
              <a:t>，</a:t>
            </a:r>
            <a:r>
              <a:rPr kumimoji="1" lang="zh-CN" altLang="en-US" sz="2000" b="0"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rPr>
              <a:t>提高查表速度</a:t>
            </a:r>
            <a:endParaRPr kumimoji="1" lang="zh-CN" altLang="en-US" sz="2000" b="0" i="0" u="none" strike="noStrike" kern="0" cap="none" spc="0" normalizeH="0" baseline="0" noProof="0" dirty="0">
              <a:ln>
                <a:noFill/>
              </a:ln>
              <a:solidFill>
                <a:srgbClr val="333399"/>
              </a:solidFill>
              <a:effectLst/>
              <a:uLnTx/>
              <a:uFillTx/>
              <a:latin typeface="仿宋" panose="02010609060101010101" pitchFamily="49" charset="-122"/>
              <a:ea typeface="仿宋" panose="02010609060101010101" pitchFamily="49" charset="-122"/>
            </a:endParaRPr>
          </a:p>
          <a:p>
            <a:pPr marL="342900" marR="0" lvl="0" indent="-342900" algn="l" defTabSz="914400" rtl="0" eaLnBrk="1" fontAlgn="base" latinLnBrk="0" hangingPunct="1">
              <a:lnSpc>
                <a:spcPct val="150000"/>
              </a:lnSpc>
              <a:spcBef>
                <a:spcPct val="20000"/>
              </a:spcBef>
              <a:spcAft>
                <a:spcPct val="0"/>
              </a:spcAft>
              <a:buClrTx/>
              <a:buSzTx/>
              <a:buFont typeface="+mj-lt"/>
              <a:buAutoNum type="arabicPeriod"/>
              <a:tabLst/>
              <a:defRPr/>
            </a:pP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一般说，快表若含有</a:t>
            </a:r>
            <a:r>
              <a:rPr kumimoji="0" lang="en-US" altLang="zh-CN"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8-16</a:t>
            </a: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项，就可达到较高命中率</a:t>
            </a:r>
          </a:p>
          <a:p>
            <a:pPr marL="342900" marR="0" lvl="0" indent="-342900" algn="l" defTabSz="914400" rtl="0" eaLnBrk="1" fontAlgn="base" latinLnBrk="0" hangingPunct="1">
              <a:lnSpc>
                <a:spcPct val="150000"/>
              </a:lnSpc>
              <a:spcBef>
                <a:spcPct val="20000"/>
              </a:spcBef>
              <a:spcAft>
                <a:spcPct val="0"/>
              </a:spcAft>
              <a:buClrTx/>
              <a:buSzTx/>
              <a:buFont typeface="+mj-lt"/>
              <a:buAutoNum type="arabicPeriod"/>
              <a:tabLst/>
              <a:defRPr/>
            </a:pP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存放页表部分内容的快速存贮器称为</a:t>
            </a:r>
            <a:r>
              <a:rPr kumimoji="0" lang="zh-CN" altLang="en-US" sz="2000" b="0" i="0" u="none" strike="noStrike" kern="0" cap="none" spc="0" normalizeH="0" baseline="0" noProof="0" dirty="0">
                <a:ln>
                  <a:noFill/>
                </a:ln>
                <a:solidFill>
                  <a:srgbClr val="6600FF"/>
                </a:solidFill>
                <a:effectLst/>
                <a:uLnTx/>
                <a:uFillTx/>
                <a:latin typeface="仿宋" panose="02010609060101010101" pitchFamily="49" charset="-122"/>
                <a:ea typeface="仿宋" panose="02010609060101010101" pitchFamily="49" charset="-122"/>
              </a:rPr>
              <a:t>联想存贮器</a:t>
            </a: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，联想存贮器中存放的部分页表称为“</a:t>
            </a:r>
            <a:r>
              <a:rPr kumimoji="0" lang="zh-CN" altLang="en-US" sz="2000" b="0" i="0" u="none" strike="noStrike" kern="0" cap="none" spc="0" normalizeH="0" baseline="0" noProof="0" dirty="0">
                <a:ln>
                  <a:noFill/>
                </a:ln>
                <a:solidFill>
                  <a:srgbClr val="6600FF"/>
                </a:solidFill>
                <a:effectLst/>
                <a:uLnTx/>
                <a:uFillTx/>
                <a:latin typeface="仿宋" panose="02010609060101010101" pitchFamily="49" charset="-122"/>
                <a:ea typeface="仿宋" panose="02010609060101010101" pitchFamily="49" charset="-122"/>
              </a:rPr>
              <a:t>快表”</a:t>
            </a:r>
            <a:endParaRPr kumimoji="0" lang="zh-CN" altLang="en-US" sz="2400" b="0"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endParaRPr>
          </a:p>
          <a:p>
            <a:pPr marL="457200" marR="0" lvl="0" indent="-457200" algn="l" defTabSz="914400" rtl="0" eaLnBrk="1" fontAlgn="base" latinLnBrk="0" hangingPunct="1">
              <a:lnSpc>
                <a:spcPct val="150000"/>
              </a:lnSpc>
              <a:spcBef>
                <a:spcPct val="20000"/>
              </a:spcBef>
              <a:spcAft>
                <a:spcPct val="0"/>
              </a:spcAft>
              <a:buClrTx/>
              <a:buSzTx/>
              <a:buFont typeface="+mj-lt"/>
              <a:buAutoNum type="arabicPeriod"/>
              <a:tabLst/>
              <a:defRPr/>
            </a:pPr>
            <a:endParaRPr kumimoji="0" lang="en-US" altLang="zh-CN" sz="2400" b="0"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94750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ChangeArrowheads="1"/>
          </p:cNvSpPr>
          <p:nvPr/>
        </p:nvSpPr>
        <p:spPr bwMode="auto">
          <a:xfrm>
            <a:off x="817212" y="116632"/>
            <a:ext cx="6870700" cy="609600"/>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 纲</a:t>
            </a:r>
          </a:p>
        </p:txBody>
      </p:sp>
      <p:graphicFrame>
        <p:nvGraphicFramePr>
          <p:cNvPr id="5" name="表格 4">
            <a:extLst>
              <a:ext uri="{FF2B5EF4-FFF2-40B4-BE49-F238E27FC236}">
                <a16:creationId xmlns:a16="http://schemas.microsoft.com/office/drawing/2014/main" id="{B06D4718-13EA-4F9A-98F8-384237FB1CAD}"/>
              </a:ext>
            </a:extLst>
          </p:cNvPr>
          <p:cNvGraphicFramePr>
            <a:graphicFrameLocks noGrp="1"/>
          </p:cNvGraphicFramePr>
          <p:nvPr>
            <p:extLst>
              <p:ext uri="{D42A27DB-BD31-4B8C-83A1-F6EECF244321}">
                <p14:modId xmlns:p14="http://schemas.microsoft.com/office/powerpoint/2010/main" val="3160310125"/>
              </p:ext>
            </p:extLst>
          </p:nvPr>
        </p:nvGraphicFramePr>
        <p:xfrm>
          <a:off x="2051720" y="2060848"/>
          <a:ext cx="4896544" cy="2407548"/>
        </p:xfrm>
        <a:graphic>
          <a:graphicData uri="http://schemas.openxmlformats.org/drawingml/2006/table">
            <a:tbl>
              <a:tblPr>
                <a:tableStyleId>{5C22544A-7EE6-4342-B048-85BDC9FD1C3A}</a:tableStyleId>
              </a:tblPr>
              <a:tblGrid>
                <a:gridCol w="4896544">
                  <a:extLst>
                    <a:ext uri="{9D8B030D-6E8A-4147-A177-3AD203B41FA5}">
                      <a16:colId xmlns:a16="http://schemas.microsoft.com/office/drawing/2014/main" val="20000"/>
                    </a:ext>
                  </a:extLst>
                </a:gridCol>
              </a:tblGrid>
              <a:tr h="601887">
                <a:tc>
                  <a:txBody>
                    <a:bodyPr/>
                    <a:lstStyle/>
                    <a:p>
                      <a:pPr algn="l" fontAlgn="ctr"/>
                      <a:r>
                        <a:rPr lang="en-US" altLang="zh-CN"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4.1  </a:t>
                      </a:r>
                      <a:r>
                        <a:rPr lang="zh-CN" alt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a:txBody>
                  <a:tcPr marL="7620" marR="7620" marT="7620" marB="0" anchor="ctr">
                    <a:solidFill>
                      <a:schemeClr val="bg2">
                        <a:lumMod val="50000"/>
                      </a:schemeClr>
                    </a:solidFill>
                  </a:tcPr>
                </a:tc>
                <a:extLst>
                  <a:ext uri="{0D108BD9-81ED-4DB2-BD59-A6C34878D82A}">
                    <a16:rowId xmlns:a16="http://schemas.microsoft.com/office/drawing/2014/main" val="10000"/>
                  </a:ext>
                </a:extLst>
              </a:tr>
              <a:tr h="601887">
                <a:tc>
                  <a:txBody>
                    <a:bodyPr/>
                    <a:lstStyle/>
                    <a:p>
                      <a:pPr algn="l" fontAlgn="ctr"/>
                      <a:r>
                        <a:rPr lang="en-US" altLang="zh-CN" sz="2800" b="1"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4.2  </a:t>
                      </a:r>
                      <a:r>
                        <a:rPr lang="zh-CN" altLang="en-US" sz="2800" b="1"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 </a:t>
                      </a:r>
                    </a:p>
                  </a:txBody>
                  <a:tcPr marL="7620" marR="7620" marT="7620" marB="0" anchor="ctr">
                    <a:solidFill>
                      <a:srgbClr val="0070C0"/>
                    </a:solidFill>
                  </a:tcPr>
                </a:tc>
                <a:extLst>
                  <a:ext uri="{0D108BD9-81ED-4DB2-BD59-A6C34878D82A}">
                    <a16:rowId xmlns:a16="http://schemas.microsoft.com/office/drawing/2014/main" val="10003"/>
                  </a:ext>
                </a:extLst>
              </a:tr>
              <a:tr h="601887">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4.3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对换</a:t>
                      </a:r>
                    </a:p>
                  </a:txBody>
                  <a:tcPr marL="7620" marR="7620" marT="7620" marB="0" anchor="ctr">
                    <a:solidFill>
                      <a:schemeClr val="bg2">
                        <a:lumMod val="50000"/>
                      </a:schemeClr>
                    </a:solidFill>
                  </a:tcPr>
                </a:tc>
                <a:extLst>
                  <a:ext uri="{0D108BD9-81ED-4DB2-BD59-A6C34878D82A}">
                    <a16:rowId xmlns:a16="http://schemas.microsoft.com/office/drawing/2014/main" val="10004"/>
                  </a:ext>
                </a:extLst>
              </a:tr>
              <a:tr h="601887">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4.4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a:txBody>
                  <a:tcPr marL="7620" marR="7620" marT="7620" marB="0" anchor="ctr">
                    <a:solidFill>
                      <a:schemeClr val="bg2">
                        <a:lumMod val="50000"/>
                      </a:schemeClr>
                    </a:solidFill>
                  </a:tcPr>
                </a:tc>
                <a:extLst>
                  <a:ext uri="{0D108BD9-81ED-4DB2-BD59-A6C34878D82A}">
                    <a16:rowId xmlns:a16="http://schemas.microsoft.com/office/drawing/2014/main" val="476529507"/>
                  </a:ext>
                </a:extLst>
              </a:tr>
            </a:tbl>
          </a:graphicData>
        </a:graphic>
      </p:graphicFrame>
    </p:spTree>
    <p:extLst>
      <p:ext uri="{BB962C8B-B14F-4D97-AF65-F5344CB8AC3E}">
        <p14:creationId xmlns:p14="http://schemas.microsoft.com/office/powerpoint/2010/main" val="30760043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7654237"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具有快表的地址变换机构 </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graphicFrame>
        <p:nvGraphicFramePr>
          <p:cNvPr id="16" name="Object 3">
            <a:extLst>
              <a:ext uri="{FF2B5EF4-FFF2-40B4-BE49-F238E27FC236}">
                <a16:creationId xmlns:a16="http://schemas.microsoft.com/office/drawing/2014/main" id="{5FE75C8D-4B8B-41A9-80EE-3D8E6239E99A}"/>
              </a:ext>
            </a:extLst>
          </p:cNvPr>
          <p:cNvGraphicFramePr>
            <a:graphicFrameLocks noChangeAspect="1"/>
          </p:cNvGraphicFramePr>
          <p:nvPr>
            <p:extLst>
              <p:ext uri="{D42A27DB-BD31-4B8C-83A1-F6EECF244321}">
                <p14:modId xmlns:p14="http://schemas.microsoft.com/office/powerpoint/2010/main" val="2467423411"/>
              </p:ext>
            </p:extLst>
          </p:nvPr>
        </p:nvGraphicFramePr>
        <p:xfrm>
          <a:off x="815826" y="1879298"/>
          <a:ext cx="7488832" cy="4596668"/>
        </p:xfrm>
        <a:graphic>
          <a:graphicData uri="http://schemas.openxmlformats.org/presentationml/2006/ole">
            <mc:AlternateContent xmlns:mc="http://schemas.openxmlformats.org/markup-compatibility/2006">
              <mc:Choice xmlns:v="urn:schemas-microsoft-com:vml" Requires="v">
                <p:oleObj spid="_x0000_s33829" name="VISIO" r:id="rId3" imgW="3562560" imgH="2225160" progId="">
                  <p:embed/>
                </p:oleObj>
              </mc:Choice>
              <mc:Fallback>
                <p:oleObj name="VISIO" r:id="rId3" imgW="3562560" imgH="2225160" progId="">
                  <p:embed/>
                  <p:pic>
                    <p:nvPicPr>
                      <p:cNvPr id="2048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826" y="1879298"/>
                        <a:ext cx="7488832" cy="4596668"/>
                      </a:xfrm>
                      <a:prstGeom prst="rect">
                        <a:avLst/>
                      </a:prstGeom>
                      <a:solidFill>
                        <a:schemeClr val="tx1"/>
                      </a:solidFill>
                      <a:ln>
                        <a:noFill/>
                      </a:ln>
                      <a:effectLst/>
                    </p:spPr>
                  </p:pic>
                </p:oleObj>
              </mc:Fallback>
            </mc:AlternateContent>
          </a:graphicData>
        </a:graphic>
      </p:graphicFrame>
    </p:spTree>
    <p:extLst>
      <p:ext uri="{BB962C8B-B14F-4D97-AF65-F5344CB8AC3E}">
        <p14:creationId xmlns:p14="http://schemas.microsoft.com/office/powerpoint/2010/main" val="8913380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5878" y="95147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AFEC0BD7-2DDC-4ED9-8439-8DFD0DE467DA}"/>
              </a:ext>
            </a:extLst>
          </p:cNvPr>
          <p:cNvSpPr txBox="1">
            <a:spLocks noChangeArrowheads="1"/>
          </p:cNvSpPr>
          <p:nvPr/>
        </p:nvSpPr>
        <p:spPr bwMode="auto">
          <a:xfrm>
            <a:off x="179512" y="50324"/>
            <a:ext cx="7488832"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访问内存的有效时间</a:t>
            </a:r>
          </a:p>
        </p:txBody>
      </p:sp>
      <p:sp>
        <p:nvSpPr>
          <p:cNvPr id="15" name="内容占位符 2">
            <a:extLst>
              <a:ext uri="{FF2B5EF4-FFF2-40B4-BE49-F238E27FC236}">
                <a16:creationId xmlns:a16="http://schemas.microsoft.com/office/drawing/2014/main" id="{C1B45CAB-04E8-4527-86C4-3E3172B88091}"/>
              </a:ext>
            </a:extLst>
          </p:cNvPr>
          <p:cNvSpPr txBox="1">
            <a:spLocks/>
          </p:cNvSpPr>
          <p:nvPr/>
        </p:nvSpPr>
        <p:spPr bwMode="auto">
          <a:xfrm>
            <a:off x="323528" y="2273512"/>
            <a:ext cx="8229600" cy="34129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a:lnSpc>
                <a:spcPct val="150000"/>
              </a:lnSpc>
              <a:buFont typeface="+mj-lt"/>
              <a:buAutoNum type="arabicPeriod"/>
            </a:pPr>
            <a:r>
              <a:rPr kumimoji="0" lang="zh-CN" altLang="en-US" sz="2400" kern="0" dirty="0">
                <a:solidFill>
                  <a:srgbClr val="FF0000"/>
                </a:solidFill>
                <a:latin typeface="仿宋" panose="02010609060101010101" pitchFamily="49" charset="-122"/>
                <a:ea typeface="仿宋" panose="02010609060101010101" pitchFamily="49" charset="-122"/>
              </a:rPr>
              <a:t>内存有效访问时间</a:t>
            </a:r>
            <a:r>
              <a:rPr kumimoji="0" lang="zh-CN" altLang="en-US" sz="2400" kern="0" dirty="0">
                <a:latin typeface="仿宋" panose="02010609060101010101" pitchFamily="49" charset="-122"/>
                <a:ea typeface="仿宋" panose="02010609060101010101" pitchFamily="49" charset="-122"/>
              </a:rPr>
              <a:t>（</a:t>
            </a:r>
            <a:r>
              <a:rPr kumimoji="0" lang="en-US" altLang="zh-CN" sz="2400" kern="0" dirty="0">
                <a:latin typeface="仿宋" panose="02010609060101010101" pitchFamily="49" charset="-122"/>
                <a:ea typeface="仿宋" panose="02010609060101010101" pitchFamily="49" charset="-122"/>
              </a:rPr>
              <a:t> Effective Access Time </a:t>
            </a:r>
            <a:r>
              <a:rPr kumimoji="0" lang="zh-CN" altLang="en-US" sz="2400" kern="0" dirty="0">
                <a:latin typeface="仿宋" panose="02010609060101010101" pitchFamily="49" charset="-122"/>
                <a:ea typeface="仿宋" panose="02010609060101010101" pitchFamily="49" charset="-122"/>
              </a:rPr>
              <a:t>，简称为</a:t>
            </a:r>
            <a:r>
              <a:rPr kumimoji="0" lang="en-US" altLang="zh-CN" sz="2400" kern="0" dirty="0">
                <a:latin typeface="仿宋" panose="02010609060101010101" pitchFamily="49" charset="-122"/>
                <a:ea typeface="仿宋" panose="02010609060101010101" pitchFamily="49" charset="-122"/>
              </a:rPr>
              <a:t>EAT</a:t>
            </a:r>
            <a:r>
              <a:rPr kumimoji="0" lang="zh-CN" altLang="en-US" sz="2400" kern="0" dirty="0">
                <a:latin typeface="仿宋" panose="02010609060101010101" pitchFamily="49" charset="-122"/>
                <a:ea typeface="仿宋" panose="02010609060101010101" pitchFamily="49" charset="-122"/>
              </a:rPr>
              <a:t>）：进程发出指定逻辑地址的访问请求，经过地址变换，在内存中找到实际的物理地址单元并取出数据，所需花费的总时间</a:t>
            </a:r>
            <a:endParaRPr kumimoji="0" lang="en-US" altLang="zh-CN" sz="2400" kern="0" dirty="0">
              <a:latin typeface="仿宋" panose="02010609060101010101" pitchFamily="49" charset="-122"/>
              <a:ea typeface="仿宋" panose="02010609060101010101" pitchFamily="49" charset="-122"/>
            </a:endParaRPr>
          </a:p>
          <a:p>
            <a:pPr marL="457200" indent="-457200">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假设访问一次主存时间为</a:t>
            </a:r>
            <a:r>
              <a:rPr kumimoji="0" lang="en-US" altLang="zh-CN" sz="2400" kern="0" dirty="0">
                <a:latin typeface="仿宋" panose="02010609060101010101" pitchFamily="49" charset="-122"/>
                <a:ea typeface="仿宋" panose="02010609060101010101" pitchFamily="49" charset="-122"/>
              </a:rPr>
              <a:t>t</a:t>
            </a:r>
            <a:r>
              <a:rPr kumimoji="0" lang="zh-CN" altLang="en-US" sz="2400" kern="0" dirty="0">
                <a:latin typeface="仿宋" panose="02010609060101010101" pitchFamily="49" charset="-122"/>
                <a:ea typeface="仿宋" panose="02010609060101010101" pitchFamily="49" charset="-122"/>
              </a:rPr>
              <a:t>，在</a:t>
            </a:r>
            <a:r>
              <a:rPr kumimoji="0" lang="zh-CN" altLang="en-US" sz="2400" kern="0" dirty="0">
                <a:solidFill>
                  <a:srgbClr val="FF0000"/>
                </a:solidFill>
                <a:latin typeface="仿宋" panose="02010609060101010101" pitchFamily="49" charset="-122"/>
                <a:ea typeface="仿宋" panose="02010609060101010101" pitchFamily="49" charset="-122"/>
              </a:rPr>
              <a:t>基本分页存储管理</a:t>
            </a:r>
            <a:r>
              <a:rPr kumimoji="0" lang="zh-CN" altLang="en-US" sz="2400" kern="0" dirty="0">
                <a:latin typeface="仿宋" panose="02010609060101010101" pitchFamily="49" charset="-122"/>
                <a:ea typeface="仿宋" panose="02010609060101010101" pitchFamily="49" charset="-122"/>
              </a:rPr>
              <a:t>方式下，</a:t>
            </a:r>
            <a:r>
              <a:rPr kumimoji="0" lang="en-US" altLang="zh-CN" sz="2400" kern="0" dirty="0">
                <a:latin typeface="仿宋" panose="02010609060101010101" pitchFamily="49" charset="-122"/>
                <a:ea typeface="仿宋" panose="02010609060101010101" pitchFamily="49" charset="-122"/>
              </a:rPr>
              <a:t>EAT=</a:t>
            </a:r>
            <a:r>
              <a:rPr kumimoji="0" lang="en-US" altLang="zh-CN" sz="2400" kern="0" dirty="0" err="1">
                <a:latin typeface="仿宋" panose="02010609060101010101" pitchFamily="49" charset="-122"/>
                <a:ea typeface="仿宋" panose="02010609060101010101" pitchFamily="49" charset="-122"/>
              </a:rPr>
              <a:t>t+t</a:t>
            </a:r>
            <a:r>
              <a:rPr kumimoji="0" lang="en-US" altLang="zh-CN" sz="2400" kern="0" dirty="0">
                <a:latin typeface="仿宋" panose="02010609060101010101" pitchFamily="49" charset="-122"/>
                <a:ea typeface="仿宋" panose="02010609060101010101" pitchFamily="49" charset="-122"/>
              </a:rPr>
              <a:t>=2t</a:t>
            </a:r>
            <a:endParaRPr kumimoji="0" lang="zh-CN" altLang="en-US" sz="2400"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02703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AFEC0BD7-2DDC-4ED9-8439-8DFD0DE467DA}"/>
              </a:ext>
            </a:extLst>
          </p:cNvPr>
          <p:cNvSpPr txBox="1">
            <a:spLocks noChangeArrowheads="1"/>
          </p:cNvSpPr>
          <p:nvPr/>
        </p:nvSpPr>
        <p:spPr bwMode="auto">
          <a:xfrm>
            <a:off x="827584" y="-22076"/>
            <a:ext cx="6462728"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访问内存的有效时间</a:t>
            </a:r>
          </a:p>
        </p:txBody>
      </p:sp>
      <p:sp>
        <p:nvSpPr>
          <p:cNvPr id="11" name="内容占位符 2">
            <a:extLst>
              <a:ext uri="{FF2B5EF4-FFF2-40B4-BE49-F238E27FC236}">
                <a16:creationId xmlns:a16="http://schemas.microsoft.com/office/drawing/2014/main" id="{B772DCD9-9D87-45EC-B1C2-FC76D0062FB2}"/>
              </a:ext>
            </a:extLst>
          </p:cNvPr>
          <p:cNvSpPr txBox="1">
            <a:spLocks/>
          </p:cNvSpPr>
          <p:nvPr/>
        </p:nvSpPr>
        <p:spPr bwMode="auto">
          <a:xfrm>
            <a:off x="445442" y="1680008"/>
            <a:ext cx="8229600" cy="27174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mj-lt"/>
              <a:buAutoNum type="arabicPeriod"/>
            </a:pPr>
            <a:r>
              <a:rPr kumimoji="0" lang="zh-CN" altLang="en-US" sz="1800" kern="0" dirty="0">
                <a:latin typeface="仿宋" panose="02010609060101010101" pitchFamily="49" charset="-122"/>
                <a:ea typeface="仿宋" panose="02010609060101010101" pitchFamily="49" charset="-122"/>
              </a:rPr>
              <a:t>引入快表，涉及到命中率问题</a:t>
            </a:r>
            <a:endParaRPr kumimoji="0" lang="en-US" altLang="zh-CN" sz="1800" kern="0" dirty="0">
              <a:latin typeface="仿宋" panose="02010609060101010101" pitchFamily="49" charset="-122"/>
              <a:ea typeface="仿宋" panose="02010609060101010101" pitchFamily="49" charset="-122"/>
            </a:endParaRPr>
          </a:p>
          <a:p>
            <a:pPr>
              <a:lnSpc>
                <a:spcPct val="150000"/>
              </a:lnSpc>
              <a:buFont typeface="+mj-lt"/>
              <a:buAutoNum type="arabicPeriod"/>
            </a:pPr>
            <a:r>
              <a:rPr kumimoji="0" lang="zh-CN" altLang="en-US" sz="1800" kern="0" dirty="0">
                <a:solidFill>
                  <a:srgbClr val="FF0000"/>
                </a:solidFill>
                <a:latin typeface="仿宋" panose="02010609060101010101" pitchFamily="49" charset="-122"/>
                <a:ea typeface="仿宋" panose="02010609060101010101" pitchFamily="49" charset="-122"/>
              </a:rPr>
              <a:t>命中率</a:t>
            </a:r>
            <a:r>
              <a:rPr kumimoji="0" lang="zh-CN" altLang="en-US" sz="1800" kern="0" dirty="0">
                <a:latin typeface="仿宋" panose="02010609060101010101" pitchFamily="49" charset="-122"/>
                <a:ea typeface="仿宋" panose="02010609060101010101" pitchFamily="49" charset="-122"/>
              </a:rPr>
              <a:t>：使用快表并在其中查找到所需页面表项的比率</a:t>
            </a:r>
            <a:endParaRPr kumimoji="0" lang="en-US" altLang="zh-CN" sz="1800" kern="0" dirty="0">
              <a:latin typeface="仿宋" panose="02010609060101010101" pitchFamily="49" charset="-122"/>
              <a:ea typeface="仿宋" panose="02010609060101010101" pitchFamily="49" charset="-122"/>
            </a:endParaRPr>
          </a:p>
          <a:p>
            <a:pPr>
              <a:lnSpc>
                <a:spcPct val="150000"/>
              </a:lnSpc>
              <a:buFont typeface="+mj-lt"/>
              <a:buAutoNum type="arabicPeriod"/>
            </a:pPr>
            <a:r>
              <a:rPr kumimoji="0" lang="zh-CN" altLang="en-US" sz="1800" kern="0" dirty="0">
                <a:latin typeface="仿宋" panose="02010609060101010101" pitchFamily="49" charset="-122"/>
                <a:ea typeface="仿宋" panose="02010609060101010101" pitchFamily="49" charset="-122"/>
              </a:rPr>
              <a:t>此时 </a:t>
            </a:r>
            <a:r>
              <a:rPr kumimoji="0" lang="en-US" altLang="zh-CN" sz="1800" kern="0" dirty="0">
                <a:latin typeface="仿宋" panose="02010609060101010101" pitchFamily="49" charset="-122"/>
                <a:ea typeface="仿宋" panose="02010609060101010101" pitchFamily="49" charset="-122"/>
              </a:rPr>
              <a:t>EAT=a</a:t>
            </a:r>
            <a:r>
              <a:rPr kumimoji="0" lang="zh-CN" altLang="en-US" sz="1800" kern="0" dirty="0">
                <a:latin typeface="仿宋" panose="02010609060101010101" pitchFamily="49" charset="-122"/>
                <a:ea typeface="仿宋" panose="02010609060101010101" pitchFamily="49" charset="-122"/>
              </a:rPr>
              <a:t>*</a:t>
            </a:r>
            <a:r>
              <a:rPr kumimoji="0" lang="el-GR" altLang="zh-CN" sz="1800" kern="0" dirty="0">
                <a:latin typeface="仿宋" panose="02010609060101010101" pitchFamily="49" charset="-122"/>
                <a:ea typeface="仿宋" panose="02010609060101010101" pitchFamily="49" charset="-122"/>
              </a:rPr>
              <a:t>λ</a:t>
            </a:r>
            <a:r>
              <a:rPr kumimoji="0" lang="en-US" altLang="zh-CN" sz="1800" kern="0" dirty="0">
                <a:latin typeface="仿宋" panose="02010609060101010101" pitchFamily="49" charset="-122"/>
                <a:ea typeface="仿宋" panose="02010609060101010101" pitchFamily="49" charset="-122"/>
              </a:rPr>
              <a:t>+(t+</a:t>
            </a:r>
            <a:r>
              <a:rPr kumimoji="0" lang="el-GR" altLang="zh-CN" sz="1800" kern="0" dirty="0">
                <a:latin typeface="仿宋" panose="02010609060101010101" pitchFamily="49" charset="-122"/>
                <a:ea typeface="仿宋" panose="02010609060101010101" pitchFamily="49" charset="-122"/>
              </a:rPr>
              <a:t> λ</a:t>
            </a:r>
            <a:r>
              <a:rPr kumimoji="0" lang="en-US" altLang="zh-CN" sz="1800" kern="0" dirty="0">
                <a:latin typeface="仿宋" panose="02010609060101010101" pitchFamily="49" charset="-122"/>
                <a:ea typeface="仿宋" panose="02010609060101010101" pitchFamily="49" charset="-122"/>
              </a:rPr>
              <a:t>)(1-a)+t</a:t>
            </a:r>
            <a:r>
              <a:rPr kumimoji="0" lang="zh-CN" altLang="en-US" sz="1800" kern="0" dirty="0">
                <a:latin typeface="仿宋" panose="02010609060101010101" pitchFamily="49" charset="-122"/>
                <a:ea typeface="仿宋" panose="02010609060101010101" pitchFamily="49" charset="-122"/>
              </a:rPr>
              <a:t>，其中，</a:t>
            </a:r>
            <a:r>
              <a:rPr kumimoji="0" lang="el-GR" altLang="zh-CN" sz="1800" kern="0" dirty="0">
                <a:latin typeface="仿宋" panose="02010609060101010101" pitchFamily="49" charset="-122"/>
                <a:ea typeface="仿宋" panose="02010609060101010101" pitchFamily="49" charset="-122"/>
              </a:rPr>
              <a:t> λ</a:t>
            </a:r>
            <a:r>
              <a:rPr kumimoji="0" lang="zh-CN" altLang="en-US" sz="1800" kern="0" dirty="0">
                <a:latin typeface="仿宋" panose="02010609060101010101" pitchFamily="49" charset="-122"/>
                <a:ea typeface="仿宋" panose="02010609060101010101" pitchFamily="49" charset="-122"/>
              </a:rPr>
              <a:t>是查找快表时间，</a:t>
            </a:r>
            <a:r>
              <a:rPr kumimoji="0" lang="en-US" altLang="zh-CN" sz="1800" kern="0" dirty="0">
                <a:latin typeface="仿宋" panose="02010609060101010101" pitchFamily="49" charset="-122"/>
                <a:ea typeface="仿宋" panose="02010609060101010101" pitchFamily="49" charset="-122"/>
              </a:rPr>
              <a:t>a</a:t>
            </a:r>
            <a:r>
              <a:rPr kumimoji="0" lang="zh-CN" altLang="en-US" sz="1800" kern="0" dirty="0">
                <a:latin typeface="仿宋" panose="02010609060101010101" pitchFamily="49" charset="-122"/>
                <a:ea typeface="仿宋" panose="02010609060101010101" pitchFamily="49" charset="-122"/>
              </a:rPr>
              <a:t>是命中率</a:t>
            </a:r>
            <a:endParaRPr kumimoji="0" lang="en-US" altLang="zh-CN" sz="1800" kern="0" dirty="0">
              <a:latin typeface="仿宋" panose="02010609060101010101" pitchFamily="49" charset="-122"/>
              <a:ea typeface="仿宋" panose="02010609060101010101" pitchFamily="49" charset="-122"/>
            </a:endParaRPr>
          </a:p>
          <a:p>
            <a:pPr>
              <a:lnSpc>
                <a:spcPct val="150000"/>
              </a:lnSpc>
              <a:buFont typeface="+mj-lt"/>
              <a:buAutoNum type="arabicPeriod"/>
            </a:pPr>
            <a:r>
              <a:rPr kumimoji="0" lang="zh-CN" altLang="en-US" sz="1800" kern="0" dirty="0">
                <a:latin typeface="仿宋" panose="02010609060101010101" pitchFamily="49" charset="-122"/>
                <a:ea typeface="仿宋" panose="02010609060101010101" pitchFamily="49" charset="-122"/>
              </a:rPr>
              <a:t>设</a:t>
            </a:r>
            <a:r>
              <a:rPr kumimoji="0" lang="el-GR" altLang="zh-CN" sz="1800" kern="0" dirty="0">
                <a:latin typeface="仿宋" panose="02010609060101010101" pitchFamily="49" charset="-122"/>
                <a:ea typeface="仿宋" panose="02010609060101010101" pitchFamily="49" charset="-122"/>
              </a:rPr>
              <a:t>λ</a:t>
            </a:r>
            <a:r>
              <a:rPr kumimoji="0" lang="zh-CN" altLang="en-US" sz="1800" kern="0" dirty="0">
                <a:latin typeface="仿宋" panose="02010609060101010101" pitchFamily="49" charset="-122"/>
                <a:ea typeface="仿宋" panose="02010609060101010101" pitchFamily="49" charset="-122"/>
              </a:rPr>
              <a:t>为</a:t>
            </a:r>
            <a:r>
              <a:rPr kumimoji="0" lang="en-US" altLang="zh-CN" sz="1800" kern="0" dirty="0">
                <a:latin typeface="仿宋" panose="02010609060101010101" pitchFamily="49" charset="-122"/>
                <a:ea typeface="仿宋" panose="02010609060101010101" pitchFamily="49" charset="-122"/>
              </a:rPr>
              <a:t>20ns</a:t>
            </a:r>
            <a:r>
              <a:rPr kumimoji="0" lang="zh-CN" altLang="en-US" sz="1800" kern="0" dirty="0">
                <a:latin typeface="仿宋" panose="02010609060101010101" pitchFamily="49" charset="-122"/>
                <a:ea typeface="仿宋" panose="02010609060101010101" pitchFamily="49" charset="-122"/>
              </a:rPr>
              <a:t>，</a:t>
            </a:r>
            <a:r>
              <a:rPr kumimoji="0" lang="en-US" altLang="zh-CN" sz="1800" kern="0" dirty="0">
                <a:latin typeface="仿宋" panose="02010609060101010101" pitchFamily="49" charset="-122"/>
                <a:ea typeface="仿宋" panose="02010609060101010101" pitchFamily="49" charset="-122"/>
              </a:rPr>
              <a:t>t</a:t>
            </a:r>
            <a:r>
              <a:rPr kumimoji="0" lang="zh-CN" altLang="en-US" sz="1800" kern="0" dirty="0">
                <a:latin typeface="仿宋" panose="02010609060101010101" pitchFamily="49" charset="-122"/>
                <a:ea typeface="仿宋" panose="02010609060101010101" pitchFamily="49" charset="-122"/>
              </a:rPr>
              <a:t>为</a:t>
            </a:r>
            <a:r>
              <a:rPr kumimoji="0" lang="en-US" altLang="zh-CN" sz="1800" kern="0" dirty="0">
                <a:latin typeface="仿宋" panose="02010609060101010101" pitchFamily="49" charset="-122"/>
                <a:ea typeface="仿宋" panose="02010609060101010101" pitchFamily="49" charset="-122"/>
              </a:rPr>
              <a:t>100ns</a:t>
            </a:r>
            <a:r>
              <a:rPr kumimoji="0" lang="zh-CN" altLang="en-US" sz="1800" kern="0" dirty="0">
                <a:latin typeface="仿宋" panose="02010609060101010101" pitchFamily="49" charset="-122"/>
                <a:ea typeface="仿宋" panose="02010609060101010101" pitchFamily="49" charset="-122"/>
              </a:rPr>
              <a:t>，则</a:t>
            </a:r>
            <a:endParaRPr kumimoji="0" lang="en-US" altLang="zh-CN" sz="1800" kern="0" dirty="0">
              <a:latin typeface="仿宋" panose="02010609060101010101" pitchFamily="49" charset="-122"/>
              <a:ea typeface="仿宋" panose="02010609060101010101" pitchFamily="49" charset="-122"/>
            </a:endParaRPr>
          </a:p>
          <a:p>
            <a:pPr marL="457200" indent="-457200">
              <a:lnSpc>
                <a:spcPct val="150000"/>
              </a:lnSpc>
              <a:buFont typeface="+mj-lt"/>
              <a:buAutoNum type="arabicPeriod"/>
            </a:pPr>
            <a:endParaRPr kumimoji="0" lang="zh-CN" altLang="en-US" sz="2000" kern="0" dirty="0">
              <a:latin typeface="仿宋" panose="02010609060101010101" pitchFamily="49" charset="-122"/>
              <a:ea typeface="仿宋" panose="02010609060101010101" pitchFamily="49" charset="-122"/>
            </a:endParaRPr>
          </a:p>
        </p:txBody>
      </p:sp>
      <p:graphicFrame>
        <p:nvGraphicFramePr>
          <p:cNvPr id="15" name="表格 14">
            <a:extLst>
              <a:ext uri="{FF2B5EF4-FFF2-40B4-BE49-F238E27FC236}">
                <a16:creationId xmlns:a16="http://schemas.microsoft.com/office/drawing/2014/main" id="{89CBDDF5-7808-479A-9D36-3EDA2B5FA165}"/>
              </a:ext>
            </a:extLst>
          </p:cNvPr>
          <p:cNvGraphicFramePr>
            <a:graphicFrameLocks noGrp="1"/>
          </p:cNvGraphicFramePr>
          <p:nvPr>
            <p:extLst>
              <p:ext uri="{D42A27DB-BD31-4B8C-83A1-F6EECF244321}">
                <p14:modId xmlns:p14="http://schemas.microsoft.com/office/powerpoint/2010/main" val="894678632"/>
              </p:ext>
            </p:extLst>
          </p:nvPr>
        </p:nvGraphicFramePr>
        <p:xfrm>
          <a:off x="1154964" y="3829986"/>
          <a:ext cx="5807968" cy="2377440"/>
        </p:xfrm>
        <a:graphic>
          <a:graphicData uri="http://schemas.openxmlformats.org/drawingml/2006/table">
            <a:tbl>
              <a:tblPr firstRow="1" bandRow="1"/>
              <a:tblGrid>
                <a:gridCol w="2903984">
                  <a:extLst>
                    <a:ext uri="{9D8B030D-6E8A-4147-A177-3AD203B41FA5}">
                      <a16:colId xmlns:a16="http://schemas.microsoft.com/office/drawing/2014/main" val="20000"/>
                    </a:ext>
                  </a:extLst>
                </a:gridCol>
                <a:gridCol w="2903984">
                  <a:extLst>
                    <a:ext uri="{9D8B030D-6E8A-4147-A177-3AD203B41FA5}">
                      <a16:colId xmlns:a16="http://schemas.microsoft.com/office/drawing/2014/main" val="20001"/>
                    </a:ext>
                  </a:extLst>
                </a:gridCol>
              </a:tblGrid>
              <a:tr h="360236">
                <a:tc>
                  <a:txBody>
                    <a:bodyPr/>
                    <a:lstStyle>
                      <a:lvl1pPr marL="0" algn="l" defTabSz="457207" rtl="0" eaLnBrk="1" latinLnBrk="0" hangingPunct="1">
                        <a:defRPr sz="1800" b="1" kern="1200">
                          <a:solidFill>
                            <a:schemeClr val="tx1"/>
                          </a:solidFill>
                          <a:latin typeface="Arial"/>
                          <a:ea typeface="宋体"/>
                        </a:defRPr>
                      </a:lvl1pPr>
                      <a:lvl2pPr marL="457207" algn="l" defTabSz="457207" rtl="0" eaLnBrk="1" latinLnBrk="0" hangingPunct="1">
                        <a:defRPr sz="1800" b="1" kern="1200">
                          <a:solidFill>
                            <a:schemeClr val="tx1"/>
                          </a:solidFill>
                          <a:latin typeface="Arial"/>
                          <a:ea typeface="宋体"/>
                        </a:defRPr>
                      </a:lvl2pPr>
                      <a:lvl3pPr marL="914415" algn="l" defTabSz="457207" rtl="0" eaLnBrk="1" latinLnBrk="0" hangingPunct="1">
                        <a:defRPr sz="1800" b="1" kern="1200">
                          <a:solidFill>
                            <a:schemeClr val="tx1"/>
                          </a:solidFill>
                          <a:latin typeface="Arial"/>
                          <a:ea typeface="宋体"/>
                        </a:defRPr>
                      </a:lvl3pPr>
                      <a:lvl4pPr marL="1371622" algn="l" defTabSz="457207" rtl="0" eaLnBrk="1" latinLnBrk="0" hangingPunct="1">
                        <a:defRPr sz="1800" b="1" kern="1200">
                          <a:solidFill>
                            <a:schemeClr val="tx1"/>
                          </a:solidFill>
                          <a:latin typeface="Arial"/>
                          <a:ea typeface="宋体"/>
                        </a:defRPr>
                      </a:lvl4pPr>
                      <a:lvl5pPr marL="1828831" algn="l" defTabSz="457207" rtl="0" eaLnBrk="1" latinLnBrk="0" hangingPunct="1">
                        <a:defRPr sz="1800" b="1" kern="1200">
                          <a:solidFill>
                            <a:schemeClr val="tx1"/>
                          </a:solidFill>
                          <a:latin typeface="Arial"/>
                          <a:ea typeface="宋体"/>
                        </a:defRPr>
                      </a:lvl5pPr>
                      <a:lvl6pPr marL="2286038" algn="l" defTabSz="457207" rtl="0" eaLnBrk="1" latinLnBrk="0" hangingPunct="1">
                        <a:defRPr sz="1800" b="1" kern="1200">
                          <a:solidFill>
                            <a:schemeClr val="tx1"/>
                          </a:solidFill>
                          <a:latin typeface="Arial"/>
                          <a:ea typeface="宋体"/>
                        </a:defRPr>
                      </a:lvl6pPr>
                      <a:lvl7pPr marL="2743246" algn="l" defTabSz="457207" rtl="0" eaLnBrk="1" latinLnBrk="0" hangingPunct="1">
                        <a:defRPr sz="1800" b="1" kern="1200">
                          <a:solidFill>
                            <a:schemeClr val="tx1"/>
                          </a:solidFill>
                          <a:latin typeface="Arial"/>
                          <a:ea typeface="宋体"/>
                        </a:defRPr>
                      </a:lvl7pPr>
                      <a:lvl8pPr marL="3200453" algn="l" defTabSz="457207" rtl="0" eaLnBrk="1" latinLnBrk="0" hangingPunct="1">
                        <a:defRPr sz="1800" b="1" kern="1200">
                          <a:solidFill>
                            <a:schemeClr val="tx1"/>
                          </a:solidFill>
                          <a:latin typeface="Arial"/>
                          <a:ea typeface="宋体"/>
                        </a:defRPr>
                      </a:lvl8pPr>
                      <a:lvl9pPr marL="3657661" algn="l" defTabSz="457207" rtl="0" eaLnBrk="1" latinLnBrk="0" hangingPunct="1">
                        <a:defRPr sz="1800" b="1" kern="1200">
                          <a:solidFill>
                            <a:schemeClr val="tx1"/>
                          </a:solidFill>
                          <a:latin typeface="Arial"/>
                          <a:ea typeface="宋体"/>
                        </a:defRPr>
                      </a:lvl9pPr>
                    </a:lstStyle>
                    <a:p>
                      <a:r>
                        <a:rPr lang="zh-CN" altLang="en-US" sz="2000" dirty="0">
                          <a:latin typeface="仿宋" panose="02010609060101010101" pitchFamily="49" charset="-122"/>
                          <a:ea typeface="仿宋" panose="02010609060101010101" pitchFamily="49" charset="-122"/>
                        </a:rPr>
                        <a:t>命中率（</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a</a:t>
                      </a:r>
                      <a:endParaRPr lang="zh-CN" altLang="en-US" sz="2000" dirty="0">
                        <a:latin typeface="仿宋" panose="02010609060101010101" pitchFamily="49" charset="-122"/>
                        <a:ea typeface="仿宋" panose="02010609060101010101" pitchFamily="49" charset="-122"/>
                      </a:endParaRPr>
                    </a:p>
                  </a:txBody>
                  <a:tcPr>
                    <a:lnL>
                      <a:noFill/>
                    </a:lnL>
                    <a:lnR>
                      <a:noFill/>
                    </a:lnR>
                    <a:lnT w="12700" cmpd="sng">
                      <a:solidFill>
                        <a:srgbClr val="BBE0E3"/>
                      </a:solidFill>
                    </a:lnT>
                    <a:lnB w="12700" cmpd="sng">
                      <a:solidFill>
                        <a:srgbClr val="BBE0E3"/>
                      </a:solidFill>
                    </a:lnB>
                    <a:lnTlToBr w="12700" cmpd="sng">
                      <a:noFill/>
                      <a:prstDash val="solid"/>
                    </a:lnTlToBr>
                    <a:lnBlToTr w="12700" cmpd="sng">
                      <a:noFill/>
                      <a:prstDash val="solid"/>
                    </a:lnBlToTr>
                    <a:noFill/>
                  </a:tcPr>
                </a:tc>
                <a:tc>
                  <a:txBody>
                    <a:bodyPr/>
                    <a:lstStyle>
                      <a:lvl1pPr marL="0" algn="l" defTabSz="457207" rtl="0" eaLnBrk="1" latinLnBrk="0" hangingPunct="1">
                        <a:defRPr sz="1800" b="1" kern="1200">
                          <a:solidFill>
                            <a:schemeClr val="tx1"/>
                          </a:solidFill>
                          <a:latin typeface="Arial"/>
                          <a:ea typeface="宋体"/>
                        </a:defRPr>
                      </a:lvl1pPr>
                      <a:lvl2pPr marL="457207" algn="l" defTabSz="457207" rtl="0" eaLnBrk="1" latinLnBrk="0" hangingPunct="1">
                        <a:defRPr sz="1800" b="1" kern="1200">
                          <a:solidFill>
                            <a:schemeClr val="tx1"/>
                          </a:solidFill>
                          <a:latin typeface="Arial"/>
                          <a:ea typeface="宋体"/>
                        </a:defRPr>
                      </a:lvl2pPr>
                      <a:lvl3pPr marL="914415" algn="l" defTabSz="457207" rtl="0" eaLnBrk="1" latinLnBrk="0" hangingPunct="1">
                        <a:defRPr sz="1800" b="1" kern="1200">
                          <a:solidFill>
                            <a:schemeClr val="tx1"/>
                          </a:solidFill>
                          <a:latin typeface="Arial"/>
                          <a:ea typeface="宋体"/>
                        </a:defRPr>
                      </a:lvl3pPr>
                      <a:lvl4pPr marL="1371622" algn="l" defTabSz="457207" rtl="0" eaLnBrk="1" latinLnBrk="0" hangingPunct="1">
                        <a:defRPr sz="1800" b="1" kern="1200">
                          <a:solidFill>
                            <a:schemeClr val="tx1"/>
                          </a:solidFill>
                          <a:latin typeface="Arial"/>
                          <a:ea typeface="宋体"/>
                        </a:defRPr>
                      </a:lvl4pPr>
                      <a:lvl5pPr marL="1828831" algn="l" defTabSz="457207" rtl="0" eaLnBrk="1" latinLnBrk="0" hangingPunct="1">
                        <a:defRPr sz="1800" b="1" kern="1200">
                          <a:solidFill>
                            <a:schemeClr val="tx1"/>
                          </a:solidFill>
                          <a:latin typeface="Arial"/>
                          <a:ea typeface="宋体"/>
                        </a:defRPr>
                      </a:lvl5pPr>
                      <a:lvl6pPr marL="2286038" algn="l" defTabSz="457207" rtl="0" eaLnBrk="1" latinLnBrk="0" hangingPunct="1">
                        <a:defRPr sz="1800" b="1" kern="1200">
                          <a:solidFill>
                            <a:schemeClr val="tx1"/>
                          </a:solidFill>
                          <a:latin typeface="Arial"/>
                          <a:ea typeface="宋体"/>
                        </a:defRPr>
                      </a:lvl6pPr>
                      <a:lvl7pPr marL="2743246" algn="l" defTabSz="457207" rtl="0" eaLnBrk="1" latinLnBrk="0" hangingPunct="1">
                        <a:defRPr sz="1800" b="1" kern="1200">
                          <a:solidFill>
                            <a:schemeClr val="tx1"/>
                          </a:solidFill>
                          <a:latin typeface="Arial"/>
                          <a:ea typeface="宋体"/>
                        </a:defRPr>
                      </a:lvl7pPr>
                      <a:lvl8pPr marL="3200453" algn="l" defTabSz="457207" rtl="0" eaLnBrk="1" latinLnBrk="0" hangingPunct="1">
                        <a:defRPr sz="1800" b="1" kern="1200">
                          <a:solidFill>
                            <a:schemeClr val="tx1"/>
                          </a:solidFill>
                          <a:latin typeface="Arial"/>
                          <a:ea typeface="宋体"/>
                        </a:defRPr>
                      </a:lvl8pPr>
                      <a:lvl9pPr marL="3657661" algn="l" defTabSz="457207" rtl="0" eaLnBrk="1" latinLnBrk="0" hangingPunct="1">
                        <a:defRPr sz="1800" b="1" kern="1200">
                          <a:solidFill>
                            <a:schemeClr val="tx1"/>
                          </a:solidFill>
                          <a:latin typeface="Arial"/>
                          <a:ea typeface="宋体"/>
                        </a:defRPr>
                      </a:lvl9pPr>
                    </a:lstStyle>
                    <a:p>
                      <a:r>
                        <a:rPr lang="zh-CN" altLang="en-US" sz="2000" dirty="0">
                          <a:latin typeface="仿宋" panose="02010609060101010101" pitchFamily="49" charset="-122"/>
                          <a:ea typeface="仿宋" panose="02010609060101010101" pitchFamily="49" charset="-122"/>
                        </a:rPr>
                        <a:t>优先访问时间</a:t>
                      </a:r>
                      <a:r>
                        <a:rPr lang="en-US" altLang="zh-CN" sz="2000" dirty="0">
                          <a:latin typeface="仿宋" panose="02010609060101010101" pitchFamily="49" charset="-122"/>
                          <a:ea typeface="仿宋" panose="02010609060101010101" pitchFamily="49" charset="-122"/>
                        </a:rPr>
                        <a:t>EAT</a:t>
                      </a:r>
                      <a:endParaRPr lang="zh-CN" altLang="en-US" sz="2000" dirty="0">
                        <a:latin typeface="仿宋" panose="02010609060101010101" pitchFamily="49" charset="-122"/>
                        <a:ea typeface="仿宋" panose="02010609060101010101" pitchFamily="49" charset="-122"/>
                      </a:endParaRPr>
                    </a:p>
                  </a:txBody>
                  <a:tcPr>
                    <a:lnL>
                      <a:noFill/>
                    </a:lnL>
                    <a:lnR>
                      <a:noFill/>
                    </a:lnR>
                    <a:lnT w="12700" cmpd="sng">
                      <a:solidFill>
                        <a:srgbClr val="BBE0E3"/>
                      </a:solidFill>
                    </a:lnT>
                    <a:lnB w="12700" cmpd="sng">
                      <a:solidFill>
                        <a:srgbClr val="BBE0E3"/>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0236">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r>
                        <a:rPr lang="en-US" altLang="zh-CN" sz="2000" dirty="0">
                          <a:latin typeface="仿宋" panose="02010609060101010101" pitchFamily="49" charset="-122"/>
                          <a:ea typeface="仿宋" panose="02010609060101010101" pitchFamily="49" charset="-122"/>
                        </a:rPr>
                        <a:t>0</a:t>
                      </a:r>
                      <a:endParaRPr lang="zh-CN" altLang="en-US" sz="2000" dirty="0">
                        <a:latin typeface="仿宋" panose="02010609060101010101" pitchFamily="49" charset="-122"/>
                        <a:ea typeface="仿宋" panose="02010609060101010101" pitchFamily="49" charset="-122"/>
                      </a:endParaRPr>
                    </a:p>
                  </a:txBody>
                  <a:tcPr>
                    <a:lnL>
                      <a:noFill/>
                    </a:lnL>
                    <a:lnR>
                      <a:noFill/>
                    </a:lnR>
                    <a:lnT w="12700" cmpd="sng">
                      <a:solidFill>
                        <a:srgbClr val="BBE0E3"/>
                      </a:solidFill>
                    </a:lnT>
                    <a:lnB>
                      <a:noFill/>
                    </a:lnB>
                    <a:lnTlToBr w="12700" cmpd="sng">
                      <a:noFill/>
                      <a:prstDash val="solid"/>
                    </a:lnTlToBr>
                    <a:lnBlToTr w="12700" cmpd="sng">
                      <a:noFill/>
                      <a:prstDash val="solid"/>
                    </a:lnBlToTr>
                    <a:solidFill>
                      <a:srgbClr val="BBE0E3">
                        <a:alpha val="20000"/>
                      </a:srgbClr>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r>
                        <a:rPr lang="en-US" altLang="zh-CN" sz="2000" dirty="0">
                          <a:latin typeface="仿宋" panose="02010609060101010101" pitchFamily="49" charset="-122"/>
                          <a:ea typeface="仿宋" panose="02010609060101010101" pitchFamily="49" charset="-122"/>
                        </a:rPr>
                        <a:t>220</a:t>
                      </a:r>
                      <a:endParaRPr lang="zh-CN" altLang="en-US" sz="2000" dirty="0">
                        <a:latin typeface="仿宋" panose="02010609060101010101" pitchFamily="49" charset="-122"/>
                        <a:ea typeface="仿宋" panose="02010609060101010101" pitchFamily="49" charset="-122"/>
                      </a:endParaRPr>
                    </a:p>
                  </a:txBody>
                  <a:tcPr>
                    <a:lnL>
                      <a:noFill/>
                    </a:lnL>
                    <a:lnR>
                      <a:noFill/>
                    </a:lnR>
                    <a:lnT w="12700" cmpd="sng">
                      <a:solidFill>
                        <a:srgbClr val="BBE0E3"/>
                      </a:solidFill>
                    </a:lnT>
                    <a:lnB>
                      <a:noFill/>
                    </a:lnB>
                    <a:lnTlToBr w="12700" cmpd="sng">
                      <a:noFill/>
                      <a:prstDash val="solid"/>
                    </a:lnTlToBr>
                    <a:lnBlToTr w="12700" cmpd="sng">
                      <a:noFill/>
                      <a:prstDash val="solid"/>
                    </a:lnBlToTr>
                    <a:solidFill>
                      <a:srgbClr val="BBE0E3">
                        <a:alpha val="20000"/>
                      </a:srgbClr>
                    </a:solidFill>
                  </a:tcPr>
                </a:tc>
                <a:extLst>
                  <a:ext uri="{0D108BD9-81ED-4DB2-BD59-A6C34878D82A}">
                    <a16:rowId xmlns:a16="http://schemas.microsoft.com/office/drawing/2014/main" val="10001"/>
                  </a:ext>
                </a:extLst>
              </a:tr>
              <a:tr h="360236">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r>
                        <a:rPr lang="en-US" altLang="zh-CN" sz="2000" dirty="0">
                          <a:latin typeface="仿宋" panose="02010609060101010101" pitchFamily="49" charset="-122"/>
                          <a:ea typeface="仿宋" panose="02010609060101010101" pitchFamily="49" charset="-122"/>
                        </a:rPr>
                        <a:t>50</a:t>
                      </a:r>
                      <a:endParaRPr lang="zh-CN" altLang="en-US" sz="2000" dirty="0">
                        <a:latin typeface="仿宋" panose="02010609060101010101" pitchFamily="49" charset="-122"/>
                        <a:ea typeface="仿宋" panose="02010609060101010101" pitchFamily="49" charset="-122"/>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r>
                        <a:rPr lang="en-US" altLang="zh-CN" sz="2000" dirty="0">
                          <a:latin typeface="仿宋" panose="02010609060101010101" pitchFamily="49" charset="-122"/>
                          <a:ea typeface="仿宋" panose="02010609060101010101" pitchFamily="49" charset="-122"/>
                        </a:rPr>
                        <a:t>170</a:t>
                      </a:r>
                      <a:endParaRPr lang="zh-CN" altLang="en-US" sz="2000" dirty="0">
                        <a:latin typeface="仿宋" panose="02010609060101010101" pitchFamily="49" charset="-122"/>
                        <a:ea typeface="仿宋" panose="02010609060101010101" pitchFamily="49" charset="-122"/>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0236">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r>
                        <a:rPr lang="en-US" altLang="zh-CN" sz="2000" dirty="0">
                          <a:latin typeface="仿宋" panose="02010609060101010101" pitchFamily="49" charset="-122"/>
                          <a:ea typeface="仿宋" panose="02010609060101010101" pitchFamily="49" charset="-122"/>
                        </a:rPr>
                        <a:t>80</a:t>
                      </a:r>
                      <a:endParaRPr lang="zh-CN" altLang="en-US" sz="2000" dirty="0">
                        <a:latin typeface="仿宋" panose="02010609060101010101" pitchFamily="49" charset="-122"/>
                        <a:ea typeface="仿宋" panose="02010609060101010101" pitchFamily="49" charset="-122"/>
                      </a:endParaRPr>
                    </a:p>
                  </a:txBody>
                  <a:tcPr>
                    <a:lnL>
                      <a:noFill/>
                    </a:lnL>
                    <a:lnR>
                      <a:noFill/>
                    </a:lnR>
                    <a:lnT>
                      <a:noFill/>
                    </a:lnT>
                    <a:lnB>
                      <a:noFill/>
                    </a:lnB>
                    <a:lnTlToBr w="12700" cmpd="sng">
                      <a:noFill/>
                      <a:prstDash val="solid"/>
                    </a:lnTlToBr>
                    <a:lnBlToTr w="12700" cmpd="sng">
                      <a:noFill/>
                      <a:prstDash val="solid"/>
                    </a:lnBlToTr>
                    <a:solidFill>
                      <a:srgbClr val="BBE0E3">
                        <a:alpha val="20000"/>
                      </a:srgbClr>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r>
                        <a:rPr lang="en-US" altLang="zh-CN" sz="2000" dirty="0">
                          <a:latin typeface="仿宋" panose="02010609060101010101" pitchFamily="49" charset="-122"/>
                          <a:ea typeface="仿宋" panose="02010609060101010101" pitchFamily="49" charset="-122"/>
                        </a:rPr>
                        <a:t>140</a:t>
                      </a:r>
                      <a:endParaRPr lang="zh-CN" altLang="en-US" sz="2000" dirty="0">
                        <a:latin typeface="仿宋" panose="02010609060101010101" pitchFamily="49" charset="-122"/>
                        <a:ea typeface="仿宋" panose="02010609060101010101" pitchFamily="49" charset="-122"/>
                      </a:endParaRPr>
                    </a:p>
                  </a:txBody>
                  <a:tcPr>
                    <a:lnL>
                      <a:noFill/>
                    </a:lnL>
                    <a:lnR>
                      <a:noFill/>
                    </a:lnR>
                    <a:lnT>
                      <a:noFill/>
                    </a:lnT>
                    <a:lnB>
                      <a:noFill/>
                    </a:lnB>
                    <a:lnTlToBr w="12700" cmpd="sng">
                      <a:noFill/>
                      <a:prstDash val="solid"/>
                    </a:lnTlToBr>
                    <a:lnBlToTr w="12700" cmpd="sng">
                      <a:noFill/>
                      <a:prstDash val="solid"/>
                    </a:lnBlToTr>
                    <a:solidFill>
                      <a:srgbClr val="BBE0E3">
                        <a:alpha val="20000"/>
                      </a:srgbClr>
                    </a:solidFill>
                  </a:tcPr>
                </a:tc>
                <a:extLst>
                  <a:ext uri="{0D108BD9-81ED-4DB2-BD59-A6C34878D82A}">
                    <a16:rowId xmlns:a16="http://schemas.microsoft.com/office/drawing/2014/main" val="10003"/>
                  </a:ext>
                </a:extLst>
              </a:tr>
              <a:tr h="360236">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r>
                        <a:rPr lang="en-US" altLang="zh-CN" sz="2000" dirty="0">
                          <a:latin typeface="仿宋" panose="02010609060101010101" pitchFamily="49" charset="-122"/>
                          <a:ea typeface="仿宋" panose="02010609060101010101" pitchFamily="49" charset="-122"/>
                        </a:rPr>
                        <a:t>90</a:t>
                      </a:r>
                      <a:endParaRPr lang="zh-CN" altLang="en-US" sz="2000" dirty="0">
                        <a:latin typeface="仿宋" panose="02010609060101010101" pitchFamily="49" charset="-122"/>
                        <a:ea typeface="仿宋" panose="02010609060101010101" pitchFamily="49" charset="-122"/>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r>
                        <a:rPr lang="en-US" altLang="zh-CN" sz="2000" dirty="0">
                          <a:latin typeface="仿宋" panose="02010609060101010101" pitchFamily="49" charset="-122"/>
                          <a:ea typeface="仿宋" panose="02010609060101010101" pitchFamily="49" charset="-122"/>
                        </a:rPr>
                        <a:t>130</a:t>
                      </a:r>
                      <a:endParaRPr lang="zh-CN" altLang="en-US" sz="2000" dirty="0">
                        <a:latin typeface="仿宋" panose="02010609060101010101" pitchFamily="49" charset="-122"/>
                        <a:ea typeface="仿宋" panose="02010609060101010101" pitchFamily="49" charset="-122"/>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0236">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r>
                        <a:rPr lang="en-US" altLang="zh-CN" sz="2000" dirty="0">
                          <a:latin typeface="仿宋" panose="02010609060101010101" pitchFamily="49" charset="-122"/>
                          <a:ea typeface="仿宋" panose="02010609060101010101" pitchFamily="49" charset="-122"/>
                        </a:rPr>
                        <a:t>98</a:t>
                      </a:r>
                      <a:endParaRPr lang="zh-CN" altLang="en-US" sz="2000" dirty="0">
                        <a:latin typeface="仿宋" panose="02010609060101010101" pitchFamily="49" charset="-122"/>
                        <a:ea typeface="仿宋" panose="02010609060101010101" pitchFamily="49" charset="-122"/>
                      </a:endParaRPr>
                    </a:p>
                  </a:txBody>
                  <a:tcPr>
                    <a:lnL>
                      <a:noFill/>
                    </a:lnL>
                    <a:lnR>
                      <a:noFill/>
                    </a:lnR>
                    <a:lnT>
                      <a:noFill/>
                    </a:lnT>
                    <a:lnB w="12700" cmpd="sng">
                      <a:solidFill>
                        <a:srgbClr val="BBE0E3"/>
                      </a:solidFill>
                    </a:lnB>
                    <a:lnTlToBr w="12700" cmpd="sng">
                      <a:noFill/>
                      <a:prstDash val="solid"/>
                    </a:lnTlToBr>
                    <a:lnBlToTr w="12700" cmpd="sng">
                      <a:noFill/>
                      <a:prstDash val="solid"/>
                    </a:lnBlToTr>
                    <a:solidFill>
                      <a:srgbClr val="BBE0E3">
                        <a:alpha val="20000"/>
                      </a:srgbClr>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r>
                        <a:rPr lang="en-US" altLang="zh-CN" sz="2000" dirty="0">
                          <a:latin typeface="仿宋" panose="02010609060101010101" pitchFamily="49" charset="-122"/>
                          <a:ea typeface="仿宋" panose="02010609060101010101" pitchFamily="49" charset="-122"/>
                        </a:rPr>
                        <a:t>122</a:t>
                      </a:r>
                      <a:endParaRPr lang="zh-CN" altLang="en-US" sz="2000" dirty="0">
                        <a:latin typeface="仿宋" panose="02010609060101010101" pitchFamily="49" charset="-122"/>
                        <a:ea typeface="仿宋" panose="02010609060101010101" pitchFamily="49" charset="-122"/>
                      </a:endParaRPr>
                    </a:p>
                  </a:txBody>
                  <a:tcPr>
                    <a:lnL>
                      <a:noFill/>
                    </a:lnL>
                    <a:lnR>
                      <a:noFill/>
                    </a:lnR>
                    <a:lnT>
                      <a:noFill/>
                    </a:lnT>
                    <a:lnB w="12700" cmpd="sng">
                      <a:solidFill>
                        <a:srgbClr val="BBE0E3"/>
                      </a:solidFill>
                    </a:lnB>
                    <a:lnTlToBr w="12700" cmpd="sng">
                      <a:noFill/>
                      <a:prstDash val="solid"/>
                    </a:lnTlToBr>
                    <a:lnBlToTr w="12700" cmpd="sng">
                      <a:noFill/>
                      <a:prstDash val="solid"/>
                    </a:lnBlToTr>
                    <a:solidFill>
                      <a:srgbClr val="BBE0E3">
                        <a:alpha val="20000"/>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3468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AFEC0BD7-2DDC-4ED9-8439-8DFD0DE467DA}"/>
              </a:ext>
            </a:extLst>
          </p:cNvPr>
          <p:cNvSpPr txBox="1">
            <a:spLocks noChangeArrowheads="1"/>
          </p:cNvSpPr>
          <p:nvPr/>
        </p:nvSpPr>
        <p:spPr bwMode="auto">
          <a:xfrm>
            <a:off x="476478" y="10234"/>
            <a:ext cx="6462728"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两级和多级页表</a:t>
            </a:r>
          </a:p>
        </p:txBody>
      </p:sp>
      <p:sp>
        <p:nvSpPr>
          <p:cNvPr id="12" name="Rectangle 7">
            <a:extLst>
              <a:ext uri="{FF2B5EF4-FFF2-40B4-BE49-F238E27FC236}">
                <a16:creationId xmlns:a16="http://schemas.microsoft.com/office/drawing/2014/main" id="{27E41695-3798-40BF-BBE9-EABB451BDC64}"/>
              </a:ext>
            </a:extLst>
          </p:cNvPr>
          <p:cNvSpPr txBox="1">
            <a:spLocks noChangeArrowheads="1"/>
          </p:cNvSpPr>
          <p:nvPr/>
        </p:nvSpPr>
        <p:spPr bwMode="auto">
          <a:xfrm>
            <a:off x="137169" y="1921261"/>
            <a:ext cx="8893175"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20000"/>
              </a:lnSpc>
              <a:buFontTx/>
              <a:buNone/>
            </a:pPr>
            <a:r>
              <a:rPr kumimoji="0" lang="zh-CN" altLang="en-US" sz="2400" kern="0" dirty="0">
                <a:solidFill>
                  <a:srgbClr val="6600FF"/>
                </a:solidFill>
                <a:latin typeface="仿宋" panose="02010609060101010101" pitchFamily="49" charset="-122"/>
                <a:ea typeface="仿宋" panose="02010609060101010101" pitchFamily="49" charset="-122"/>
              </a:rPr>
              <a:t>引入两级或多级页表的原因：</a:t>
            </a:r>
          </a:p>
          <a:p>
            <a:pPr lvl="1" eaLnBrk="1" hangingPunct="1">
              <a:lnSpc>
                <a:spcPct val="120000"/>
              </a:lnSpc>
            </a:pPr>
            <a:r>
              <a:rPr kumimoji="0" lang="zh-CN" altLang="en-US" sz="2400" kern="0" dirty="0">
                <a:latin typeface="仿宋" panose="02010609060101010101" pitchFamily="49" charset="-122"/>
                <a:ea typeface="仿宋" panose="02010609060101010101" pitchFamily="49" charset="-122"/>
              </a:rPr>
              <a:t>现代的计算机系统，都支持非常大的</a:t>
            </a:r>
            <a:r>
              <a:rPr kumimoji="0" lang="zh-CN" altLang="en-US" sz="2400" b="1" kern="0" dirty="0">
                <a:solidFill>
                  <a:srgbClr val="FF0000"/>
                </a:solidFill>
                <a:latin typeface="仿宋" panose="02010609060101010101" pitchFamily="49" charset="-122"/>
                <a:ea typeface="仿宋" panose="02010609060101010101" pitchFamily="49" charset="-122"/>
              </a:rPr>
              <a:t>逻辑地址空间</a:t>
            </a:r>
            <a:endParaRPr kumimoji="0" lang="zh-CN" altLang="en-US" sz="2400" kern="0" dirty="0">
              <a:latin typeface="仿宋" panose="02010609060101010101" pitchFamily="49" charset="-122"/>
              <a:ea typeface="仿宋" panose="02010609060101010101" pitchFamily="49" charset="-122"/>
            </a:endParaRPr>
          </a:p>
          <a:p>
            <a:pPr lvl="1" eaLnBrk="1" hangingPunct="1">
              <a:lnSpc>
                <a:spcPct val="120000"/>
              </a:lnSpc>
            </a:pPr>
            <a:r>
              <a:rPr kumimoji="0" lang="zh-CN" altLang="en-US" sz="2400" b="1" kern="0" dirty="0">
                <a:solidFill>
                  <a:srgbClr val="FF0000"/>
                </a:solidFill>
                <a:latin typeface="仿宋" panose="02010609060101010101" pitchFamily="49" charset="-122"/>
                <a:ea typeface="仿宋" panose="02010609060101010101" pitchFamily="49" charset="-122"/>
              </a:rPr>
              <a:t>页表会变得很大</a:t>
            </a:r>
            <a:r>
              <a:rPr kumimoji="0" lang="zh-CN" altLang="en-US" sz="2400" kern="0" dirty="0">
                <a:latin typeface="仿宋" panose="02010609060101010101" pitchFamily="49" charset="-122"/>
                <a:ea typeface="仿宋" panose="02010609060101010101" pitchFamily="49" charset="-122"/>
              </a:rPr>
              <a:t>，占用相当大的内存</a:t>
            </a:r>
          </a:p>
          <a:p>
            <a:pPr lvl="1" eaLnBrk="1" hangingPunct="1">
              <a:lnSpc>
                <a:spcPct val="120000"/>
              </a:lnSpc>
            </a:pPr>
            <a:r>
              <a:rPr kumimoji="0" lang="zh-CN" altLang="en-US" sz="2400" kern="0" dirty="0">
                <a:latin typeface="仿宋" panose="02010609060101010101" pitchFamily="49" charset="-122"/>
                <a:ea typeface="仿宋" panose="02010609060101010101" pitchFamily="49" charset="-122"/>
              </a:rPr>
              <a:t>页表所需的内存是连续的，更加难以实现</a:t>
            </a:r>
          </a:p>
          <a:p>
            <a:pPr eaLnBrk="1" hangingPunct="1">
              <a:lnSpc>
                <a:spcPct val="120000"/>
              </a:lnSpc>
            </a:pPr>
            <a:endParaRPr kumimoji="0" lang="zh-CN" altLang="en-US" sz="2400" kern="0" dirty="0">
              <a:latin typeface="仿宋" panose="02010609060101010101" pitchFamily="49" charset="-122"/>
              <a:ea typeface="仿宋" panose="02010609060101010101" pitchFamily="49" charset="-122"/>
            </a:endParaRPr>
          </a:p>
          <a:p>
            <a:pPr eaLnBrk="1" hangingPunct="1">
              <a:lnSpc>
                <a:spcPct val="120000"/>
              </a:lnSpc>
              <a:buFontTx/>
              <a:buNone/>
            </a:pPr>
            <a:r>
              <a:rPr kumimoji="0" lang="zh-CN" altLang="en-US" sz="2400" kern="0" dirty="0">
                <a:solidFill>
                  <a:srgbClr val="6600FF"/>
                </a:solidFill>
                <a:latin typeface="仿宋" panose="02010609060101010101" pitchFamily="49" charset="-122"/>
                <a:ea typeface="仿宋" panose="02010609060101010101" pitchFamily="49" charset="-122"/>
              </a:rPr>
              <a:t>解决方案：</a:t>
            </a:r>
          </a:p>
          <a:p>
            <a:pPr lvl="1" eaLnBrk="1" hangingPunct="1">
              <a:lnSpc>
                <a:spcPct val="120000"/>
              </a:lnSpc>
              <a:buFontTx/>
              <a:buNone/>
            </a:pPr>
            <a:r>
              <a:rPr kumimoji="0" lang="en-US" altLang="zh-CN" sz="2400" b="1" kern="0" dirty="0">
                <a:latin typeface="仿宋" panose="02010609060101010101" pitchFamily="49" charset="-122"/>
                <a:ea typeface="仿宋" panose="02010609060101010101" pitchFamily="49" charset="-122"/>
              </a:rPr>
              <a:t>1</a:t>
            </a:r>
            <a:r>
              <a:rPr kumimoji="0" lang="zh-CN" altLang="en-US" sz="2400" kern="0" dirty="0">
                <a:latin typeface="仿宋" panose="02010609060101010101" pitchFamily="49" charset="-122"/>
                <a:ea typeface="仿宋" panose="02010609060101010101" pitchFamily="49" charset="-122"/>
              </a:rPr>
              <a:t>、</a:t>
            </a:r>
            <a:r>
              <a:rPr kumimoji="0" lang="zh-CN" altLang="en-US" sz="2400" b="1" kern="0" dirty="0">
                <a:solidFill>
                  <a:srgbClr val="FF0000"/>
                </a:solidFill>
                <a:latin typeface="仿宋" panose="02010609060101010101" pitchFamily="49" charset="-122"/>
                <a:ea typeface="仿宋" panose="02010609060101010101" pitchFamily="49" charset="-122"/>
              </a:rPr>
              <a:t>对页表采用离散方式存储，但还是需要比较多的空间</a:t>
            </a:r>
          </a:p>
          <a:p>
            <a:pPr lvl="1" eaLnBrk="1" hangingPunct="1">
              <a:lnSpc>
                <a:spcPct val="120000"/>
              </a:lnSpc>
              <a:buFontTx/>
              <a:buNone/>
            </a:pPr>
            <a:r>
              <a:rPr kumimoji="0" lang="en-US" altLang="zh-CN" sz="2400" b="1" kern="0" dirty="0">
                <a:latin typeface="仿宋" panose="02010609060101010101" pitchFamily="49" charset="-122"/>
                <a:ea typeface="仿宋" panose="02010609060101010101" pitchFamily="49" charset="-122"/>
              </a:rPr>
              <a:t>2</a:t>
            </a:r>
            <a:r>
              <a:rPr kumimoji="0" lang="zh-CN" altLang="en-US" sz="2400" kern="0" dirty="0">
                <a:latin typeface="仿宋" panose="02010609060101010101" pitchFamily="49" charset="-122"/>
                <a:ea typeface="仿宋" panose="02010609060101010101" pitchFamily="49" charset="-122"/>
              </a:rPr>
              <a:t>、只将部分页表装入内存，其余留在磁盘上，需要时再调入</a:t>
            </a:r>
          </a:p>
          <a:p>
            <a:pPr eaLnBrk="1" hangingPunct="1">
              <a:lnSpc>
                <a:spcPct val="120000"/>
              </a:lnSpc>
            </a:pPr>
            <a:endParaRPr kumimoji="0" lang="en-US" altLang="zh-CN" sz="2400"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90118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 calcmode="lin" valueType="num">
                                      <p:cBhvr additive="base">
                                        <p:cTn id="15"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 calcmode="lin" valueType="num">
                                      <p:cBhvr additive="base">
                                        <p:cTn id="19"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AFEC0BD7-2DDC-4ED9-8439-8DFD0DE467DA}"/>
              </a:ext>
            </a:extLst>
          </p:cNvPr>
          <p:cNvSpPr txBox="1">
            <a:spLocks noChangeArrowheads="1"/>
          </p:cNvSpPr>
          <p:nvPr/>
        </p:nvSpPr>
        <p:spPr bwMode="auto">
          <a:xfrm>
            <a:off x="899592" y="16890"/>
            <a:ext cx="6462728"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两级和多级页表</a:t>
            </a:r>
          </a:p>
        </p:txBody>
      </p:sp>
      <p:sp>
        <p:nvSpPr>
          <p:cNvPr id="16" name="Text Box 4">
            <a:extLst>
              <a:ext uri="{FF2B5EF4-FFF2-40B4-BE49-F238E27FC236}">
                <a16:creationId xmlns:a16="http://schemas.microsoft.com/office/drawing/2014/main" id="{29A5CA17-207D-4972-825D-C3235FFFAB23}"/>
              </a:ext>
            </a:extLst>
          </p:cNvPr>
          <p:cNvSpPr txBox="1">
            <a:spLocks noChangeArrowheads="1"/>
          </p:cNvSpPr>
          <p:nvPr/>
        </p:nvSpPr>
        <p:spPr bwMode="auto">
          <a:xfrm>
            <a:off x="354954" y="1966820"/>
            <a:ext cx="8353425" cy="1667764"/>
          </a:xfrm>
          <a:prstGeom prst="rect">
            <a:avLst/>
          </a:prstGeom>
          <a:noFill/>
          <a:ln w="9525">
            <a:noFill/>
            <a:miter lim="800000"/>
            <a:headEnd/>
            <a:tailEnd/>
          </a:ln>
        </p:spPr>
        <p:txBody>
          <a:bodyPr>
            <a:spAutoFit/>
          </a:bodyPr>
          <a:lstStyle/>
          <a:p>
            <a:pPr algn="l">
              <a:lnSpc>
                <a:spcPct val="150000"/>
              </a:lnSpc>
            </a:pPr>
            <a:r>
              <a:rPr lang="zh-CN" altLang="en-US" dirty="0">
                <a:solidFill>
                  <a:schemeClr val="tx1"/>
                </a:solidFill>
                <a:latin typeface="仿宋" panose="02010609060101010101" pitchFamily="49" charset="-122"/>
                <a:ea typeface="仿宋" panose="02010609060101010101" pitchFamily="49" charset="-122"/>
              </a:rPr>
              <a:t>对于两级页表，是将</a:t>
            </a:r>
            <a:r>
              <a:rPr lang="zh-CN" altLang="en-US" dirty="0">
                <a:solidFill>
                  <a:srgbClr val="6600FF"/>
                </a:solidFill>
                <a:latin typeface="仿宋" panose="02010609060101010101" pitchFamily="49" charset="-122"/>
                <a:ea typeface="仿宋" panose="02010609060101010101" pitchFamily="49" charset="-122"/>
              </a:rPr>
              <a:t>页表再进行分页</a:t>
            </a:r>
            <a:r>
              <a:rPr lang="zh-CN" altLang="en-US" dirty="0">
                <a:solidFill>
                  <a:schemeClr val="tx1"/>
                </a:solidFill>
                <a:latin typeface="仿宋" panose="02010609060101010101" pitchFamily="49" charset="-122"/>
                <a:ea typeface="仿宋" panose="02010609060101010101" pitchFamily="49" charset="-122"/>
              </a:rPr>
              <a:t>，并离散地将各个页面分别存放在不同的物理块中，同样也要为离散分配的页表再建立一张页表，称为</a:t>
            </a:r>
            <a:r>
              <a:rPr lang="zh-CN" altLang="en-US" b="1" dirty="0">
                <a:solidFill>
                  <a:srgbClr val="FF0000"/>
                </a:solidFill>
                <a:latin typeface="仿宋" panose="02010609060101010101" pitchFamily="49" charset="-122"/>
                <a:ea typeface="仿宋" panose="02010609060101010101" pitchFamily="49" charset="-122"/>
              </a:rPr>
              <a:t>外层页表</a:t>
            </a:r>
            <a:r>
              <a:rPr lang="zh-CN" altLang="en-US" dirty="0">
                <a:solidFill>
                  <a:schemeClr val="tx1"/>
                </a:solidFill>
                <a:latin typeface="仿宋" panose="02010609060101010101" pitchFamily="49" charset="-122"/>
                <a:ea typeface="仿宋" panose="02010609060101010101" pitchFamily="49" charset="-122"/>
              </a:rPr>
              <a:t>。逻辑地址结构可描述如下： </a:t>
            </a:r>
          </a:p>
        </p:txBody>
      </p:sp>
      <p:pic>
        <p:nvPicPr>
          <p:cNvPr id="18" name="Picture 5" descr="未标题-1 拷贝">
            <a:extLst>
              <a:ext uri="{FF2B5EF4-FFF2-40B4-BE49-F238E27FC236}">
                <a16:creationId xmlns:a16="http://schemas.microsoft.com/office/drawing/2014/main" id="{4C7FBBA6-D9E8-4AB6-A8BB-85EFD38F32D7}"/>
              </a:ext>
            </a:extLst>
          </p:cNvPr>
          <p:cNvPicPr>
            <a:picLocks noChangeAspect="1" noChangeArrowheads="1"/>
          </p:cNvPicPr>
          <p:nvPr/>
        </p:nvPicPr>
        <p:blipFill>
          <a:blip r:embed="rId2" cstate="print"/>
          <a:srcRect/>
          <a:stretch>
            <a:fillRect/>
          </a:stretch>
        </p:blipFill>
        <p:spPr bwMode="auto">
          <a:xfrm>
            <a:off x="423862" y="3989312"/>
            <a:ext cx="8296275" cy="1619250"/>
          </a:xfrm>
          <a:prstGeom prst="rect">
            <a:avLst/>
          </a:prstGeom>
          <a:noFill/>
          <a:ln w="9525">
            <a:noFill/>
            <a:miter lim="800000"/>
            <a:headEnd/>
            <a:tailEnd/>
          </a:ln>
        </p:spPr>
      </p:pic>
    </p:spTree>
    <p:extLst>
      <p:ext uri="{BB962C8B-B14F-4D97-AF65-F5344CB8AC3E}">
        <p14:creationId xmlns:p14="http://schemas.microsoft.com/office/powerpoint/2010/main" val="346408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AFEC0BD7-2DDC-4ED9-8439-8DFD0DE467DA}"/>
              </a:ext>
            </a:extLst>
          </p:cNvPr>
          <p:cNvSpPr txBox="1">
            <a:spLocks noChangeArrowheads="1"/>
          </p:cNvSpPr>
          <p:nvPr/>
        </p:nvSpPr>
        <p:spPr bwMode="auto">
          <a:xfrm>
            <a:off x="742262" y="-40201"/>
            <a:ext cx="6462728"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两级和多级页表</a:t>
            </a:r>
          </a:p>
        </p:txBody>
      </p:sp>
      <p:graphicFrame>
        <p:nvGraphicFramePr>
          <p:cNvPr id="19" name="Object 3">
            <a:extLst>
              <a:ext uri="{FF2B5EF4-FFF2-40B4-BE49-F238E27FC236}">
                <a16:creationId xmlns:a16="http://schemas.microsoft.com/office/drawing/2014/main" id="{E2B3926D-D87C-48CD-BD3C-FABE8D66ABB9}"/>
              </a:ext>
            </a:extLst>
          </p:cNvPr>
          <p:cNvGraphicFramePr>
            <a:graphicFrameLocks noChangeAspect="1"/>
          </p:cNvGraphicFramePr>
          <p:nvPr>
            <p:extLst>
              <p:ext uri="{D42A27DB-BD31-4B8C-83A1-F6EECF244321}">
                <p14:modId xmlns:p14="http://schemas.microsoft.com/office/powerpoint/2010/main" val="3262506513"/>
              </p:ext>
            </p:extLst>
          </p:nvPr>
        </p:nvGraphicFramePr>
        <p:xfrm>
          <a:off x="197768" y="1772816"/>
          <a:ext cx="8748463" cy="4848570"/>
        </p:xfrm>
        <a:graphic>
          <a:graphicData uri="http://schemas.openxmlformats.org/presentationml/2006/ole">
            <mc:AlternateContent xmlns:mc="http://schemas.openxmlformats.org/markup-compatibility/2006">
              <mc:Choice xmlns:v="urn:schemas-microsoft-com:vml" Requires="v">
                <p:oleObj spid="_x0000_s34853" name="VISIO" r:id="rId3" imgW="3503160" imgH="2441160" progId="">
                  <p:embed/>
                </p:oleObj>
              </mc:Choice>
              <mc:Fallback>
                <p:oleObj name="VISIO" r:id="rId3" imgW="3503160" imgH="2441160" progId="">
                  <p:embed/>
                  <p:pic>
                    <p:nvPicPr>
                      <p:cNvPr id="2150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68" y="1772816"/>
                        <a:ext cx="8748463" cy="4848570"/>
                      </a:xfrm>
                      <a:prstGeom prst="rect">
                        <a:avLst/>
                      </a:prstGeom>
                      <a:solidFill>
                        <a:schemeClr val="tx1"/>
                      </a:solidFill>
                      <a:ln>
                        <a:noFill/>
                      </a:ln>
                      <a:effectLst/>
                    </p:spPr>
                  </p:pic>
                </p:oleObj>
              </mc:Fallback>
            </mc:AlternateContent>
          </a:graphicData>
        </a:graphic>
      </p:graphicFrame>
    </p:spTree>
    <p:extLst>
      <p:ext uri="{BB962C8B-B14F-4D97-AF65-F5344CB8AC3E}">
        <p14:creationId xmlns:p14="http://schemas.microsoft.com/office/powerpoint/2010/main" val="20429325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6" name="Text Box 2">
            <a:extLst>
              <a:ext uri="{FF2B5EF4-FFF2-40B4-BE49-F238E27FC236}">
                <a16:creationId xmlns:a16="http://schemas.microsoft.com/office/drawing/2014/main" id="{05138F64-D5FB-4878-9637-C7AD519E7985}"/>
              </a:ext>
            </a:extLst>
          </p:cNvPr>
          <p:cNvSpPr txBox="1">
            <a:spLocks noChangeArrowheads="1"/>
          </p:cNvSpPr>
          <p:nvPr/>
        </p:nvSpPr>
        <p:spPr bwMode="auto">
          <a:xfrm>
            <a:off x="1979712" y="6056167"/>
            <a:ext cx="4801314" cy="461665"/>
          </a:xfrm>
          <a:prstGeom prst="rect">
            <a:avLst/>
          </a:prstGeom>
          <a:noFill/>
          <a:ln w="9525">
            <a:noFill/>
            <a:miter lim="800000"/>
            <a:headEnd/>
            <a:tailEnd/>
          </a:ln>
        </p:spPr>
        <p:txBody>
          <a:bodyPr wrap="none">
            <a:spAutoFit/>
          </a:bodyPr>
          <a:lstStyle/>
          <a:p>
            <a:pPr algn="l"/>
            <a:r>
              <a:rPr lang="zh-CN" altLang="en-US" dirty="0">
                <a:solidFill>
                  <a:srgbClr val="000000"/>
                </a:solidFill>
                <a:latin typeface="黑体" pitchFamily="2" charset="-122"/>
                <a:ea typeface="黑体" pitchFamily="2" charset="-122"/>
              </a:rPr>
              <a:t>   </a:t>
            </a:r>
            <a:r>
              <a:rPr lang="zh-CN" altLang="en-US" dirty="0">
                <a:solidFill>
                  <a:schemeClr val="tx1"/>
                </a:solidFill>
                <a:latin typeface="黑体" pitchFamily="2" charset="-122"/>
                <a:ea typeface="黑体" pitchFamily="2" charset="-122"/>
              </a:rPr>
              <a:t>具有两级页表的地址变换机构 </a:t>
            </a:r>
          </a:p>
        </p:txBody>
      </p:sp>
      <p:graphicFrame>
        <p:nvGraphicFramePr>
          <p:cNvPr id="18" name="Object 3">
            <a:extLst>
              <a:ext uri="{FF2B5EF4-FFF2-40B4-BE49-F238E27FC236}">
                <a16:creationId xmlns:a16="http://schemas.microsoft.com/office/drawing/2014/main" id="{11A0C80F-04B1-48F5-9CFF-66B64F72A536}"/>
              </a:ext>
            </a:extLst>
          </p:cNvPr>
          <p:cNvGraphicFramePr>
            <a:graphicFrameLocks noChangeAspect="1"/>
          </p:cNvGraphicFramePr>
          <p:nvPr>
            <p:extLst>
              <p:ext uri="{D42A27DB-BD31-4B8C-83A1-F6EECF244321}">
                <p14:modId xmlns:p14="http://schemas.microsoft.com/office/powerpoint/2010/main" val="3872618755"/>
              </p:ext>
            </p:extLst>
          </p:nvPr>
        </p:nvGraphicFramePr>
        <p:xfrm>
          <a:off x="-22769" y="2701153"/>
          <a:ext cx="9144000" cy="3162300"/>
        </p:xfrm>
        <a:graphic>
          <a:graphicData uri="http://schemas.openxmlformats.org/presentationml/2006/ole">
            <mc:AlternateContent xmlns:mc="http://schemas.openxmlformats.org/markup-compatibility/2006">
              <mc:Choice xmlns:v="urn:schemas-microsoft-com:vml" Requires="v">
                <p:oleObj spid="_x0000_s35877" name="Visio" r:id="rId3" imgW="3520978" imgH="1217033" progId="">
                  <p:embed/>
                </p:oleObj>
              </mc:Choice>
              <mc:Fallback>
                <p:oleObj name="Visio" r:id="rId3" imgW="3520978" imgH="1217033" progId="">
                  <p:embed/>
                  <p:pic>
                    <p:nvPicPr>
                      <p:cNvPr id="2253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69" y="2701153"/>
                        <a:ext cx="9144000" cy="3162300"/>
                      </a:xfrm>
                      <a:prstGeom prst="rect">
                        <a:avLst/>
                      </a:prstGeom>
                      <a:solidFill>
                        <a:schemeClr val="tx1"/>
                      </a:solidFill>
                      <a:ln>
                        <a:noFill/>
                      </a:ln>
                      <a:effectLst/>
                    </p:spPr>
                  </p:pic>
                </p:oleObj>
              </mc:Fallback>
            </mc:AlternateContent>
          </a:graphicData>
        </a:graphic>
      </p:graphicFrame>
      <p:sp>
        <p:nvSpPr>
          <p:cNvPr id="19" name="Text Box 2">
            <a:extLst>
              <a:ext uri="{FF2B5EF4-FFF2-40B4-BE49-F238E27FC236}">
                <a16:creationId xmlns:a16="http://schemas.microsoft.com/office/drawing/2014/main" id="{AFEC0BD7-2DDC-4ED9-8439-8DFD0DE467DA}"/>
              </a:ext>
            </a:extLst>
          </p:cNvPr>
          <p:cNvSpPr txBox="1">
            <a:spLocks noChangeArrowheads="1"/>
          </p:cNvSpPr>
          <p:nvPr/>
        </p:nvSpPr>
        <p:spPr bwMode="auto">
          <a:xfrm>
            <a:off x="742262" y="-40201"/>
            <a:ext cx="6462728"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两级和多级页表</a:t>
            </a:r>
          </a:p>
        </p:txBody>
      </p:sp>
    </p:spTree>
    <p:extLst>
      <p:ext uri="{BB962C8B-B14F-4D97-AF65-F5344CB8AC3E}">
        <p14:creationId xmlns:p14="http://schemas.microsoft.com/office/powerpoint/2010/main" val="30286095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8" name="Rectangle 3">
            <a:extLst>
              <a:ext uri="{FF2B5EF4-FFF2-40B4-BE49-F238E27FC236}">
                <a16:creationId xmlns:a16="http://schemas.microsoft.com/office/drawing/2014/main" id="{9A2D4032-EA4A-44A4-A3D3-4141624B0389}"/>
              </a:ext>
            </a:extLst>
          </p:cNvPr>
          <p:cNvSpPr txBox="1">
            <a:spLocks noChangeArrowheads="1"/>
          </p:cNvSpPr>
          <p:nvPr/>
        </p:nvSpPr>
        <p:spPr bwMode="auto">
          <a:xfrm>
            <a:off x="468957" y="2309928"/>
            <a:ext cx="8229600" cy="33843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优点：通过对页表进行离散分配的方法，解决了对大页表不需要连续空间存储问题。</a:t>
            </a:r>
          </a:p>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缺点：</a:t>
            </a:r>
            <a:r>
              <a:rPr kumimoji="0" lang="zh-CN" altLang="en-US" sz="2400" b="1" kern="0" dirty="0">
                <a:solidFill>
                  <a:srgbClr val="FF0000"/>
                </a:solidFill>
                <a:latin typeface="仿宋" panose="02010609060101010101" pitchFamily="49" charset="-122"/>
                <a:ea typeface="仿宋" panose="02010609060101010101" pitchFamily="49" charset="-122"/>
              </a:rPr>
              <a:t>内存占用空间并没有减少</a:t>
            </a:r>
            <a:r>
              <a:rPr kumimoji="0" lang="zh-CN" altLang="en-US" sz="2400" kern="0" dirty="0">
                <a:latin typeface="仿宋" panose="02010609060101010101" pitchFamily="49" charset="-122"/>
                <a:ea typeface="仿宋" panose="02010609060101010101" pitchFamily="49" charset="-122"/>
              </a:rPr>
              <a:t>，相反却略微增加了少许。</a:t>
            </a:r>
          </a:p>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怎么办？</a:t>
            </a:r>
            <a:r>
              <a:rPr kumimoji="0" lang="zh-CN" altLang="en-US" sz="2400" b="1" kern="0" dirty="0">
                <a:solidFill>
                  <a:srgbClr val="FF0000"/>
                </a:solidFill>
                <a:latin typeface="仿宋" panose="02010609060101010101" pitchFamily="49" charset="-122"/>
                <a:ea typeface="仿宋" panose="02010609060101010101" pitchFamily="49" charset="-122"/>
              </a:rPr>
              <a:t>对页表采用请求调页策略</a:t>
            </a:r>
            <a:endParaRPr kumimoji="0" lang="en-US" altLang="zh-CN" sz="2400" kern="0" dirty="0">
              <a:solidFill>
                <a:srgbClr val="FF0000"/>
              </a:solidFill>
              <a:latin typeface="仿宋" panose="02010609060101010101" pitchFamily="49" charset="-122"/>
              <a:ea typeface="仿宋" panose="02010609060101010101" pitchFamily="49" charset="-122"/>
            </a:endParaRPr>
          </a:p>
        </p:txBody>
      </p:sp>
      <p:sp>
        <p:nvSpPr>
          <p:cNvPr id="16" name="Text Box 2">
            <a:extLst>
              <a:ext uri="{FF2B5EF4-FFF2-40B4-BE49-F238E27FC236}">
                <a16:creationId xmlns:a16="http://schemas.microsoft.com/office/drawing/2014/main" id="{AFEC0BD7-2DDC-4ED9-8439-8DFD0DE467DA}"/>
              </a:ext>
            </a:extLst>
          </p:cNvPr>
          <p:cNvSpPr txBox="1">
            <a:spLocks noChangeArrowheads="1"/>
          </p:cNvSpPr>
          <p:nvPr/>
        </p:nvSpPr>
        <p:spPr bwMode="auto">
          <a:xfrm>
            <a:off x="742262" y="-40201"/>
            <a:ext cx="6462728"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两级和多级页表的优缺点</a:t>
            </a:r>
          </a:p>
        </p:txBody>
      </p:sp>
    </p:spTree>
    <p:extLst>
      <p:ext uri="{BB962C8B-B14F-4D97-AF65-F5344CB8AC3E}">
        <p14:creationId xmlns:p14="http://schemas.microsoft.com/office/powerpoint/2010/main" val="165455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7637" y="953344"/>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83767" y="-27384"/>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6" name="Rectangle 5">
            <a:extLst>
              <a:ext uri="{FF2B5EF4-FFF2-40B4-BE49-F238E27FC236}">
                <a16:creationId xmlns:a16="http://schemas.microsoft.com/office/drawing/2014/main" id="{DF3A7CAD-FDA6-429B-BC0B-E31D427092A0}"/>
              </a:ext>
            </a:extLst>
          </p:cNvPr>
          <p:cNvSpPr txBox="1">
            <a:spLocks noChangeArrowheads="1"/>
          </p:cNvSpPr>
          <p:nvPr/>
        </p:nvSpPr>
        <p:spPr bwMode="auto">
          <a:xfrm>
            <a:off x="468957" y="2117951"/>
            <a:ext cx="8229600" cy="36552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50000"/>
              </a:lnSpc>
              <a:buFont typeface="+mj-lt"/>
              <a:buAutoNum type="arabicPeriod"/>
            </a:pPr>
            <a:r>
              <a:rPr kumimoji="0" lang="en-US" altLang="zh-CN" sz="2400" b="1" kern="0" dirty="0">
                <a:latin typeface="仿宋" panose="02010609060101010101" pitchFamily="49" charset="-122"/>
                <a:ea typeface="仿宋" panose="02010609060101010101" pitchFamily="49" charset="-122"/>
              </a:rPr>
              <a:t>32</a:t>
            </a:r>
            <a:r>
              <a:rPr kumimoji="0" lang="zh-CN" altLang="en-US" sz="2400" kern="0" dirty="0">
                <a:latin typeface="仿宋" panose="02010609060101010101" pitchFamily="49" charset="-122"/>
                <a:ea typeface="仿宋" panose="02010609060101010101" pitchFamily="49" charset="-122"/>
              </a:rPr>
              <a:t>位的计算机，两级页表可满足需要；</a:t>
            </a:r>
          </a:p>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更多位的计算机呢？比如</a:t>
            </a:r>
            <a:r>
              <a:rPr kumimoji="0" lang="en-US" altLang="zh-CN" sz="2400" b="1" kern="0" dirty="0">
                <a:latin typeface="仿宋" panose="02010609060101010101" pitchFamily="49" charset="-122"/>
                <a:ea typeface="仿宋" panose="02010609060101010101" pitchFamily="49" charset="-122"/>
              </a:rPr>
              <a:t>64</a:t>
            </a:r>
            <a:r>
              <a:rPr kumimoji="0" lang="zh-CN" altLang="en-US" sz="2400" kern="0" dirty="0">
                <a:latin typeface="仿宋" panose="02010609060101010101" pitchFamily="49" charset="-122"/>
                <a:ea typeface="仿宋" panose="02010609060101010101" pitchFamily="49" charset="-122"/>
              </a:rPr>
              <a:t>位的计算机，如果仍旧采用两级页表，会有什么问题呢？</a:t>
            </a:r>
          </a:p>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外层页表庞大</a:t>
            </a:r>
          </a:p>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解决方案：将外层页表进行分页处理，目前很多的计算机都采用了</a:t>
            </a:r>
            <a:r>
              <a:rPr kumimoji="0" lang="en-US" altLang="zh-CN" sz="2400" b="1" kern="0" dirty="0">
                <a:latin typeface="仿宋" panose="02010609060101010101" pitchFamily="49" charset="-122"/>
                <a:ea typeface="仿宋" panose="02010609060101010101" pitchFamily="49" charset="-122"/>
              </a:rPr>
              <a:t>3</a:t>
            </a:r>
            <a:r>
              <a:rPr kumimoji="0" lang="zh-CN" altLang="en-US" sz="2400" kern="0" dirty="0">
                <a:latin typeface="仿宋" panose="02010609060101010101" pitchFamily="49" charset="-122"/>
                <a:ea typeface="仿宋" panose="02010609060101010101" pitchFamily="49" charset="-122"/>
              </a:rPr>
              <a:t>级或者</a:t>
            </a:r>
            <a:r>
              <a:rPr kumimoji="0" lang="en-US" altLang="zh-CN" sz="2400" b="1" kern="0" dirty="0">
                <a:latin typeface="仿宋" panose="02010609060101010101" pitchFamily="49" charset="-122"/>
                <a:ea typeface="仿宋" panose="02010609060101010101" pitchFamily="49" charset="-122"/>
              </a:rPr>
              <a:t>4</a:t>
            </a:r>
            <a:r>
              <a:rPr kumimoji="0" lang="zh-CN" altLang="en-US" sz="2400" kern="0" dirty="0">
                <a:latin typeface="仿宋" panose="02010609060101010101" pitchFamily="49" charset="-122"/>
                <a:ea typeface="仿宋" panose="02010609060101010101" pitchFamily="49" charset="-122"/>
              </a:rPr>
              <a:t>级的页表结构</a:t>
            </a:r>
          </a:p>
          <a:p>
            <a:pPr marL="457200" indent="-457200" eaLnBrk="1" hangingPunct="1">
              <a:lnSpc>
                <a:spcPct val="150000"/>
              </a:lnSpc>
              <a:buFont typeface="+mj-lt"/>
              <a:buAutoNum type="arabicPeriod"/>
            </a:pPr>
            <a:endParaRPr kumimoji="0" lang="en-US" altLang="zh-CN" sz="2400"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51741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AFEC0BD7-2DDC-4ED9-8439-8DFD0DE467DA}"/>
              </a:ext>
            </a:extLst>
          </p:cNvPr>
          <p:cNvSpPr txBox="1">
            <a:spLocks noChangeArrowheads="1"/>
          </p:cNvSpPr>
          <p:nvPr/>
        </p:nvSpPr>
        <p:spPr bwMode="auto">
          <a:xfrm>
            <a:off x="401150" y="65572"/>
            <a:ext cx="6462728"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两级和多级页表</a:t>
            </a:r>
          </a:p>
        </p:txBody>
      </p:sp>
      <p:sp>
        <p:nvSpPr>
          <p:cNvPr id="18" name="Text Box 2">
            <a:extLst>
              <a:ext uri="{FF2B5EF4-FFF2-40B4-BE49-F238E27FC236}">
                <a16:creationId xmlns:a16="http://schemas.microsoft.com/office/drawing/2014/main" id="{0E8530D5-8200-42F1-83E6-D08E93D9BA49}"/>
              </a:ext>
            </a:extLst>
          </p:cNvPr>
          <p:cNvSpPr txBox="1">
            <a:spLocks noChangeArrowheads="1"/>
          </p:cNvSpPr>
          <p:nvPr/>
        </p:nvSpPr>
        <p:spPr bwMode="auto">
          <a:xfrm>
            <a:off x="107393" y="2060848"/>
            <a:ext cx="8952728" cy="3847207"/>
          </a:xfrm>
          <a:prstGeom prst="rect">
            <a:avLst/>
          </a:prstGeom>
          <a:noFill/>
          <a:ln w="9525">
            <a:noFill/>
            <a:miter lim="800000"/>
            <a:headEnd/>
            <a:tailEnd/>
          </a:ln>
        </p:spPr>
        <p:txBody>
          <a:bodyPr wrap="square">
            <a:spAutoFit/>
          </a:bodyPr>
          <a:lstStyle/>
          <a:p>
            <a:pPr algn="just">
              <a:lnSpc>
                <a:spcPct val="130000"/>
              </a:lnSpc>
              <a:spcBef>
                <a:spcPct val="50000"/>
              </a:spcBef>
            </a:pPr>
            <a:r>
              <a:rPr lang="en-US" altLang="zh-CN" sz="2000" dirty="0">
                <a:solidFill>
                  <a:schemeClr val="tx1"/>
                </a:solidFill>
                <a:latin typeface="仿宋" panose="02010609060101010101" pitchFamily="49" charset="-122"/>
                <a:ea typeface="仿宋" panose="02010609060101010101" pitchFamily="49" charset="-122"/>
              </a:rPr>
              <a:t>    </a:t>
            </a:r>
            <a:r>
              <a:rPr lang="zh-CN" altLang="en-US" sz="2000" dirty="0">
                <a:solidFill>
                  <a:schemeClr val="tx1"/>
                </a:solidFill>
                <a:latin typeface="仿宋" panose="02010609060101010101" pitchFamily="49" charset="-122"/>
                <a:ea typeface="仿宋" panose="02010609060101010101" pitchFamily="49" charset="-122"/>
              </a:rPr>
              <a:t>对于</a:t>
            </a:r>
            <a:r>
              <a:rPr lang="en-US" altLang="zh-CN" sz="2000" dirty="0">
                <a:solidFill>
                  <a:schemeClr val="tx1"/>
                </a:solidFill>
                <a:latin typeface="仿宋" panose="02010609060101010101" pitchFamily="49" charset="-122"/>
                <a:ea typeface="仿宋" panose="02010609060101010101" pitchFamily="49" charset="-122"/>
              </a:rPr>
              <a:t>64</a:t>
            </a:r>
            <a:r>
              <a:rPr lang="zh-CN" altLang="en-US" sz="2000" dirty="0">
                <a:solidFill>
                  <a:schemeClr val="tx1"/>
                </a:solidFill>
                <a:latin typeface="仿宋" panose="02010609060101010101" pitchFamily="49" charset="-122"/>
                <a:ea typeface="仿宋" panose="02010609060101010101" pitchFamily="49" charset="-122"/>
              </a:rPr>
              <a:t>位的机器，如果页面大小仍采用</a:t>
            </a:r>
            <a:r>
              <a:rPr lang="en-US" altLang="zh-CN" sz="2000" dirty="0">
                <a:solidFill>
                  <a:schemeClr val="tx1"/>
                </a:solidFill>
                <a:latin typeface="仿宋" panose="02010609060101010101" pitchFamily="49" charset="-122"/>
                <a:ea typeface="仿宋" panose="02010609060101010101" pitchFamily="49" charset="-122"/>
              </a:rPr>
              <a:t>4 KB</a:t>
            </a:r>
            <a:r>
              <a:rPr lang="zh-CN" altLang="en-US" sz="2000" dirty="0">
                <a:solidFill>
                  <a:schemeClr val="tx1"/>
                </a:solidFill>
                <a:latin typeface="仿宋" panose="02010609060101010101" pitchFamily="49" charset="-122"/>
                <a:ea typeface="仿宋" panose="02010609060101010101" pitchFamily="49" charset="-122"/>
              </a:rPr>
              <a:t>即</a:t>
            </a:r>
            <a:r>
              <a:rPr lang="en-US" altLang="zh-CN" sz="2000" dirty="0">
                <a:solidFill>
                  <a:schemeClr val="tx1"/>
                </a:solidFill>
                <a:latin typeface="仿宋" panose="02010609060101010101" pitchFamily="49" charset="-122"/>
                <a:ea typeface="仿宋" panose="02010609060101010101" pitchFamily="49" charset="-122"/>
              </a:rPr>
              <a:t>2</a:t>
            </a:r>
            <a:r>
              <a:rPr lang="en-US" altLang="zh-CN" sz="2000" baseline="30000" dirty="0">
                <a:solidFill>
                  <a:schemeClr val="tx1"/>
                </a:solidFill>
                <a:latin typeface="仿宋" panose="02010609060101010101" pitchFamily="49" charset="-122"/>
                <a:ea typeface="仿宋" panose="02010609060101010101" pitchFamily="49" charset="-122"/>
              </a:rPr>
              <a:t>12</a:t>
            </a:r>
            <a:r>
              <a:rPr lang="en-US" altLang="zh-CN" sz="2000" dirty="0">
                <a:solidFill>
                  <a:schemeClr val="tx1"/>
                </a:solidFill>
                <a:latin typeface="仿宋" panose="02010609060101010101" pitchFamily="49" charset="-122"/>
                <a:ea typeface="仿宋" panose="02010609060101010101" pitchFamily="49" charset="-122"/>
              </a:rPr>
              <a:t> B</a:t>
            </a:r>
            <a:r>
              <a:rPr lang="zh-CN" altLang="en-US" sz="2000" dirty="0">
                <a:solidFill>
                  <a:schemeClr val="tx1"/>
                </a:solidFill>
                <a:latin typeface="仿宋" panose="02010609060101010101" pitchFamily="49" charset="-122"/>
                <a:ea typeface="仿宋" panose="02010609060101010101" pitchFamily="49" charset="-122"/>
              </a:rPr>
              <a:t>，那么还剩下</a:t>
            </a:r>
            <a:r>
              <a:rPr lang="en-US" altLang="zh-CN" sz="2000" dirty="0">
                <a:solidFill>
                  <a:schemeClr val="tx1"/>
                </a:solidFill>
                <a:latin typeface="仿宋" panose="02010609060101010101" pitchFamily="49" charset="-122"/>
                <a:ea typeface="仿宋" panose="02010609060101010101" pitchFamily="49" charset="-122"/>
              </a:rPr>
              <a:t>52</a:t>
            </a:r>
            <a:r>
              <a:rPr lang="zh-CN" altLang="en-US" sz="2000" dirty="0">
                <a:solidFill>
                  <a:schemeClr val="tx1"/>
                </a:solidFill>
                <a:latin typeface="仿宋" panose="02010609060101010101" pitchFamily="49" charset="-122"/>
                <a:ea typeface="仿宋" panose="02010609060101010101" pitchFamily="49" charset="-122"/>
              </a:rPr>
              <a:t>位，假定仍按物理块的大小</a:t>
            </a:r>
            <a:r>
              <a:rPr lang="en-US" altLang="zh-CN" sz="2000" dirty="0">
                <a:solidFill>
                  <a:schemeClr val="tx1"/>
                </a:solidFill>
                <a:latin typeface="仿宋" panose="02010609060101010101" pitchFamily="49" charset="-122"/>
                <a:ea typeface="仿宋" panose="02010609060101010101" pitchFamily="49" charset="-122"/>
              </a:rPr>
              <a:t>(2</a:t>
            </a:r>
            <a:r>
              <a:rPr lang="en-US" altLang="zh-CN" sz="2000" baseline="30000" dirty="0">
                <a:solidFill>
                  <a:schemeClr val="tx1"/>
                </a:solidFill>
                <a:latin typeface="仿宋" panose="02010609060101010101" pitchFamily="49" charset="-122"/>
                <a:ea typeface="仿宋" panose="02010609060101010101" pitchFamily="49" charset="-122"/>
              </a:rPr>
              <a:t>12</a:t>
            </a:r>
            <a:r>
              <a:rPr lang="zh-CN" altLang="en-US" sz="2000" dirty="0">
                <a:solidFill>
                  <a:schemeClr val="tx1"/>
                </a:solidFill>
                <a:latin typeface="仿宋" panose="02010609060101010101" pitchFamily="49" charset="-122"/>
                <a:ea typeface="仿宋" panose="02010609060101010101" pitchFamily="49" charset="-122"/>
              </a:rPr>
              <a:t>位</a:t>
            </a:r>
            <a:r>
              <a:rPr lang="en-US" altLang="zh-CN" sz="2000" dirty="0">
                <a:solidFill>
                  <a:schemeClr val="tx1"/>
                </a:solidFill>
                <a:latin typeface="仿宋" panose="02010609060101010101" pitchFamily="49" charset="-122"/>
                <a:ea typeface="仿宋" panose="02010609060101010101" pitchFamily="49" charset="-122"/>
              </a:rPr>
              <a:t>)</a:t>
            </a:r>
            <a:r>
              <a:rPr lang="zh-CN" altLang="en-US" sz="2000" dirty="0">
                <a:solidFill>
                  <a:schemeClr val="tx1"/>
                </a:solidFill>
                <a:latin typeface="仿宋" panose="02010609060101010101" pitchFamily="49" charset="-122"/>
                <a:ea typeface="仿宋" panose="02010609060101010101" pitchFamily="49" charset="-122"/>
              </a:rPr>
              <a:t>来划分页表，则将余下的</a:t>
            </a:r>
            <a:r>
              <a:rPr lang="en-US" altLang="zh-CN" sz="2000" dirty="0">
                <a:solidFill>
                  <a:schemeClr val="tx1"/>
                </a:solidFill>
                <a:latin typeface="仿宋" panose="02010609060101010101" pitchFamily="49" charset="-122"/>
                <a:ea typeface="仿宋" panose="02010609060101010101" pitchFamily="49" charset="-122"/>
              </a:rPr>
              <a:t>40</a:t>
            </a:r>
            <a:r>
              <a:rPr lang="zh-CN" altLang="en-US" sz="2000" dirty="0">
                <a:solidFill>
                  <a:schemeClr val="tx1"/>
                </a:solidFill>
                <a:latin typeface="仿宋" panose="02010609060101010101" pitchFamily="49" charset="-122"/>
                <a:ea typeface="仿宋" panose="02010609060101010101" pitchFamily="49" charset="-122"/>
              </a:rPr>
              <a:t>位用于外层页号。此时在外层页表中可能有</a:t>
            </a:r>
            <a:r>
              <a:rPr lang="en-US" altLang="zh-CN" sz="2000" b="1" dirty="0">
                <a:solidFill>
                  <a:schemeClr val="tx1"/>
                </a:solidFill>
                <a:latin typeface="仿宋" panose="02010609060101010101" pitchFamily="49" charset="-122"/>
                <a:ea typeface="仿宋" panose="02010609060101010101" pitchFamily="49" charset="-122"/>
              </a:rPr>
              <a:t>1024 G</a:t>
            </a:r>
            <a:r>
              <a:rPr lang="zh-CN" altLang="en-US" sz="2000" b="1" dirty="0">
                <a:solidFill>
                  <a:schemeClr val="tx1"/>
                </a:solidFill>
                <a:latin typeface="仿宋" panose="02010609060101010101" pitchFamily="49" charset="-122"/>
                <a:ea typeface="仿宋" panose="02010609060101010101" pitchFamily="49" charset="-122"/>
              </a:rPr>
              <a:t>个页表项</a:t>
            </a:r>
            <a:r>
              <a:rPr lang="zh-CN" altLang="en-US" sz="2000" dirty="0">
                <a:solidFill>
                  <a:schemeClr val="tx1"/>
                </a:solidFill>
                <a:latin typeface="仿宋" panose="02010609060101010101" pitchFamily="49" charset="-122"/>
                <a:ea typeface="仿宋" panose="02010609060101010101" pitchFamily="49" charset="-122"/>
              </a:rPr>
              <a:t>，要占用</a:t>
            </a:r>
            <a:r>
              <a:rPr lang="en-US" altLang="zh-CN" sz="2000" dirty="0">
                <a:solidFill>
                  <a:schemeClr val="tx1"/>
                </a:solidFill>
                <a:latin typeface="仿宋" panose="02010609060101010101" pitchFamily="49" charset="-122"/>
                <a:ea typeface="仿宋" panose="02010609060101010101" pitchFamily="49" charset="-122"/>
              </a:rPr>
              <a:t>4096GB</a:t>
            </a:r>
            <a:r>
              <a:rPr lang="zh-CN" altLang="en-US" sz="2000" dirty="0">
                <a:solidFill>
                  <a:schemeClr val="tx1"/>
                </a:solidFill>
                <a:latin typeface="仿宋" panose="02010609060101010101" pitchFamily="49" charset="-122"/>
                <a:ea typeface="仿宋" panose="02010609060101010101" pitchFamily="49" charset="-122"/>
              </a:rPr>
              <a:t>的连续内存空间。必须采用多级页表，将外层页表再进行分页，也是将各分页离散地装入到不相邻接的物理块中，再利用第</a:t>
            </a:r>
            <a:r>
              <a:rPr lang="en-US" altLang="zh-CN" sz="2000" dirty="0">
                <a:solidFill>
                  <a:schemeClr val="tx1"/>
                </a:solidFill>
                <a:latin typeface="仿宋" panose="02010609060101010101" pitchFamily="49" charset="-122"/>
                <a:ea typeface="仿宋" panose="02010609060101010101" pitchFamily="49" charset="-122"/>
              </a:rPr>
              <a:t>2</a:t>
            </a:r>
            <a:r>
              <a:rPr lang="zh-CN" altLang="en-US" sz="2000" dirty="0">
                <a:solidFill>
                  <a:schemeClr val="tx1"/>
                </a:solidFill>
                <a:latin typeface="仿宋" panose="02010609060101010101" pitchFamily="49" charset="-122"/>
                <a:ea typeface="仿宋" panose="02010609060101010101" pitchFamily="49" charset="-122"/>
              </a:rPr>
              <a:t>级的外层页表来映射它们之间的关系。</a:t>
            </a:r>
          </a:p>
          <a:p>
            <a:pPr algn="just">
              <a:lnSpc>
                <a:spcPct val="130000"/>
              </a:lnSpc>
              <a:spcBef>
                <a:spcPct val="50000"/>
              </a:spcBef>
            </a:pPr>
            <a:r>
              <a:rPr lang="zh-CN" altLang="en-US" sz="2000" dirty="0">
                <a:solidFill>
                  <a:schemeClr val="tx1"/>
                </a:solidFill>
                <a:latin typeface="仿宋" panose="02010609060101010101" pitchFamily="49" charset="-122"/>
                <a:ea typeface="仿宋" panose="02010609060101010101" pitchFamily="49" charset="-122"/>
              </a:rPr>
              <a:t>    对于</a:t>
            </a:r>
            <a:r>
              <a:rPr lang="en-US" altLang="zh-CN" sz="2000" dirty="0">
                <a:solidFill>
                  <a:schemeClr val="tx1"/>
                </a:solidFill>
                <a:latin typeface="仿宋" panose="02010609060101010101" pitchFamily="49" charset="-122"/>
                <a:ea typeface="仿宋" panose="02010609060101010101" pitchFamily="49" charset="-122"/>
              </a:rPr>
              <a:t>64</a:t>
            </a:r>
            <a:r>
              <a:rPr lang="zh-CN" altLang="en-US" sz="2000" dirty="0">
                <a:solidFill>
                  <a:schemeClr val="tx1"/>
                </a:solidFill>
                <a:latin typeface="仿宋" panose="02010609060101010101" pitchFamily="49" charset="-122"/>
                <a:ea typeface="仿宋" panose="02010609060101010101" pitchFamily="49" charset="-122"/>
              </a:rPr>
              <a:t>位的计算机，如果要求它能支持</a:t>
            </a:r>
            <a:r>
              <a:rPr lang="en-US" altLang="zh-CN" sz="2000" dirty="0">
                <a:solidFill>
                  <a:schemeClr val="tx1"/>
                </a:solidFill>
                <a:latin typeface="仿宋" panose="02010609060101010101" pitchFamily="49" charset="-122"/>
                <a:ea typeface="仿宋" panose="02010609060101010101" pitchFamily="49" charset="-122"/>
              </a:rPr>
              <a:t>2</a:t>
            </a:r>
            <a:r>
              <a:rPr lang="zh-CN" altLang="en-US" sz="2000" baseline="30000" dirty="0">
                <a:solidFill>
                  <a:schemeClr val="tx1"/>
                </a:solidFill>
                <a:latin typeface="仿宋" panose="02010609060101010101" pitchFamily="49" charset="-122"/>
                <a:ea typeface="仿宋" panose="02010609060101010101" pitchFamily="49" charset="-122"/>
              </a:rPr>
              <a:t>６４</a:t>
            </a:r>
            <a:r>
              <a:rPr lang="en-US" altLang="zh-CN" sz="2000" dirty="0">
                <a:solidFill>
                  <a:schemeClr val="tx1"/>
                </a:solidFill>
                <a:latin typeface="仿宋" panose="02010609060101010101" pitchFamily="49" charset="-122"/>
                <a:ea typeface="仿宋" panose="02010609060101010101" pitchFamily="49" charset="-122"/>
              </a:rPr>
              <a:t>(=1844744 TB)</a:t>
            </a:r>
            <a:r>
              <a:rPr lang="zh-CN" altLang="en-US" sz="2000" dirty="0">
                <a:solidFill>
                  <a:schemeClr val="tx1"/>
                </a:solidFill>
                <a:latin typeface="仿宋" panose="02010609060101010101" pitchFamily="49" charset="-122"/>
                <a:ea typeface="仿宋" panose="02010609060101010101" pitchFamily="49" charset="-122"/>
              </a:rPr>
              <a:t>规模的物理存储空间，则即使是采用三级页表结构也是难以办到的；而在当前的实际应用中也无此必要。近两年推出的</a:t>
            </a:r>
            <a:r>
              <a:rPr lang="en-US" altLang="zh-CN" sz="2000" dirty="0">
                <a:solidFill>
                  <a:schemeClr val="tx1"/>
                </a:solidFill>
                <a:latin typeface="仿宋" panose="02010609060101010101" pitchFamily="49" charset="-122"/>
                <a:ea typeface="仿宋" panose="02010609060101010101" pitchFamily="49" charset="-122"/>
              </a:rPr>
              <a:t>64</a:t>
            </a:r>
            <a:r>
              <a:rPr lang="zh-CN" altLang="en-US" sz="2000" dirty="0">
                <a:solidFill>
                  <a:schemeClr val="tx1"/>
                </a:solidFill>
                <a:latin typeface="仿宋" panose="02010609060101010101" pitchFamily="49" charset="-122"/>
                <a:ea typeface="仿宋" panose="02010609060101010101" pitchFamily="49" charset="-122"/>
              </a:rPr>
              <a:t>位</a:t>
            </a:r>
            <a:r>
              <a:rPr lang="en-US" altLang="zh-CN" sz="2000" dirty="0">
                <a:solidFill>
                  <a:schemeClr val="tx1"/>
                </a:solidFill>
                <a:latin typeface="仿宋" panose="02010609060101010101" pitchFamily="49" charset="-122"/>
                <a:ea typeface="仿宋" panose="02010609060101010101" pitchFamily="49" charset="-122"/>
              </a:rPr>
              <a:t>OS</a:t>
            </a:r>
            <a:r>
              <a:rPr lang="zh-CN" altLang="en-US" sz="2000" dirty="0">
                <a:solidFill>
                  <a:schemeClr val="tx1"/>
                </a:solidFill>
                <a:latin typeface="仿宋" panose="02010609060101010101" pitchFamily="49" charset="-122"/>
                <a:ea typeface="仿宋" panose="02010609060101010101" pitchFamily="49" charset="-122"/>
              </a:rPr>
              <a:t>中，把可直接寻址的存储器空间减少为</a:t>
            </a:r>
            <a:r>
              <a:rPr lang="en-US" altLang="zh-CN" sz="2000" dirty="0">
                <a:solidFill>
                  <a:schemeClr val="tx1"/>
                </a:solidFill>
                <a:latin typeface="仿宋" panose="02010609060101010101" pitchFamily="49" charset="-122"/>
                <a:ea typeface="仿宋" panose="02010609060101010101" pitchFamily="49" charset="-122"/>
              </a:rPr>
              <a:t>45</a:t>
            </a:r>
            <a:r>
              <a:rPr lang="zh-CN" altLang="en-US" sz="2000" dirty="0">
                <a:solidFill>
                  <a:schemeClr val="tx1"/>
                </a:solidFill>
                <a:latin typeface="仿宋" panose="02010609060101010101" pitchFamily="49" charset="-122"/>
                <a:ea typeface="仿宋" panose="02010609060101010101" pitchFamily="49" charset="-122"/>
              </a:rPr>
              <a:t>位长度左右，利用三级页表结构实现分页存储管理</a:t>
            </a:r>
          </a:p>
        </p:txBody>
      </p:sp>
    </p:spTree>
    <p:extLst>
      <p:ext uri="{BB962C8B-B14F-4D97-AF65-F5344CB8AC3E}">
        <p14:creationId xmlns:p14="http://schemas.microsoft.com/office/powerpoint/2010/main" val="2682339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aphicFrame>
        <p:nvGraphicFramePr>
          <p:cNvPr id="5" name="内容占位符 3">
            <a:extLst>
              <a:ext uri="{FF2B5EF4-FFF2-40B4-BE49-F238E27FC236}">
                <a16:creationId xmlns:a16="http://schemas.microsoft.com/office/drawing/2014/main" id="{669825B9-A79D-4C40-84DB-6287F4D8037C}"/>
              </a:ext>
            </a:extLst>
          </p:cNvPr>
          <p:cNvGraphicFramePr>
            <a:graphicFrameLocks noGrp="1"/>
          </p:cNvGraphicFramePr>
          <p:nvPr>
            <p:ph idx="1"/>
            <p:extLst>
              <p:ext uri="{D42A27DB-BD31-4B8C-83A1-F6EECF244321}">
                <p14:modId xmlns:p14="http://schemas.microsoft.com/office/powerpoint/2010/main" val="3015181520"/>
              </p:ext>
            </p:extLst>
          </p:nvPr>
        </p:nvGraphicFramePr>
        <p:xfrm>
          <a:off x="467544" y="1647518"/>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4">
            <a:extLst>
              <a:ext uri="{FF2B5EF4-FFF2-40B4-BE49-F238E27FC236}">
                <a16:creationId xmlns:a16="http://schemas.microsoft.com/office/drawing/2014/main" id="{494719E0-19D3-49D5-8D54-D445DDB537DA}"/>
              </a:ext>
            </a:extLst>
          </p:cNvPr>
          <p:cNvSpPr>
            <a:spLocks noChangeArrowheads="1"/>
          </p:cNvSpPr>
          <p:nvPr/>
        </p:nvSpPr>
        <p:spPr bwMode="auto">
          <a:xfrm>
            <a:off x="467544" y="840294"/>
            <a:ext cx="8358188" cy="646331"/>
          </a:xfrm>
          <a:prstGeom prst="rect">
            <a:avLst/>
          </a:prstGeom>
          <a:noFill/>
          <a:ln w="19050" algn="ctr">
            <a:noFill/>
            <a:miter lim="800000"/>
            <a:headEnd/>
            <a:tailEnd/>
          </a:ln>
        </p:spPr>
        <p:txBody>
          <a:bodyPr>
            <a:spAutoFit/>
          </a:bodyPr>
          <a:lstStyle/>
          <a:p>
            <a:pPr marL="342900" indent="-342900" latinLnBrk="1">
              <a:lnSpc>
                <a:spcPct val="150000"/>
              </a:lnSpc>
              <a:spcBef>
                <a:spcPct val="50000"/>
              </a:spcBef>
              <a:spcAft>
                <a:spcPct val="35000"/>
              </a:spcAft>
            </a:pPr>
            <a:r>
              <a:rPr lang="zh-CN" altLang="en-US" sz="2400" b="1" dirty="0">
                <a:solidFill>
                  <a:srgbClr val="FFC000"/>
                </a:solidFill>
                <a:latin typeface="华文楷体" panose="02010600040101010101" pitchFamily="2" charset="-122"/>
                <a:ea typeface="华文楷体" panose="02010600040101010101" pitchFamily="2" charset="-122"/>
              </a:rPr>
              <a:t>将用户源程序变为可在内存中执行的程序，要经过以下几步</a:t>
            </a:r>
          </a:p>
        </p:txBody>
      </p:sp>
    </p:spTree>
    <p:extLst>
      <p:ext uri="{BB962C8B-B14F-4D97-AF65-F5344CB8AC3E}">
        <p14:creationId xmlns:p14="http://schemas.microsoft.com/office/powerpoint/2010/main" val="65465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1" name="Rectangle 2">
            <a:extLst>
              <a:ext uri="{FF2B5EF4-FFF2-40B4-BE49-F238E27FC236}">
                <a16:creationId xmlns:a16="http://schemas.microsoft.com/office/drawing/2014/main" id="{368583A1-8E4F-479D-AD22-0C79CA604850}"/>
              </a:ext>
            </a:extLst>
          </p:cNvPr>
          <p:cNvSpPr txBox="1">
            <a:spLocks noChangeArrowheads="1"/>
          </p:cNvSpPr>
          <p:nvPr/>
        </p:nvSpPr>
        <p:spPr bwMode="auto">
          <a:xfrm>
            <a:off x="218121" y="48321"/>
            <a:ext cx="6995211" cy="722907"/>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分页存储管的优缺点</a:t>
            </a:r>
          </a:p>
        </p:txBody>
      </p:sp>
      <p:sp>
        <p:nvSpPr>
          <p:cNvPr id="12" name="Rectangle 3">
            <a:extLst>
              <a:ext uri="{FF2B5EF4-FFF2-40B4-BE49-F238E27FC236}">
                <a16:creationId xmlns:a16="http://schemas.microsoft.com/office/drawing/2014/main" id="{2506BE2E-F0B8-4E8E-8BAF-8094F29BDE52}"/>
              </a:ext>
            </a:extLst>
          </p:cNvPr>
          <p:cNvSpPr txBox="1">
            <a:spLocks noChangeArrowheads="1"/>
          </p:cNvSpPr>
          <p:nvPr/>
        </p:nvSpPr>
        <p:spPr bwMode="auto">
          <a:xfrm>
            <a:off x="202554" y="1914651"/>
            <a:ext cx="8715375"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20000"/>
              </a:lnSpc>
              <a:buFont typeface="Wingdings" pitchFamily="2" charset="2"/>
              <a:buChar char="l"/>
            </a:pPr>
            <a:r>
              <a:rPr kumimoji="0" lang="zh-CN" altLang="en-US" sz="2000" b="1" kern="0" dirty="0">
                <a:solidFill>
                  <a:srgbClr val="6600FF"/>
                </a:solidFill>
                <a:latin typeface="仿宋" panose="02010609060101010101" pitchFamily="49" charset="-122"/>
                <a:ea typeface="仿宋" panose="02010609060101010101" pitchFamily="49" charset="-122"/>
              </a:rPr>
              <a:t>优点：</a:t>
            </a:r>
          </a:p>
          <a:p>
            <a:pPr lvl="1" eaLnBrk="1" hangingPunct="1">
              <a:lnSpc>
                <a:spcPct val="120000"/>
              </a:lnSpc>
              <a:buFontTx/>
              <a:buNone/>
            </a:pPr>
            <a:r>
              <a:rPr kumimoji="0" lang="en-US" altLang="zh-CN" sz="2000" b="1" kern="0" dirty="0">
                <a:latin typeface="仿宋" panose="02010609060101010101" pitchFamily="49" charset="-122"/>
                <a:ea typeface="仿宋" panose="02010609060101010101" pitchFamily="49" charset="-122"/>
              </a:rPr>
              <a:t>1</a:t>
            </a:r>
            <a:r>
              <a:rPr kumimoji="0" lang="zh-CN" altLang="en-US" sz="2000" kern="0" dirty="0">
                <a:latin typeface="仿宋" panose="02010609060101010101" pitchFamily="49" charset="-122"/>
                <a:ea typeface="仿宋" panose="02010609060101010101" pitchFamily="49" charset="-122"/>
              </a:rPr>
              <a:t>）有效解决存储器零头问题，没有外碎片，每个内碎片不超过页面大小，能在更高程度上进行多道程序设计，从而提高了存储器和</a:t>
            </a:r>
            <a:r>
              <a:rPr kumimoji="0" lang="en-US" altLang="zh-CN" sz="2000" kern="0" dirty="0">
                <a:latin typeface="仿宋" panose="02010609060101010101" pitchFamily="49" charset="-122"/>
                <a:ea typeface="仿宋" panose="02010609060101010101" pitchFamily="49" charset="-122"/>
              </a:rPr>
              <a:t>CPU</a:t>
            </a:r>
            <a:r>
              <a:rPr kumimoji="0" lang="zh-CN" altLang="en-US" sz="2000" kern="0" dirty="0">
                <a:latin typeface="仿宋" panose="02010609060101010101" pitchFamily="49" charset="-122"/>
                <a:ea typeface="仿宋" panose="02010609060101010101" pitchFamily="49" charset="-122"/>
              </a:rPr>
              <a:t>利用率。</a:t>
            </a:r>
          </a:p>
          <a:p>
            <a:pPr lvl="1" eaLnBrk="1" hangingPunct="1">
              <a:lnSpc>
                <a:spcPct val="120000"/>
              </a:lnSpc>
              <a:buFontTx/>
              <a:buNone/>
            </a:pPr>
            <a:r>
              <a:rPr kumimoji="0" lang="en-US" altLang="zh-CN" sz="2000" b="1" kern="0" dirty="0">
                <a:latin typeface="仿宋" panose="02010609060101010101" pitchFamily="49" charset="-122"/>
                <a:ea typeface="仿宋" panose="02010609060101010101" pitchFamily="49" charset="-122"/>
              </a:rPr>
              <a:t>2</a:t>
            </a:r>
            <a:r>
              <a:rPr kumimoji="0" lang="zh-CN" altLang="en-US" sz="2000" kern="0" dirty="0">
                <a:latin typeface="仿宋" panose="02010609060101010101" pitchFamily="49" charset="-122"/>
                <a:ea typeface="仿宋" panose="02010609060101010101" pitchFamily="49" charset="-122"/>
              </a:rPr>
              <a:t>）一个程序不必连续存放。</a:t>
            </a:r>
          </a:p>
          <a:p>
            <a:pPr lvl="1" eaLnBrk="1" hangingPunct="1">
              <a:lnSpc>
                <a:spcPct val="120000"/>
              </a:lnSpc>
              <a:buFontTx/>
              <a:buNone/>
            </a:pPr>
            <a:r>
              <a:rPr kumimoji="0" lang="en-US" altLang="zh-CN" sz="2000" b="1" kern="0" dirty="0">
                <a:latin typeface="仿宋" panose="02010609060101010101" pitchFamily="49" charset="-122"/>
                <a:ea typeface="仿宋" panose="02010609060101010101" pitchFamily="49" charset="-122"/>
              </a:rPr>
              <a:t>3</a:t>
            </a:r>
            <a:r>
              <a:rPr kumimoji="0" lang="zh-CN" altLang="en-US" sz="2000" kern="0" dirty="0">
                <a:latin typeface="仿宋" panose="02010609060101010101" pitchFamily="49" charset="-122"/>
                <a:ea typeface="仿宋" panose="02010609060101010101" pitchFamily="49" charset="-122"/>
              </a:rPr>
              <a:t>）由于页的大小相等，内存的分配、回收简单。 </a:t>
            </a:r>
          </a:p>
          <a:p>
            <a:pPr eaLnBrk="1" hangingPunct="1">
              <a:lnSpc>
                <a:spcPct val="120000"/>
              </a:lnSpc>
            </a:pPr>
            <a:endParaRPr kumimoji="0" lang="zh-CN" altLang="en-US" sz="2000" kern="0" dirty="0">
              <a:latin typeface="仿宋" panose="02010609060101010101" pitchFamily="49" charset="-122"/>
              <a:ea typeface="仿宋" panose="02010609060101010101" pitchFamily="49" charset="-122"/>
            </a:endParaRPr>
          </a:p>
          <a:p>
            <a:pPr eaLnBrk="1" hangingPunct="1">
              <a:lnSpc>
                <a:spcPct val="120000"/>
              </a:lnSpc>
              <a:buFont typeface="Wingdings" pitchFamily="2" charset="2"/>
              <a:buChar char="l"/>
            </a:pPr>
            <a:r>
              <a:rPr kumimoji="0" lang="zh-CN" altLang="en-US" sz="2000" kern="0" dirty="0">
                <a:latin typeface="仿宋" panose="02010609060101010101" pitchFamily="49" charset="-122"/>
                <a:ea typeface="仿宋" panose="02010609060101010101" pitchFamily="49" charset="-122"/>
              </a:rPr>
              <a:t> </a:t>
            </a:r>
            <a:r>
              <a:rPr kumimoji="0" lang="zh-CN" altLang="en-US" sz="2000" b="1" kern="0" dirty="0">
                <a:solidFill>
                  <a:srgbClr val="6600FF"/>
                </a:solidFill>
                <a:latin typeface="仿宋" panose="02010609060101010101" pitchFamily="49" charset="-122"/>
                <a:ea typeface="仿宋" panose="02010609060101010101" pitchFamily="49" charset="-122"/>
              </a:rPr>
              <a:t>缺点：</a:t>
            </a:r>
          </a:p>
          <a:p>
            <a:pPr lvl="1" eaLnBrk="1" hangingPunct="1">
              <a:lnSpc>
                <a:spcPct val="120000"/>
              </a:lnSpc>
              <a:buFontTx/>
              <a:buNone/>
            </a:pPr>
            <a:r>
              <a:rPr kumimoji="0" lang="en-US" altLang="zh-CN" sz="2000" kern="0" dirty="0">
                <a:latin typeface="仿宋" panose="02010609060101010101" pitchFamily="49" charset="-122"/>
                <a:ea typeface="仿宋" panose="02010609060101010101" pitchFamily="49" charset="-122"/>
              </a:rPr>
              <a:t>1</a:t>
            </a:r>
            <a:r>
              <a:rPr kumimoji="0" lang="zh-CN" altLang="en-US" sz="2000" kern="0" dirty="0">
                <a:latin typeface="仿宋" panose="02010609060101010101" pitchFamily="49" charset="-122"/>
                <a:ea typeface="仿宋" panose="02010609060101010101" pitchFamily="49" charset="-122"/>
              </a:rPr>
              <a:t>）要求程序全部装入内存，才能执行，作业的动态地址空间受内存限制。</a:t>
            </a:r>
          </a:p>
          <a:p>
            <a:pPr lvl="1" eaLnBrk="1" hangingPunct="1">
              <a:lnSpc>
                <a:spcPct val="120000"/>
              </a:lnSpc>
              <a:buFontTx/>
              <a:buNone/>
            </a:pPr>
            <a:r>
              <a:rPr kumimoji="0" lang="en-US" altLang="zh-CN" sz="2000" kern="0" dirty="0">
                <a:latin typeface="仿宋" panose="02010609060101010101" pitchFamily="49" charset="-122"/>
                <a:ea typeface="仿宋" panose="02010609060101010101" pitchFamily="49" charset="-122"/>
              </a:rPr>
              <a:t>2</a:t>
            </a:r>
            <a:r>
              <a:rPr kumimoji="0" lang="zh-CN" altLang="en-US" sz="2000" kern="0" dirty="0">
                <a:latin typeface="仿宋" panose="02010609060101010101" pitchFamily="49" charset="-122"/>
                <a:ea typeface="仿宋" panose="02010609060101010101" pitchFamily="49" charset="-122"/>
              </a:rPr>
              <a:t>）动态地址变换增加了计算成本，降低了</a:t>
            </a:r>
            <a:r>
              <a:rPr kumimoji="0" lang="en-US" altLang="zh-CN" sz="2000" kern="0" dirty="0">
                <a:latin typeface="仿宋" panose="02010609060101010101" pitchFamily="49" charset="-122"/>
                <a:ea typeface="仿宋" panose="02010609060101010101" pitchFamily="49" charset="-122"/>
              </a:rPr>
              <a:t>CPU</a:t>
            </a:r>
            <a:r>
              <a:rPr kumimoji="0" lang="zh-CN" altLang="en-US" sz="2000" kern="0" dirty="0">
                <a:latin typeface="仿宋" panose="02010609060101010101" pitchFamily="49" charset="-122"/>
                <a:ea typeface="仿宋" panose="02010609060101010101" pitchFamily="49" charset="-122"/>
              </a:rPr>
              <a:t>速度。</a:t>
            </a:r>
          </a:p>
          <a:p>
            <a:pPr lvl="1" eaLnBrk="1" hangingPunct="1">
              <a:lnSpc>
                <a:spcPct val="120000"/>
              </a:lnSpc>
              <a:buFontTx/>
              <a:buNone/>
            </a:pPr>
            <a:r>
              <a:rPr kumimoji="0" lang="en-US" altLang="zh-CN" sz="2000" kern="0" dirty="0">
                <a:latin typeface="仿宋" panose="02010609060101010101" pitchFamily="49" charset="-122"/>
                <a:ea typeface="仿宋" panose="02010609060101010101" pitchFamily="49" charset="-122"/>
              </a:rPr>
              <a:t>3</a:t>
            </a:r>
            <a:r>
              <a:rPr kumimoji="0" lang="zh-CN" altLang="en-US" sz="2000" kern="0" dirty="0">
                <a:latin typeface="仿宋" panose="02010609060101010101" pitchFamily="49" charset="-122"/>
                <a:ea typeface="仿宋" panose="02010609060101010101" pitchFamily="49" charset="-122"/>
              </a:rPr>
              <a:t>）表格占用空间，管理表格费时。</a:t>
            </a:r>
          </a:p>
          <a:p>
            <a:pPr lvl="1" eaLnBrk="1" hangingPunct="1">
              <a:lnSpc>
                <a:spcPct val="120000"/>
              </a:lnSpc>
              <a:buFontTx/>
              <a:buNone/>
            </a:pPr>
            <a:r>
              <a:rPr kumimoji="0" lang="en-US" altLang="zh-CN" sz="2000" kern="0" dirty="0">
                <a:latin typeface="仿宋" panose="02010609060101010101" pitchFamily="49" charset="-122"/>
                <a:ea typeface="仿宋" panose="02010609060101010101" pitchFamily="49" charset="-122"/>
              </a:rPr>
              <a:t>4</a:t>
            </a:r>
            <a:r>
              <a:rPr kumimoji="0" lang="zh-CN" altLang="en-US" sz="2000" kern="0" dirty="0">
                <a:latin typeface="仿宋" panose="02010609060101010101" pitchFamily="49" charset="-122"/>
                <a:ea typeface="仿宋" panose="02010609060101010101" pitchFamily="49" charset="-122"/>
              </a:rPr>
              <a:t>）存在页内碎片。</a:t>
            </a:r>
          </a:p>
          <a:p>
            <a:pPr lvl="1" eaLnBrk="1" hangingPunct="1">
              <a:lnSpc>
                <a:spcPct val="120000"/>
              </a:lnSpc>
              <a:buFontTx/>
              <a:buNone/>
            </a:pPr>
            <a:endParaRPr kumimoji="0" lang="en-US" altLang="zh-CN" sz="2000"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0693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bldLvl="2"/>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4708D300-6934-405A-B0F6-CABAB52A7742}"/>
              </a:ext>
            </a:extLst>
          </p:cNvPr>
          <p:cNvSpPr txBox="1">
            <a:spLocks noChangeArrowheads="1"/>
          </p:cNvSpPr>
          <p:nvPr/>
        </p:nvSpPr>
        <p:spPr bwMode="auto">
          <a:xfrm>
            <a:off x="827584" y="-23950"/>
            <a:ext cx="6264275"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分段存储管理方式的引入 </a:t>
            </a:r>
          </a:p>
        </p:txBody>
      </p:sp>
      <p:sp>
        <p:nvSpPr>
          <p:cNvPr id="11" name="Text Box 3">
            <a:extLst>
              <a:ext uri="{FF2B5EF4-FFF2-40B4-BE49-F238E27FC236}">
                <a16:creationId xmlns:a16="http://schemas.microsoft.com/office/drawing/2014/main" id="{ABD94141-D75C-4704-BFA7-6BB123570F87}"/>
              </a:ext>
            </a:extLst>
          </p:cNvPr>
          <p:cNvSpPr txBox="1">
            <a:spLocks noChangeArrowheads="1"/>
          </p:cNvSpPr>
          <p:nvPr/>
        </p:nvSpPr>
        <p:spPr bwMode="auto">
          <a:xfrm>
            <a:off x="291208" y="2641977"/>
            <a:ext cx="8229600" cy="493713"/>
          </a:xfrm>
          <a:prstGeom prst="rect">
            <a:avLst/>
          </a:prstGeom>
          <a:noFill/>
          <a:ln w="9525">
            <a:noFill/>
            <a:miter lim="800000"/>
            <a:headEnd/>
            <a:tailEnd/>
          </a:ln>
        </p:spPr>
        <p:txBody>
          <a:bodyPr>
            <a:spAutoFit/>
          </a:bodyPr>
          <a:lstStyle/>
          <a:p>
            <a:pPr marL="0" marR="0" lvl="0" indent="0" algn="just" defTabSz="914400" eaLnBrk="1" fontAlgn="auto" latinLnBrk="0" hangingPunct="1">
              <a:lnSpc>
                <a:spcPct val="110000"/>
              </a:lnSpc>
              <a:spcBef>
                <a:spcPct val="5000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        </a:t>
            </a:r>
          </a:p>
        </p:txBody>
      </p:sp>
      <p:sp>
        <p:nvSpPr>
          <p:cNvPr id="12" name="Rectangle 4">
            <a:extLst>
              <a:ext uri="{FF2B5EF4-FFF2-40B4-BE49-F238E27FC236}">
                <a16:creationId xmlns:a16="http://schemas.microsoft.com/office/drawing/2014/main" id="{84E0687B-C05C-4DDD-9F10-4EEE1766EA46}"/>
              </a:ext>
            </a:extLst>
          </p:cNvPr>
          <p:cNvSpPr txBox="1">
            <a:spLocks noChangeArrowheads="1"/>
          </p:cNvSpPr>
          <p:nvPr/>
        </p:nvSpPr>
        <p:spPr bwMode="auto">
          <a:xfrm>
            <a:off x="291208" y="1939796"/>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50000"/>
              </a:lnSpc>
              <a:buFont typeface="+mj-lt"/>
              <a:buAutoNum type="arabicPeriod"/>
            </a:pPr>
            <a:r>
              <a:rPr kumimoji="1" lang="zh-CN" altLang="en-US" sz="2000" kern="0" dirty="0">
                <a:latin typeface="仿宋" panose="02010609060101010101" pitchFamily="49" charset="-122"/>
                <a:ea typeface="仿宋" panose="02010609060101010101" pitchFamily="49" charset="-122"/>
              </a:rPr>
              <a:t>存储管理方式从固定分区分配到动态分区分配，进而到分页存储管理，主要发展动力是</a:t>
            </a:r>
            <a:r>
              <a:rPr kumimoji="1" lang="zh-CN" altLang="en-US" sz="2000" b="1" kern="0" dirty="0">
                <a:solidFill>
                  <a:srgbClr val="CC3300"/>
                </a:solidFill>
                <a:latin typeface="仿宋" panose="02010609060101010101" pitchFamily="49" charset="-122"/>
                <a:ea typeface="仿宋" panose="02010609060101010101" pitchFamily="49" charset="-122"/>
              </a:rPr>
              <a:t>提高内存利用率</a:t>
            </a:r>
            <a:endParaRPr kumimoji="1" lang="zh-CN" altLang="en-US" sz="2000" kern="0" dirty="0">
              <a:latin typeface="仿宋" panose="02010609060101010101" pitchFamily="49" charset="-122"/>
              <a:ea typeface="仿宋" panose="02010609060101010101" pitchFamily="49" charset="-122"/>
            </a:endParaRPr>
          </a:p>
          <a:p>
            <a:pPr marL="457200" indent="-457200" eaLnBrk="1" hangingPunct="1">
              <a:lnSpc>
                <a:spcPct val="150000"/>
              </a:lnSpc>
              <a:buFont typeface="+mj-lt"/>
              <a:buAutoNum type="arabicPeriod"/>
            </a:pPr>
            <a:r>
              <a:rPr kumimoji="1" lang="zh-CN" altLang="en-US" sz="2000" kern="0" dirty="0">
                <a:latin typeface="仿宋" panose="02010609060101010101" pitchFamily="49" charset="-122"/>
                <a:ea typeface="仿宋" panose="02010609060101010101" pitchFamily="49" charset="-122"/>
              </a:rPr>
              <a:t>引入分段存储管理方式， 主要是为了</a:t>
            </a:r>
            <a:r>
              <a:rPr kumimoji="1" lang="zh-CN" altLang="en-US" sz="2000" b="1" kern="0" dirty="0">
                <a:solidFill>
                  <a:srgbClr val="CC3300"/>
                </a:solidFill>
                <a:latin typeface="仿宋" panose="02010609060101010101" pitchFamily="49" charset="-122"/>
                <a:ea typeface="仿宋" panose="02010609060101010101" pitchFamily="49" charset="-122"/>
              </a:rPr>
              <a:t>满足用户和程序员</a:t>
            </a:r>
            <a:r>
              <a:rPr kumimoji="1" lang="zh-CN" altLang="en-US" sz="2000" kern="0" dirty="0">
                <a:latin typeface="仿宋" panose="02010609060101010101" pitchFamily="49" charset="-122"/>
                <a:ea typeface="仿宋" panose="02010609060101010101" pitchFamily="49" charset="-122"/>
              </a:rPr>
              <a:t>的下述一系列需要：</a:t>
            </a:r>
          </a:p>
          <a:p>
            <a:pPr marL="1828800" lvl="3" indent="-457200" eaLnBrk="1" hangingPunct="1">
              <a:lnSpc>
                <a:spcPct val="150000"/>
              </a:lnSpc>
              <a:buFont typeface="+mj-ea"/>
              <a:buAutoNum type="circleNumDbPlain"/>
            </a:pPr>
            <a:r>
              <a:rPr kumimoji="1" lang="zh-CN" altLang="en-US" kern="0" dirty="0">
                <a:latin typeface="仿宋" panose="02010609060101010101" pitchFamily="49" charset="-122"/>
                <a:ea typeface="仿宋" panose="02010609060101010101" pitchFamily="49" charset="-122"/>
              </a:rPr>
              <a:t>方便编程</a:t>
            </a:r>
          </a:p>
          <a:p>
            <a:pPr marL="1828800" lvl="3" indent="-457200" eaLnBrk="1" hangingPunct="1">
              <a:lnSpc>
                <a:spcPct val="150000"/>
              </a:lnSpc>
              <a:buFont typeface="+mj-ea"/>
              <a:buAutoNum type="circleNumDbPlain"/>
            </a:pPr>
            <a:r>
              <a:rPr kumimoji="1" lang="zh-CN" altLang="en-US" kern="0" dirty="0">
                <a:latin typeface="仿宋" panose="02010609060101010101" pitchFamily="49" charset="-122"/>
                <a:ea typeface="仿宋" panose="02010609060101010101" pitchFamily="49" charset="-122"/>
              </a:rPr>
              <a:t>信息共享 </a:t>
            </a:r>
          </a:p>
          <a:p>
            <a:pPr marL="1828800" lvl="3" indent="-457200" eaLnBrk="1" hangingPunct="1">
              <a:lnSpc>
                <a:spcPct val="150000"/>
              </a:lnSpc>
              <a:buFont typeface="+mj-ea"/>
              <a:buAutoNum type="circleNumDbPlain"/>
            </a:pPr>
            <a:r>
              <a:rPr kumimoji="1" lang="zh-CN" altLang="en-US" kern="0" dirty="0">
                <a:latin typeface="仿宋" panose="02010609060101010101" pitchFamily="49" charset="-122"/>
                <a:ea typeface="仿宋" panose="02010609060101010101" pitchFamily="49" charset="-122"/>
              </a:rPr>
              <a:t>信息保护 </a:t>
            </a:r>
          </a:p>
          <a:p>
            <a:pPr marL="1828800" lvl="3" indent="-457200" eaLnBrk="1" hangingPunct="1">
              <a:lnSpc>
                <a:spcPct val="150000"/>
              </a:lnSpc>
              <a:buFont typeface="+mj-ea"/>
              <a:buAutoNum type="circleNumDbPlain"/>
            </a:pPr>
            <a:r>
              <a:rPr kumimoji="1" lang="zh-CN" altLang="en-US" kern="0" dirty="0">
                <a:latin typeface="仿宋" panose="02010609060101010101" pitchFamily="49" charset="-122"/>
                <a:ea typeface="仿宋" panose="02010609060101010101" pitchFamily="49" charset="-122"/>
              </a:rPr>
              <a:t>动态增长 </a:t>
            </a:r>
          </a:p>
          <a:p>
            <a:pPr marL="1828800" lvl="3" indent="-457200" eaLnBrk="1" hangingPunct="1">
              <a:lnSpc>
                <a:spcPct val="150000"/>
              </a:lnSpc>
              <a:buFont typeface="+mj-ea"/>
              <a:buAutoNum type="circleNumDbPlain"/>
            </a:pPr>
            <a:r>
              <a:rPr kumimoji="1" lang="zh-CN" altLang="en-US" kern="0" dirty="0">
                <a:latin typeface="仿宋" panose="02010609060101010101" pitchFamily="49" charset="-122"/>
                <a:ea typeface="仿宋" panose="02010609060101010101" pitchFamily="49" charset="-122"/>
              </a:rPr>
              <a:t>动态链接 </a:t>
            </a:r>
          </a:p>
          <a:p>
            <a:pPr marL="914400" lvl="1" indent="-457200" eaLnBrk="1" hangingPunct="1">
              <a:lnSpc>
                <a:spcPct val="150000"/>
              </a:lnSpc>
              <a:buFont typeface="+mj-lt"/>
              <a:buAutoNum type="arabicPeriod"/>
            </a:pPr>
            <a:endParaRPr kumimoji="0" lang="en-US" altLang="zh-CN" sz="2000"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79591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4708D300-6934-405A-B0F6-CABAB52A7742}"/>
              </a:ext>
            </a:extLst>
          </p:cNvPr>
          <p:cNvSpPr txBox="1">
            <a:spLocks noChangeArrowheads="1"/>
          </p:cNvSpPr>
          <p:nvPr/>
        </p:nvSpPr>
        <p:spPr bwMode="auto">
          <a:xfrm>
            <a:off x="1331640" y="22039"/>
            <a:ext cx="6264275"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分段存储管理方式的引入 </a:t>
            </a:r>
          </a:p>
        </p:txBody>
      </p:sp>
      <p:sp>
        <p:nvSpPr>
          <p:cNvPr id="15" name="Rectangle 6">
            <a:extLst>
              <a:ext uri="{FF2B5EF4-FFF2-40B4-BE49-F238E27FC236}">
                <a16:creationId xmlns:a16="http://schemas.microsoft.com/office/drawing/2014/main" id="{E40FCB2F-AF73-46BC-B8EF-E36E76662A3C}"/>
              </a:ext>
            </a:extLst>
          </p:cNvPr>
          <p:cNvSpPr txBox="1">
            <a:spLocks noChangeArrowheads="1"/>
          </p:cNvSpPr>
          <p:nvPr/>
        </p:nvSpPr>
        <p:spPr bwMode="auto">
          <a:xfrm>
            <a:off x="179512" y="1772816"/>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20000"/>
              </a:lnSpc>
              <a:buFont typeface="+mj-lt"/>
              <a:buAutoNum type="arabicPeriod"/>
            </a:pPr>
            <a:r>
              <a:rPr kumimoji="0" lang="zh-CN" altLang="en-US" sz="2000" kern="0" dirty="0">
                <a:latin typeface="仿宋" panose="02010609060101010101" pitchFamily="49" charset="-122"/>
                <a:ea typeface="仿宋" panose="02010609060101010101" pitchFamily="49" charset="-122"/>
              </a:rPr>
              <a:t>一个用户程序往往由几个程序段（主程序、子程序和函数）所组成，当一个程序装入内存时，按段进行分配，每个段的大小是不相等的。</a:t>
            </a:r>
          </a:p>
          <a:p>
            <a:pPr marL="914400" lvl="1" indent="-457200" eaLnBrk="1" hangingPunct="1">
              <a:lnSpc>
                <a:spcPct val="120000"/>
              </a:lnSpc>
              <a:buFont typeface="+mj-ea"/>
              <a:buAutoNum type="circleNumDbPlain"/>
            </a:pPr>
            <a:r>
              <a:rPr kumimoji="0" lang="zh-CN" altLang="en-US" sz="2000" kern="0" dirty="0">
                <a:latin typeface="仿宋" panose="02010609060101010101" pitchFamily="49" charset="-122"/>
                <a:ea typeface="仿宋" panose="02010609060101010101" pitchFamily="49" charset="-122"/>
              </a:rPr>
              <a:t>程序地址的组成：</a:t>
            </a:r>
            <a:r>
              <a:rPr kumimoji="0" lang="en-US" altLang="zh-CN" sz="2000" kern="0" dirty="0">
                <a:latin typeface="仿宋" panose="02010609060101010101" pitchFamily="49" charset="-122"/>
                <a:ea typeface="仿宋" panose="02010609060101010101" pitchFamily="49" charset="-122"/>
              </a:rPr>
              <a:t>S</a:t>
            </a:r>
            <a:r>
              <a:rPr kumimoji="0" lang="zh-CN" altLang="en-US" sz="2000" kern="0" dirty="0">
                <a:latin typeface="仿宋" panose="02010609060101010101" pitchFamily="49" charset="-122"/>
                <a:ea typeface="仿宋" panose="02010609060101010101" pitchFamily="49" charset="-122"/>
              </a:rPr>
              <a:t>：</a:t>
            </a:r>
            <a:r>
              <a:rPr kumimoji="0" lang="en-US" altLang="zh-CN" sz="2000" kern="0" dirty="0">
                <a:latin typeface="仿宋" panose="02010609060101010101" pitchFamily="49" charset="-122"/>
                <a:ea typeface="仿宋" panose="02010609060101010101" pitchFamily="49" charset="-122"/>
              </a:rPr>
              <a:t>W</a:t>
            </a:r>
          </a:p>
          <a:p>
            <a:pPr marL="914400" lvl="1" indent="-457200" eaLnBrk="1" hangingPunct="1">
              <a:lnSpc>
                <a:spcPct val="120000"/>
              </a:lnSpc>
              <a:buFont typeface="+mj-ea"/>
              <a:buAutoNum type="circleNumDbPlain"/>
            </a:pPr>
            <a:r>
              <a:rPr kumimoji="0" lang="zh-CN" altLang="en-US" sz="2000" kern="0" dirty="0">
                <a:latin typeface="仿宋" panose="02010609060101010101" pitchFamily="49" charset="-122"/>
                <a:ea typeface="仿宋" panose="02010609060101010101" pitchFamily="49" charset="-122"/>
              </a:rPr>
              <a:t>例</a:t>
            </a:r>
            <a:r>
              <a:rPr kumimoji="0" lang="en-US" altLang="zh-CN" sz="2000" kern="0" dirty="0">
                <a:latin typeface="仿宋" panose="02010609060101010101" pitchFamily="49" charset="-122"/>
                <a:ea typeface="仿宋" panose="02010609060101010101" pitchFamily="49" charset="-122"/>
              </a:rPr>
              <a:t>:</a:t>
            </a:r>
          </a:p>
          <a:p>
            <a:pPr marL="914400" lvl="1" indent="-457200" eaLnBrk="1" hangingPunct="1">
              <a:lnSpc>
                <a:spcPct val="120000"/>
              </a:lnSpc>
              <a:buFont typeface="+mj-ea"/>
              <a:buAutoNum type="circleNumDbPlain"/>
            </a:pPr>
            <a:r>
              <a:rPr kumimoji="0" lang="en-US" altLang="zh-CN" sz="2000" kern="0" dirty="0">
                <a:latin typeface="仿宋" panose="02010609060101010101" pitchFamily="49" charset="-122"/>
                <a:ea typeface="仿宋" panose="02010609060101010101" pitchFamily="49" charset="-122"/>
              </a:rPr>
              <a:t>S1</a:t>
            </a:r>
            <a:r>
              <a:rPr kumimoji="0" lang="zh-CN" altLang="en-US" sz="2000" kern="0" dirty="0">
                <a:latin typeface="仿宋" panose="02010609060101010101" pitchFamily="49" charset="-122"/>
                <a:ea typeface="仿宋" panose="02010609060101010101" pitchFamily="49" charset="-122"/>
              </a:rPr>
              <a:t>：</a:t>
            </a:r>
            <a:r>
              <a:rPr kumimoji="0" lang="en-US" altLang="zh-CN" sz="2000" kern="0" dirty="0">
                <a:latin typeface="仿宋" panose="02010609060101010101" pitchFamily="49" charset="-122"/>
                <a:ea typeface="仿宋" panose="02010609060101010101" pitchFamily="49" charset="-122"/>
              </a:rPr>
              <a:t>XXXX</a:t>
            </a:r>
          </a:p>
          <a:p>
            <a:pPr marL="914400" lvl="1" indent="-457200" eaLnBrk="1" hangingPunct="1">
              <a:lnSpc>
                <a:spcPct val="120000"/>
              </a:lnSpc>
              <a:buFont typeface="+mj-ea"/>
              <a:buAutoNum type="circleNumDbPlain"/>
            </a:pPr>
            <a:r>
              <a:rPr kumimoji="0" lang="en-US" altLang="zh-CN" sz="2000" kern="0" dirty="0">
                <a:latin typeface="仿宋" panose="02010609060101010101" pitchFamily="49" charset="-122"/>
                <a:ea typeface="仿宋" panose="02010609060101010101" pitchFamily="49" charset="-122"/>
              </a:rPr>
              <a:t>S2</a:t>
            </a:r>
            <a:r>
              <a:rPr kumimoji="0" lang="zh-CN" altLang="en-US" sz="2000" kern="0" dirty="0">
                <a:latin typeface="仿宋" panose="02010609060101010101" pitchFamily="49" charset="-122"/>
                <a:ea typeface="仿宋" panose="02010609060101010101" pitchFamily="49" charset="-122"/>
              </a:rPr>
              <a:t>：</a:t>
            </a:r>
            <a:r>
              <a:rPr kumimoji="0" lang="en-US" altLang="zh-CN" sz="2000" kern="0" dirty="0">
                <a:latin typeface="仿宋" panose="02010609060101010101" pitchFamily="49" charset="-122"/>
                <a:ea typeface="仿宋" panose="02010609060101010101" pitchFamily="49" charset="-122"/>
              </a:rPr>
              <a:t>XXXX</a:t>
            </a:r>
          </a:p>
          <a:p>
            <a:pPr marL="914400" lvl="1" indent="-457200" eaLnBrk="1" hangingPunct="1">
              <a:lnSpc>
                <a:spcPct val="120000"/>
              </a:lnSpc>
              <a:buFont typeface="+mj-ea"/>
              <a:buAutoNum type="circleNumDbPlain"/>
            </a:pPr>
            <a:r>
              <a:rPr kumimoji="0" lang="en-US" altLang="zh-CN" sz="2000" kern="0" dirty="0">
                <a:latin typeface="仿宋" panose="02010609060101010101" pitchFamily="49" charset="-122"/>
                <a:ea typeface="仿宋" panose="02010609060101010101" pitchFamily="49" charset="-122"/>
              </a:rPr>
              <a:t>S3:  XXXX</a:t>
            </a:r>
          </a:p>
          <a:p>
            <a:pPr marL="457200" indent="-457200" eaLnBrk="1" hangingPunct="1">
              <a:lnSpc>
                <a:spcPct val="120000"/>
              </a:lnSpc>
              <a:buFont typeface="+mj-lt"/>
              <a:buAutoNum type="arabicPeriod"/>
            </a:pPr>
            <a:endParaRPr kumimoji="0" lang="en-US" altLang="zh-CN" sz="2000" kern="0" dirty="0">
              <a:latin typeface="仿宋" panose="02010609060101010101" pitchFamily="49" charset="-122"/>
              <a:ea typeface="仿宋" panose="02010609060101010101" pitchFamily="49" charset="-122"/>
            </a:endParaRPr>
          </a:p>
        </p:txBody>
      </p:sp>
      <p:pic>
        <p:nvPicPr>
          <p:cNvPr id="16" name="Picture 7">
            <a:extLst>
              <a:ext uri="{FF2B5EF4-FFF2-40B4-BE49-F238E27FC236}">
                <a16:creationId xmlns:a16="http://schemas.microsoft.com/office/drawing/2014/main" id="{DDB1B0EA-86BF-4928-8783-C1F0B65CF6A7}"/>
              </a:ext>
            </a:extLst>
          </p:cNvPr>
          <p:cNvPicPr>
            <a:picLocks noChangeAspect="1" noChangeArrowheads="1"/>
          </p:cNvPicPr>
          <p:nvPr/>
        </p:nvPicPr>
        <p:blipFill>
          <a:blip r:embed="rId2" cstate="print"/>
          <a:srcRect/>
          <a:stretch>
            <a:fillRect/>
          </a:stretch>
        </p:blipFill>
        <p:spPr bwMode="auto">
          <a:xfrm>
            <a:off x="3923928" y="2925037"/>
            <a:ext cx="4049359" cy="3532662"/>
          </a:xfrm>
          <a:prstGeom prst="rect">
            <a:avLst/>
          </a:prstGeom>
          <a:noFill/>
          <a:ln w="9525">
            <a:noFill/>
            <a:miter lim="800000"/>
            <a:headEnd/>
            <a:tailEnd/>
          </a:ln>
        </p:spPr>
      </p:pic>
    </p:spTree>
    <p:extLst>
      <p:ext uri="{BB962C8B-B14F-4D97-AF65-F5344CB8AC3E}">
        <p14:creationId xmlns:p14="http://schemas.microsoft.com/office/powerpoint/2010/main" val="37006017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4708D300-6934-405A-B0F6-CABAB52A7742}"/>
              </a:ext>
            </a:extLst>
          </p:cNvPr>
          <p:cNvSpPr txBox="1">
            <a:spLocks noChangeArrowheads="1"/>
          </p:cNvSpPr>
          <p:nvPr/>
        </p:nvSpPr>
        <p:spPr bwMode="auto">
          <a:xfrm>
            <a:off x="605237" y="-29773"/>
            <a:ext cx="6264275"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分段系统的基本原理</a:t>
            </a:r>
          </a:p>
        </p:txBody>
      </p:sp>
      <p:sp>
        <p:nvSpPr>
          <p:cNvPr id="18" name="Text Box 5">
            <a:extLst>
              <a:ext uri="{FF2B5EF4-FFF2-40B4-BE49-F238E27FC236}">
                <a16:creationId xmlns:a16="http://schemas.microsoft.com/office/drawing/2014/main" id="{1B74801E-F45F-41A4-B9CE-3C4341613841}"/>
              </a:ext>
            </a:extLst>
          </p:cNvPr>
          <p:cNvSpPr txBox="1">
            <a:spLocks noChangeArrowheads="1"/>
          </p:cNvSpPr>
          <p:nvPr/>
        </p:nvSpPr>
        <p:spPr bwMode="auto">
          <a:xfrm>
            <a:off x="788342" y="2495773"/>
            <a:ext cx="7543800" cy="2673447"/>
          </a:xfrm>
          <a:prstGeom prst="rect">
            <a:avLst/>
          </a:prstGeom>
          <a:noFill/>
          <a:ln w="9525">
            <a:noFill/>
            <a:miter lim="800000"/>
            <a:headEnd/>
            <a:tailEnd/>
          </a:ln>
        </p:spPr>
        <p:txBody>
          <a:bodyPr lIns="87273" tIns="43636" rIns="87273" bIns="43636">
            <a:spAutoFit/>
          </a:bodyPr>
          <a:lstStyle/>
          <a:p>
            <a:pPr indent="728663" algn="just" defTabSz="873125">
              <a:lnSpc>
                <a:spcPct val="140000"/>
              </a:lnSpc>
              <a:spcBef>
                <a:spcPct val="50000"/>
              </a:spcBef>
            </a:pPr>
            <a:r>
              <a:rPr lang="zh-CN" altLang="en-US" dirty="0">
                <a:solidFill>
                  <a:srgbClr val="FF0000"/>
                </a:solidFill>
                <a:latin typeface="仿宋" panose="02010609060101010101" pitchFamily="49" charset="-122"/>
                <a:ea typeface="仿宋" panose="02010609060101010101" pitchFamily="49" charset="-122"/>
              </a:rPr>
              <a:t>一个段可定义为一组逻辑信息</a:t>
            </a:r>
            <a:r>
              <a:rPr lang="zh-CN" altLang="en-US" dirty="0">
                <a:solidFill>
                  <a:schemeClr val="tx1"/>
                </a:solidFill>
                <a:latin typeface="仿宋" panose="02010609060101010101" pitchFamily="49" charset="-122"/>
                <a:ea typeface="仿宋" panose="02010609060101010101" pitchFamily="49" charset="-122"/>
              </a:rPr>
              <a:t>，如子程序，数组或工作区，</a:t>
            </a:r>
            <a:r>
              <a:rPr lang="en-US" altLang="zh-CN" dirty="0">
                <a:solidFill>
                  <a:schemeClr val="tx1"/>
                </a:solidFill>
                <a:latin typeface="仿宋" panose="02010609060101010101" pitchFamily="49" charset="-122"/>
                <a:ea typeface="仿宋" panose="02010609060101010101" pitchFamily="49" charset="-122"/>
              </a:rPr>
              <a:t>(</a:t>
            </a:r>
            <a:r>
              <a:rPr lang="zh-CN" altLang="en-US" dirty="0">
                <a:solidFill>
                  <a:schemeClr val="tx1"/>
                </a:solidFill>
                <a:latin typeface="仿宋" panose="02010609060101010101" pitchFamily="49" charset="-122"/>
                <a:ea typeface="仿宋" panose="02010609060101010101" pitchFamily="49" charset="-122"/>
              </a:rPr>
              <a:t>分段是程序中自然划分的一组</a:t>
            </a:r>
            <a:r>
              <a:rPr lang="zh-CN" altLang="en-US" b="1" dirty="0">
                <a:solidFill>
                  <a:srgbClr val="7030A0"/>
                </a:solidFill>
                <a:latin typeface="仿宋" panose="02010609060101010101" pitchFamily="49" charset="-122"/>
                <a:ea typeface="仿宋" panose="02010609060101010101" pitchFamily="49" charset="-122"/>
              </a:rPr>
              <a:t>逻辑意义完整</a:t>
            </a:r>
            <a:r>
              <a:rPr lang="zh-CN" altLang="en-US" dirty="0">
                <a:solidFill>
                  <a:schemeClr val="tx1"/>
                </a:solidFill>
                <a:latin typeface="仿宋" panose="02010609060101010101" pitchFamily="49" charset="-122"/>
                <a:ea typeface="仿宋" panose="02010609060101010101" pitchFamily="49" charset="-122"/>
              </a:rPr>
              <a:t>的信息集合，它是</a:t>
            </a:r>
            <a:r>
              <a:rPr lang="zh-CN" altLang="en-US" b="1" dirty="0">
                <a:solidFill>
                  <a:srgbClr val="7030A0"/>
                </a:solidFill>
                <a:latin typeface="仿宋" panose="02010609060101010101" pitchFamily="49" charset="-122"/>
                <a:ea typeface="仿宋" panose="02010609060101010101" pitchFamily="49" charset="-122"/>
              </a:rPr>
              <a:t>用户在编程时决定</a:t>
            </a:r>
            <a:r>
              <a:rPr lang="zh-CN" altLang="en-US" dirty="0">
                <a:solidFill>
                  <a:schemeClr val="tx1"/>
                </a:solidFill>
                <a:latin typeface="仿宋" panose="02010609060101010101" pitchFamily="49" charset="-122"/>
                <a:ea typeface="仿宋" panose="02010609060101010101" pitchFamily="49" charset="-122"/>
              </a:rPr>
              <a:t>的</a:t>
            </a:r>
            <a:r>
              <a:rPr lang="en-US" altLang="zh-CN" dirty="0">
                <a:solidFill>
                  <a:schemeClr val="tx1"/>
                </a:solidFill>
                <a:latin typeface="仿宋" panose="02010609060101010101" pitchFamily="49" charset="-122"/>
                <a:ea typeface="仿宋" panose="02010609060101010101" pitchFamily="49" charset="-122"/>
              </a:rPr>
              <a:t>)</a:t>
            </a:r>
            <a:r>
              <a:rPr lang="zh-CN" altLang="en-US" dirty="0">
                <a:solidFill>
                  <a:schemeClr val="tx1"/>
                </a:solidFill>
                <a:latin typeface="仿宋" panose="02010609060101010101" pitchFamily="49" charset="-122"/>
                <a:ea typeface="仿宋" panose="02010609060101010101" pitchFamily="49" charset="-122"/>
              </a:rPr>
              <a:t>。因此，</a:t>
            </a:r>
            <a:r>
              <a:rPr lang="zh-CN" altLang="en-US" dirty="0">
                <a:solidFill>
                  <a:srgbClr val="FF0000"/>
                </a:solidFill>
                <a:latin typeface="仿宋" panose="02010609060101010101" pitchFamily="49" charset="-122"/>
                <a:ea typeface="仿宋" panose="02010609060101010101" pitchFamily="49" charset="-122"/>
              </a:rPr>
              <a:t>每个作业的地址空间是由一些分段构成的</a:t>
            </a:r>
            <a:r>
              <a:rPr lang="zh-CN" altLang="en-US" dirty="0">
                <a:solidFill>
                  <a:schemeClr val="tx1"/>
                </a:solidFill>
                <a:latin typeface="仿宋" panose="02010609060101010101" pitchFamily="49" charset="-122"/>
                <a:ea typeface="仿宋" panose="02010609060101010101" pitchFamily="49" charset="-122"/>
              </a:rPr>
              <a:t>，每段都有自己的名字，且</a:t>
            </a:r>
            <a:r>
              <a:rPr lang="zh-CN" altLang="en-US" dirty="0">
                <a:solidFill>
                  <a:srgbClr val="FF0000"/>
                </a:solidFill>
                <a:latin typeface="仿宋" panose="02010609060101010101" pitchFamily="49" charset="-122"/>
                <a:ea typeface="仿宋" panose="02010609060101010101" pitchFamily="49" charset="-122"/>
              </a:rPr>
              <a:t>都是一段连续的地址空间。</a:t>
            </a:r>
            <a:endParaRPr lang="zh-CN" altLang="en-US" dirty="0">
              <a:solidFill>
                <a:srgbClr val="00000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5387253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4708D300-6934-405A-B0F6-CABAB52A7742}"/>
              </a:ext>
            </a:extLst>
          </p:cNvPr>
          <p:cNvSpPr txBox="1">
            <a:spLocks noChangeArrowheads="1"/>
          </p:cNvSpPr>
          <p:nvPr/>
        </p:nvSpPr>
        <p:spPr bwMode="auto">
          <a:xfrm>
            <a:off x="604363" y="-28439"/>
            <a:ext cx="6264275"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分段系统的基本原理</a:t>
            </a:r>
          </a:p>
        </p:txBody>
      </p:sp>
      <p:sp>
        <p:nvSpPr>
          <p:cNvPr id="12" name="Text Box 5">
            <a:extLst>
              <a:ext uri="{FF2B5EF4-FFF2-40B4-BE49-F238E27FC236}">
                <a16:creationId xmlns:a16="http://schemas.microsoft.com/office/drawing/2014/main" id="{371970A2-0621-4AB9-8EE7-43D8B567BF32}"/>
              </a:ext>
            </a:extLst>
          </p:cNvPr>
          <p:cNvSpPr txBox="1">
            <a:spLocks noChangeArrowheads="1"/>
          </p:cNvSpPr>
          <p:nvPr/>
        </p:nvSpPr>
        <p:spPr bwMode="auto">
          <a:xfrm>
            <a:off x="349261" y="1916832"/>
            <a:ext cx="8343652" cy="1011454"/>
          </a:xfrm>
          <a:prstGeom prst="rect">
            <a:avLst/>
          </a:prstGeom>
          <a:noFill/>
          <a:ln w="9525">
            <a:noFill/>
            <a:miter lim="800000"/>
            <a:headEnd/>
            <a:tailEnd/>
          </a:ln>
        </p:spPr>
        <p:txBody>
          <a:bodyPr wrap="square" lIns="87273" tIns="43636" rIns="87273" bIns="43636">
            <a:spAutoFit/>
          </a:bodyPr>
          <a:lstStyle/>
          <a:p>
            <a:pPr marL="457200" indent="-457200" algn="l" defTabSz="873125">
              <a:lnSpc>
                <a:spcPct val="150000"/>
              </a:lnSpc>
              <a:buFont typeface="+mj-lt"/>
              <a:buAutoNum type="arabicPeriod"/>
            </a:pPr>
            <a:r>
              <a:rPr lang="zh-CN" altLang="en-US" sz="2000" dirty="0">
                <a:solidFill>
                  <a:schemeClr val="tx1"/>
                </a:solidFill>
                <a:latin typeface="仿宋" panose="02010609060101010101" pitchFamily="49" charset="-122"/>
                <a:ea typeface="仿宋" panose="02010609060101010101" pitchFamily="49" charset="-122"/>
              </a:rPr>
              <a:t> 作业的地址空间被划分成若干段，每个段定义了一组逻辑信息</a:t>
            </a:r>
            <a:endParaRPr lang="en-US" altLang="zh-CN" sz="2000" dirty="0">
              <a:solidFill>
                <a:schemeClr val="tx1"/>
              </a:solidFill>
              <a:latin typeface="仿宋" panose="02010609060101010101" pitchFamily="49" charset="-122"/>
              <a:ea typeface="仿宋" panose="02010609060101010101" pitchFamily="49" charset="-122"/>
            </a:endParaRPr>
          </a:p>
          <a:p>
            <a:pPr marL="457200" indent="-457200" algn="l" defTabSz="873125">
              <a:lnSpc>
                <a:spcPct val="150000"/>
              </a:lnSpc>
              <a:buFont typeface="+mj-lt"/>
              <a:buAutoNum type="arabicPeriod"/>
            </a:pPr>
            <a:r>
              <a:rPr lang="zh-CN" altLang="en-US" sz="2000" dirty="0">
                <a:solidFill>
                  <a:schemeClr val="tx1"/>
                </a:solidFill>
                <a:latin typeface="仿宋" panose="02010609060101010101" pitchFamily="49" charset="-122"/>
                <a:ea typeface="仿宋" panose="02010609060101010101" pitchFamily="49" charset="-122"/>
              </a:rPr>
              <a:t> 整个作业的地址空间是二维的</a:t>
            </a:r>
          </a:p>
        </p:txBody>
      </p:sp>
      <p:grpSp>
        <p:nvGrpSpPr>
          <p:cNvPr id="15" name="Group 6">
            <a:extLst>
              <a:ext uri="{FF2B5EF4-FFF2-40B4-BE49-F238E27FC236}">
                <a16:creationId xmlns:a16="http://schemas.microsoft.com/office/drawing/2014/main" id="{57DD98DA-05DB-4EE9-B096-7E96E5848855}"/>
              </a:ext>
            </a:extLst>
          </p:cNvPr>
          <p:cNvGrpSpPr>
            <a:grpSpLocks/>
          </p:cNvGrpSpPr>
          <p:nvPr/>
        </p:nvGrpSpPr>
        <p:grpSpPr bwMode="auto">
          <a:xfrm>
            <a:off x="2462448" y="3370385"/>
            <a:ext cx="2123839" cy="1978719"/>
            <a:chOff x="1488" y="1002"/>
            <a:chExt cx="1344" cy="2061"/>
          </a:xfrm>
          <a:solidFill>
            <a:schemeClr val="tx1"/>
          </a:solidFill>
        </p:grpSpPr>
        <p:sp>
          <p:nvSpPr>
            <p:cNvPr id="16" name="Rectangle 7">
              <a:extLst>
                <a:ext uri="{FF2B5EF4-FFF2-40B4-BE49-F238E27FC236}">
                  <a16:creationId xmlns:a16="http://schemas.microsoft.com/office/drawing/2014/main" id="{6A378F51-0432-4D1C-BB03-8CDF9B96A4B1}"/>
                </a:ext>
              </a:extLst>
            </p:cNvPr>
            <p:cNvSpPr>
              <a:spLocks noChangeArrowheads="1"/>
            </p:cNvSpPr>
            <p:nvPr/>
          </p:nvSpPr>
          <p:spPr bwMode="auto">
            <a:xfrm>
              <a:off x="1920" y="1248"/>
              <a:ext cx="912" cy="1776"/>
            </a:xfrm>
            <a:prstGeom prst="rect">
              <a:avLst/>
            </a:prstGeom>
            <a:grpFill/>
            <a:ln w="9525">
              <a:solidFill>
                <a:srgbClr val="000000"/>
              </a:solidFill>
              <a:miter lim="800000"/>
              <a:headEnd/>
              <a:tailEnd/>
            </a:ln>
          </p:spPr>
          <p:txBody>
            <a:bodyPr wrap="none" lIns="72418" tIns="36208" rIns="72418" bIns="36208" anchor="ctr"/>
            <a:lstStyle/>
            <a:p>
              <a:pPr marL="0" marR="0" lvl="0" indent="0" defTabSz="873125" eaLnBrk="1" fontAlgn="auto" latinLnBrk="0" hangingPunct="1">
                <a:lnSpc>
                  <a:spcPct val="14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rPr>
                <a:t>Y:</a:t>
              </a:r>
            </a:p>
          </p:txBody>
        </p:sp>
        <p:sp>
          <p:nvSpPr>
            <p:cNvPr id="19" name="Text Box 8">
              <a:extLst>
                <a:ext uri="{FF2B5EF4-FFF2-40B4-BE49-F238E27FC236}">
                  <a16:creationId xmlns:a16="http://schemas.microsoft.com/office/drawing/2014/main" id="{5A83A4E3-7214-41D2-AF31-540F3186AA74}"/>
                </a:ext>
              </a:extLst>
            </p:cNvPr>
            <p:cNvSpPr txBox="1">
              <a:spLocks noChangeArrowheads="1"/>
            </p:cNvSpPr>
            <p:nvPr/>
          </p:nvSpPr>
          <p:spPr bwMode="auto">
            <a:xfrm>
              <a:off x="1728" y="1002"/>
              <a:ext cx="210" cy="327"/>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0</a:t>
              </a:r>
            </a:p>
          </p:txBody>
        </p:sp>
        <p:sp>
          <p:nvSpPr>
            <p:cNvPr id="20" name="Text Box 9">
              <a:extLst>
                <a:ext uri="{FF2B5EF4-FFF2-40B4-BE49-F238E27FC236}">
                  <a16:creationId xmlns:a16="http://schemas.microsoft.com/office/drawing/2014/main" id="{5F7A532E-E60F-4E56-8D23-CB655D8D15A5}"/>
                </a:ext>
              </a:extLst>
            </p:cNvPr>
            <p:cNvSpPr txBox="1">
              <a:spLocks noChangeArrowheads="1"/>
            </p:cNvSpPr>
            <p:nvPr/>
          </p:nvSpPr>
          <p:spPr bwMode="auto">
            <a:xfrm>
              <a:off x="1488" y="2736"/>
              <a:ext cx="417" cy="327"/>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rPr>
                <a:t>500</a:t>
              </a:r>
            </a:p>
          </p:txBody>
        </p:sp>
        <p:sp>
          <p:nvSpPr>
            <p:cNvPr id="21" name="Text Box 10">
              <a:extLst>
                <a:ext uri="{FF2B5EF4-FFF2-40B4-BE49-F238E27FC236}">
                  <a16:creationId xmlns:a16="http://schemas.microsoft.com/office/drawing/2014/main" id="{9DA0B91E-2354-405F-A6AA-D02FDD9FF293}"/>
                </a:ext>
              </a:extLst>
            </p:cNvPr>
            <p:cNvSpPr txBox="1">
              <a:spLocks noChangeArrowheads="1"/>
            </p:cNvSpPr>
            <p:nvPr/>
          </p:nvSpPr>
          <p:spPr bwMode="auto">
            <a:xfrm>
              <a:off x="2190" y="1536"/>
              <a:ext cx="355" cy="282"/>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a:t>
              </a:r>
            </a:p>
          </p:txBody>
        </p:sp>
        <p:sp>
          <p:nvSpPr>
            <p:cNvPr id="22" name="Text Box 11">
              <a:extLst>
                <a:ext uri="{FF2B5EF4-FFF2-40B4-BE49-F238E27FC236}">
                  <a16:creationId xmlns:a16="http://schemas.microsoft.com/office/drawing/2014/main" id="{2A55CD33-F775-4219-9717-C7CC1168A2F6}"/>
                </a:ext>
              </a:extLst>
            </p:cNvPr>
            <p:cNvSpPr txBox="1">
              <a:spLocks noChangeArrowheads="1"/>
            </p:cNvSpPr>
            <p:nvPr/>
          </p:nvSpPr>
          <p:spPr bwMode="auto">
            <a:xfrm>
              <a:off x="2190" y="2400"/>
              <a:ext cx="355" cy="282"/>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a:t>
              </a:r>
            </a:p>
          </p:txBody>
        </p:sp>
      </p:grpSp>
      <p:grpSp>
        <p:nvGrpSpPr>
          <p:cNvPr id="23" name="Group 12">
            <a:extLst>
              <a:ext uri="{FF2B5EF4-FFF2-40B4-BE49-F238E27FC236}">
                <a16:creationId xmlns:a16="http://schemas.microsoft.com/office/drawing/2014/main" id="{387CED66-E510-47E2-B963-B84557DC1577}"/>
              </a:ext>
            </a:extLst>
          </p:cNvPr>
          <p:cNvGrpSpPr>
            <a:grpSpLocks/>
          </p:cNvGrpSpPr>
          <p:nvPr/>
        </p:nvGrpSpPr>
        <p:grpSpPr bwMode="auto">
          <a:xfrm>
            <a:off x="6578487" y="3370385"/>
            <a:ext cx="2047987" cy="1978719"/>
            <a:chOff x="4128" y="1002"/>
            <a:chExt cx="1296" cy="2061"/>
          </a:xfrm>
          <a:solidFill>
            <a:schemeClr val="tx1"/>
          </a:solidFill>
        </p:grpSpPr>
        <p:sp>
          <p:nvSpPr>
            <p:cNvPr id="24" name="Rectangle 13">
              <a:extLst>
                <a:ext uri="{FF2B5EF4-FFF2-40B4-BE49-F238E27FC236}">
                  <a16:creationId xmlns:a16="http://schemas.microsoft.com/office/drawing/2014/main" id="{BCE75BCD-37C3-4844-8288-8E99F0767E6C}"/>
                </a:ext>
              </a:extLst>
            </p:cNvPr>
            <p:cNvSpPr>
              <a:spLocks noChangeArrowheads="1"/>
            </p:cNvSpPr>
            <p:nvPr/>
          </p:nvSpPr>
          <p:spPr bwMode="auto">
            <a:xfrm>
              <a:off x="4512" y="1248"/>
              <a:ext cx="912" cy="1776"/>
            </a:xfrm>
            <a:prstGeom prst="rect">
              <a:avLst/>
            </a:prstGeom>
            <a:grpFill/>
            <a:ln w="9525">
              <a:solidFill>
                <a:srgbClr val="000000"/>
              </a:solidFill>
              <a:miter lim="800000"/>
              <a:headEnd/>
              <a:tailEnd/>
            </a:ln>
          </p:spPr>
          <p:txBody>
            <a:bodyPr wrap="none" lIns="72418" tIns="36208" rIns="72418" bIns="36208" anchor="ctr"/>
            <a:lstStyle/>
            <a:p>
              <a:pPr marL="0" marR="0" lvl="0" indent="0" defTabSz="873125" eaLnBrk="1" fontAlgn="auto" latinLnBrk="0" hangingPunct="1">
                <a:lnSpc>
                  <a:spcPct val="14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C:</a:t>
              </a:r>
            </a:p>
          </p:txBody>
        </p:sp>
        <p:sp>
          <p:nvSpPr>
            <p:cNvPr id="25" name="Text Box 14">
              <a:extLst>
                <a:ext uri="{FF2B5EF4-FFF2-40B4-BE49-F238E27FC236}">
                  <a16:creationId xmlns:a16="http://schemas.microsoft.com/office/drawing/2014/main" id="{59A57DAC-2499-44CE-81CA-DC70C434A11F}"/>
                </a:ext>
              </a:extLst>
            </p:cNvPr>
            <p:cNvSpPr txBox="1">
              <a:spLocks noChangeArrowheads="1"/>
            </p:cNvSpPr>
            <p:nvPr/>
          </p:nvSpPr>
          <p:spPr bwMode="auto">
            <a:xfrm>
              <a:off x="4320" y="1002"/>
              <a:ext cx="210" cy="327"/>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0</a:t>
              </a:r>
            </a:p>
          </p:txBody>
        </p:sp>
        <p:sp>
          <p:nvSpPr>
            <p:cNvPr id="26" name="Text Box 15">
              <a:extLst>
                <a:ext uri="{FF2B5EF4-FFF2-40B4-BE49-F238E27FC236}">
                  <a16:creationId xmlns:a16="http://schemas.microsoft.com/office/drawing/2014/main" id="{3E84D804-A5D9-4AAE-85D0-66ACD9588D13}"/>
                </a:ext>
              </a:extLst>
            </p:cNvPr>
            <p:cNvSpPr txBox="1">
              <a:spLocks noChangeArrowheads="1"/>
            </p:cNvSpPr>
            <p:nvPr/>
          </p:nvSpPr>
          <p:spPr bwMode="auto">
            <a:xfrm>
              <a:off x="4128" y="2736"/>
              <a:ext cx="417" cy="327"/>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200</a:t>
              </a:r>
            </a:p>
          </p:txBody>
        </p:sp>
        <p:sp>
          <p:nvSpPr>
            <p:cNvPr id="27" name="Text Box 16">
              <a:extLst>
                <a:ext uri="{FF2B5EF4-FFF2-40B4-BE49-F238E27FC236}">
                  <a16:creationId xmlns:a16="http://schemas.microsoft.com/office/drawing/2014/main" id="{FC73C187-87AC-4DC6-9E06-229892463A4E}"/>
                </a:ext>
              </a:extLst>
            </p:cNvPr>
            <p:cNvSpPr txBox="1">
              <a:spLocks noChangeArrowheads="1"/>
            </p:cNvSpPr>
            <p:nvPr/>
          </p:nvSpPr>
          <p:spPr bwMode="auto">
            <a:xfrm>
              <a:off x="4782" y="2400"/>
              <a:ext cx="355" cy="282"/>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a:t>
              </a:r>
            </a:p>
          </p:txBody>
        </p:sp>
        <p:sp>
          <p:nvSpPr>
            <p:cNvPr id="28" name="Text Box 17">
              <a:extLst>
                <a:ext uri="{FF2B5EF4-FFF2-40B4-BE49-F238E27FC236}">
                  <a16:creationId xmlns:a16="http://schemas.microsoft.com/office/drawing/2014/main" id="{D409F137-B511-4BDD-A8AA-EBBB02E3B9D2}"/>
                </a:ext>
              </a:extLst>
            </p:cNvPr>
            <p:cNvSpPr txBox="1">
              <a:spLocks noChangeArrowheads="1"/>
            </p:cNvSpPr>
            <p:nvPr/>
          </p:nvSpPr>
          <p:spPr bwMode="auto">
            <a:xfrm>
              <a:off x="4782" y="1440"/>
              <a:ext cx="355" cy="282"/>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a:t>
              </a:r>
            </a:p>
          </p:txBody>
        </p:sp>
      </p:grpSp>
      <p:grpSp>
        <p:nvGrpSpPr>
          <p:cNvPr id="29" name="Group 18">
            <a:extLst>
              <a:ext uri="{FF2B5EF4-FFF2-40B4-BE49-F238E27FC236}">
                <a16:creationId xmlns:a16="http://schemas.microsoft.com/office/drawing/2014/main" id="{8E88D4A0-0976-48D5-B2B9-CCF12C62690E}"/>
              </a:ext>
            </a:extLst>
          </p:cNvPr>
          <p:cNvGrpSpPr>
            <a:grpSpLocks/>
          </p:cNvGrpSpPr>
          <p:nvPr/>
        </p:nvGrpSpPr>
        <p:grpSpPr bwMode="auto">
          <a:xfrm>
            <a:off x="4521087" y="3370385"/>
            <a:ext cx="2047987" cy="1978719"/>
            <a:chOff x="2832" y="1002"/>
            <a:chExt cx="1296" cy="2061"/>
          </a:xfrm>
          <a:solidFill>
            <a:schemeClr val="tx1"/>
          </a:solidFill>
        </p:grpSpPr>
        <p:sp>
          <p:nvSpPr>
            <p:cNvPr id="30" name="Rectangle 19">
              <a:extLst>
                <a:ext uri="{FF2B5EF4-FFF2-40B4-BE49-F238E27FC236}">
                  <a16:creationId xmlns:a16="http://schemas.microsoft.com/office/drawing/2014/main" id="{7A58EBDA-E860-42F4-8133-7FB8317D9035}"/>
                </a:ext>
              </a:extLst>
            </p:cNvPr>
            <p:cNvSpPr>
              <a:spLocks noChangeArrowheads="1"/>
            </p:cNvSpPr>
            <p:nvPr/>
          </p:nvSpPr>
          <p:spPr bwMode="auto">
            <a:xfrm>
              <a:off x="3216" y="1248"/>
              <a:ext cx="912" cy="1776"/>
            </a:xfrm>
            <a:prstGeom prst="rect">
              <a:avLst/>
            </a:prstGeom>
            <a:grpFill/>
            <a:ln w="9525">
              <a:solidFill>
                <a:srgbClr val="000000"/>
              </a:solidFill>
              <a:miter lim="800000"/>
              <a:headEnd/>
              <a:tailEnd/>
            </a:ln>
          </p:spPr>
          <p:txBody>
            <a:bodyPr wrap="none" lIns="72418" tIns="36208" rIns="72418" bIns="36208" anchor="ctr"/>
            <a:lstStyle/>
            <a:p>
              <a:pPr marL="0" marR="0" lvl="0" indent="0" defTabSz="873125" eaLnBrk="1" fontAlgn="auto" latinLnBrk="0" hangingPunct="1">
                <a:lnSpc>
                  <a:spcPct val="14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D:</a:t>
              </a:r>
            </a:p>
          </p:txBody>
        </p:sp>
        <p:sp>
          <p:nvSpPr>
            <p:cNvPr id="31" name="Text Box 20">
              <a:extLst>
                <a:ext uri="{FF2B5EF4-FFF2-40B4-BE49-F238E27FC236}">
                  <a16:creationId xmlns:a16="http://schemas.microsoft.com/office/drawing/2014/main" id="{5462BB7E-DFA0-483A-B94B-2CEE012596A4}"/>
                </a:ext>
              </a:extLst>
            </p:cNvPr>
            <p:cNvSpPr txBox="1">
              <a:spLocks noChangeArrowheads="1"/>
            </p:cNvSpPr>
            <p:nvPr/>
          </p:nvSpPr>
          <p:spPr bwMode="auto">
            <a:xfrm>
              <a:off x="3024" y="1002"/>
              <a:ext cx="210" cy="327"/>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0</a:t>
              </a:r>
            </a:p>
          </p:txBody>
        </p:sp>
        <p:sp>
          <p:nvSpPr>
            <p:cNvPr id="32" name="Text Box 21">
              <a:extLst>
                <a:ext uri="{FF2B5EF4-FFF2-40B4-BE49-F238E27FC236}">
                  <a16:creationId xmlns:a16="http://schemas.microsoft.com/office/drawing/2014/main" id="{4055CF12-FD1B-4ADB-9142-859D64052FB6}"/>
                </a:ext>
              </a:extLst>
            </p:cNvPr>
            <p:cNvSpPr txBox="1">
              <a:spLocks noChangeArrowheads="1"/>
            </p:cNvSpPr>
            <p:nvPr/>
          </p:nvSpPr>
          <p:spPr bwMode="auto">
            <a:xfrm>
              <a:off x="2832" y="2736"/>
              <a:ext cx="417" cy="327"/>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300</a:t>
              </a:r>
            </a:p>
          </p:txBody>
        </p:sp>
        <p:sp>
          <p:nvSpPr>
            <p:cNvPr id="33" name="Text Box 22">
              <a:extLst>
                <a:ext uri="{FF2B5EF4-FFF2-40B4-BE49-F238E27FC236}">
                  <a16:creationId xmlns:a16="http://schemas.microsoft.com/office/drawing/2014/main" id="{086BB9DC-55F9-4F57-AC2C-002BC04F7D72}"/>
                </a:ext>
              </a:extLst>
            </p:cNvPr>
            <p:cNvSpPr txBox="1">
              <a:spLocks noChangeArrowheads="1"/>
            </p:cNvSpPr>
            <p:nvPr/>
          </p:nvSpPr>
          <p:spPr bwMode="auto">
            <a:xfrm>
              <a:off x="3486" y="2400"/>
              <a:ext cx="355" cy="282"/>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rPr>
                <a:t>…</a:t>
              </a:r>
            </a:p>
          </p:txBody>
        </p:sp>
        <p:sp>
          <p:nvSpPr>
            <p:cNvPr id="34" name="Text Box 23">
              <a:extLst>
                <a:ext uri="{FF2B5EF4-FFF2-40B4-BE49-F238E27FC236}">
                  <a16:creationId xmlns:a16="http://schemas.microsoft.com/office/drawing/2014/main" id="{E86421DF-E033-4F21-A600-1254633FD4A3}"/>
                </a:ext>
              </a:extLst>
            </p:cNvPr>
            <p:cNvSpPr txBox="1">
              <a:spLocks noChangeArrowheads="1"/>
            </p:cNvSpPr>
            <p:nvPr/>
          </p:nvSpPr>
          <p:spPr bwMode="auto">
            <a:xfrm>
              <a:off x="3534" y="1440"/>
              <a:ext cx="355" cy="282"/>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a:t>
              </a:r>
            </a:p>
          </p:txBody>
        </p:sp>
      </p:grpSp>
      <p:grpSp>
        <p:nvGrpSpPr>
          <p:cNvPr id="35" name="Group 24">
            <a:extLst>
              <a:ext uri="{FF2B5EF4-FFF2-40B4-BE49-F238E27FC236}">
                <a16:creationId xmlns:a16="http://schemas.microsoft.com/office/drawing/2014/main" id="{488D2F5B-E02E-472E-9AA4-1A88E3C93C22}"/>
              </a:ext>
            </a:extLst>
          </p:cNvPr>
          <p:cNvGrpSpPr>
            <a:grpSpLocks/>
          </p:cNvGrpSpPr>
          <p:nvPr/>
        </p:nvGrpSpPr>
        <p:grpSpPr bwMode="auto">
          <a:xfrm>
            <a:off x="482139" y="3370385"/>
            <a:ext cx="1972136" cy="1978719"/>
            <a:chOff x="288" y="1002"/>
            <a:chExt cx="1248" cy="2061"/>
          </a:xfrm>
          <a:solidFill>
            <a:schemeClr val="tx1"/>
          </a:solidFill>
        </p:grpSpPr>
        <p:sp>
          <p:nvSpPr>
            <p:cNvPr id="36" name="Rectangle 25">
              <a:extLst>
                <a:ext uri="{FF2B5EF4-FFF2-40B4-BE49-F238E27FC236}">
                  <a16:creationId xmlns:a16="http://schemas.microsoft.com/office/drawing/2014/main" id="{9B90AD54-A165-4A8A-ACD9-067685B91F29}"/>
                </a:ext>
              </a:extLst>
            </p:cNvPr>
            <p:cNvSpPr>
              <a:spLocks noChangeArrowheads="1"/>
            </p:cNvSpPr>
            <p:nvPr/>
          </p:nvSpPr>
          <p:spPr bwMode="auto">
            <a:xfrm>
              <a:off x="624" y="1248"/>
              <a:ext cx="912" cy="1776"/>
            </a:xfrm>
            <a:prstGeom prst="rect">
              <a:avLst/>
            </a:prstGeom>
            <a:grpFill/>
            <a:ln w="9525">
              <a:solidFill>
                <a:srgbClr val="000000"/>
              </a:solidFill>
              <a:miter lim="800000"/>
              <a:headEnd/>
              <a:tailEnd/>
            </a:ln>
          </p:spPr>
          <p:txBody>
            <a:bodyPr wrap="none" lIns="72418" tIns="36208" rIns="72418" bIns="36208" anchor="ctr"/>
            <a:lstStyle/>
            <a:p>
              <a:pPr marL="0" marR="0" lvl="0" indent="0" defTabSz="873125" eaLnBrk="1" fontAlgn="auto" latinLnBrk="0" hangingPunct="1">
                <a:lnSpc>
                  <a:spcPct val="14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Call</a:t>
              </a:r>
            </a:p>
            <a:p>
              <a:pPr marL="0" marR="0" lvl="0" indent="0" defTabSz="873125" eaLnBrk="1" fontAlgn="auto" latinLnBrk="0" hangingPunct="1">
                <a:lnSpc>
                  <a:spcPct val="14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Load</a:t>
              </a:r>
            </a:p>
            <a:p>
              <a:pPr marL="0" marR="0" lvl="0" indent="0" defTabSz="873125" eaLnBrk="1" fontAlgn="auto" latinLnBrk="0" hangingPunct="1">
                <a:lnSpc>
                  <a:spcPct val="14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store</a:t>
              </a:r>
            </a:p>
          </p:txBody>
        </p:sp>
        <p:sp>
          <p:nvSpPr>
            <p:cNvPr id="37" name="Text Box 26">
              <a:extLst>
                <a:ext uri="{FF2B5EF4-FFF2-40B4-BE49-F238E27FC236}">
                  <a16:creationId xmlns:a16="http://schemas.microsoft.com/office/drawing/2014/main" id="{576EBE73-983C-46D4-B985-B015C4A54B06}"/>
                </a:ext>
              </a:extLst>
            </p:cNvPr>
            <p:cNvSpPr txBox="1">
              <a:spLocks noChangeArrowheads="1"/>
            </p:cNvSpPr>
            <p:nvPr/>
          </p:nvSpPr>
          <p:spPr bwMode="auto">
            <a:xfrm>
              <a:off x="422" y="1002"/>
              <a:ext cx="210" cy="327"/>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0</a:t>
              </a:r>
            </a:p>
          </p:txBody>
        </p:sp>
        <p:sp>
          <p:nvSpPr>
            <p:cNvPr id="38" name="Text Box 27">
              <a:extLst>
                <a:ext uri="{FF2B5EF4-FFF2-40B4-BE49-F238E27FC236}">
                  <a16:creationId xmlns:a16="http://schemas.microsoft.com/office/drawing/2014/main" id="{B55CD9E9-49DB-4F97-894A-F13B0C080C22}"/>
                </a:ext>
              </a:extLst>
            </p:cNvPr>
            <p:cNvSpPr txBox="1">
              <a:spLocks noChangeArrowheads="1"/>
            </p:cNvSpPr>
            <p:nvPr/>
          </p:nvSpPr>
          <p:spPr bwMode="auto">
            <a:xfrm>
              <a:off x="288" y="2736"/>
              <a:ext cx="314" cy="327"/>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1k</a:t>
              </a:r>
            </a:p>
          </p:txBody>
        </p:sp>
        <p:sp>
          <p:nvSpPr>
            <p:cNvPr id="39" name="Text Box 28">
              <a:extLst>
                <a:ext uri="{FF2B5EF4-FFF2-40B4-BE49-F238E27FC236}">
                  <a16:creationId xmlns:a16="http://schemas.microsoft.com/office/drawing/2014/main" id="{E8701365-1789-4C57-9925-524B55F4384B}"/>
                </a:ext>
              </a:extLst>
            </p:cNvPr>
            <p:cNvSpPr txBox="1">
              <a:spLocks noChangeArrowheads="1"/>
            </p:cNvSpPr>
            <p:nvPr/>
          </p:nvSpPr>
          <p:spPr bwMode="auto">
            <a:xfrm>
              <a:off x="942" y="1296"/>
              <a:ext cx="355" cy="282"/>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a:t>
              </a:r>
            </a:p>
          </p:txBody>
        </p:sp>
        <p:sp>
          <p:nvSpPr>
            <p:cNvPr id="40" name="Text Box 29">
              <a:extLst>
                <a:ext uri="{FF2B5EF4-FFF2-40B4-BE49-F238E27FC236}">
                  <a16:creationId xmlns:a16="http://schemas.microsoft.com/office/drawing/2014/main" id="{7FD87B74-4EAE-455A-8285-26D64A5389F8}"/>
                </a:ext>
              </a:extLst>
            </p:cNvPr>
            <p:cNvSpPr txBox="1">
              <a:spLocks noChangeArrowheads="1"/>
            </p:cNvSpPr>
            <p:nvPr/>
          </p:nvSpPr>
          <p:spPr bwMode="auto">
            <a:xfrm>
              <a:off x="942" y="2688"/>
              <a:ext cx="355" cy="282"/>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a:t>
              </a:r>
            </a:p>
          </p:txBody>
        </p:sp>
      </p:grpSp>
      <p:sp>
        <p:nvSpPr>
          <p:cNvPr id="41" name="Text Box 30">
            <a:extLst>
              <a:ext uri="{FF2B5EF4-FFF2-40B4-BE49-F238E27FC236}">
                <a16:creationId xmlns:a16="http://schemas.microsoft.com/office/drawing/2014/main" id="{B4909332-D363-4887-A2CA-E0BEE8FA2287}"/>
              </a:ext>
            </a:extLst>
          </p:cNvPr>
          <p:cNvSpPr txBox="1">
            <a:spLocks noChangeArrowheads="1"/>
          </p:cNvSpPr>
          <p:nvPr/>
        </p:nvSpPr>
        <p:spPr bwMode="auto">
          <a:xfrm>
            <a:off x="924457" y="5493127"/>
            <a:ext cx="1510707" cy="888343"/>
          </a:xfrm>
          <a:prstGeom prst="rect">
            <a:avLst/>
          </a:prstGeom>
          <a:noFill/>
          <a:ln w="9525">
            <a:noFill/>
            <a:miter lim="800000"/>
            <a:headEnd/>
            <a:tailEnd/>
          </a:ln>
        </p:spPr>
        <p:txBody>
          <a:bodyPr wrap="square" lIns="87273" tIns="43636" rIns="87273" bIns="43636">
            <a:spAutoFit/>
          </a:bodyPr>
          <a:lstStyle/>
          <a:p>
            <a:pPr defTabSz="873125"/>
            <a:r>
              <a:rPr lang="en-US" altLang="zh-CN" sz="2600" dirty="0">
                <a:solidFill>
                  <a:schemeClr val="tx1"/>
                </a:solidFill>
                <a:latin typeface="仿宋" panose="02010609060101010101" pitchFamily="49" charset="-122"/>
                <a:ea typeface="仿宋" panose="02010609060101010101" pitchFamily="49" charset="-122"/>
              </a:rPr>
              <a:t>Main</a:t>
            </a:r>
            <a:br>
              <a:rPr lang="en-US" altLang="zh-CN" sz="2600" dirty="0">
                <a:solidFill>
                  <a:schemeClr val="tx1"/>
                </a:solidFill>
                <a:latin typeface="仿宋" panose="02010609060101010101" pitchFamily="49" charset="-122"/>
                <a:ea typeface="仿宋" panose="02010609060101010101" pitchFamily="49" charset="-122"/>
              </a:rPr>
            </a:br>
            <a:r>
              <a:rPr lang="en-US" altLang="zh-CN" sz="2600" dirty="0">
                <a:solidFill>
                  <a:schemeClr val="tx1"/>
                </a:solidFill>
                <a:latin typeface="仿宋" panose="02010609060101010101" pitchFamily="49" charset="-122"/>
                <a:ea typeface="仿宋" panose="02010609060101010101" pitchFamily="49" charset="-122"/>
              </a:rPr>
              <a:t>(</a:t>
            </a:r>
            <a:r>
              <a:rPr lang="zh-CN" altLang="zh-CN" sz="2600" dirty="0">
                <a:solidFill>
                  <a:schemeClr val="tx1"/>
                </a:solidFill>
                <a:latin typeface="仿宋" panose="02010609060101010101" pitchFamily="49" charset="-122"/>
                <a:ea typeface="仿宋" panose="02010609060101010101" pitchFamily="49" charset="-122"/>
              </a:rPr>
              <a:t>主程序)</a:t>
            </a:r>
            <a:endParaRPr lang="en-US" altLang="zh-CN" sz="2600" dirty="0">
              <a:solidFill>
                <a:schemeClr val="tx1"/>
              </a:solidFill>
              <a:latin typeface="仿宋" panose="02010609060101010101" pitchFamily="49" charset="-122"/>
              <a:ea typeface="仿宋" panose="02010609060101010101" pitchFamily="49" charset="-122"/>
            </a:endParaRPr>
          </a:p>
        </p:txBody>
      </p:sp>
      <p:sp>
        <p:nvSpPr>
          <p:cNvPr id="42" name="Text Box 31">
            <a:extLst>
              <a:ext uri="{FF2B5EF4-FFF2-40B4-BE49-F238E27FC236}">
                <a16:creationId xmlns:a16="http://schemas.microsoft.com/office/drawing/2014/main" id="{FD89E6EA-7B90-42E7-91F4-195611E7F908}"/>
              </a:ext>
            </a:extLst>
          </p:cNvPr>
          <p:cNvSpPr txBox="1">
            <a:spLocks noChangeArrowheads="1"/>
          </p:cNvSpPr>
          <p:nvPr/>
        </p:nvSpPr>
        <p:spPr bwMode="auto">
          <a:xfrm>
            <a:off x="3057664" y="5493068"/>
            <a:ext cx="1510707" cy="888343"/>
          </a:xfrm>
          <a:prstGeom prst="rect">
            <a:avLst/>
          </a:prstGeom>
          <a:noFill/>
          <a:ln w="9525">
            <a:noFill/>
            <a:miter lim="800000"/>
            <a:headEnd/>
            <a:tailEnd/>
          </a:ln>
        </p:spPr>
        <p:txBody>
          <a:bodyPr wrap="square" lIns="87273" tIns="43636" rIns="87273" bIns="43636">
            <a:spAutoFit/>
          </a:bodyPr>
          <a:lstStyle/>
          <a:p>
            <a:pPr defTabSz="873125"/>
            <a:r>
              <a:rPr lang="zh-CN" altLang="en-US" sz="2600" dirty="0">
                <a:solidFill>
                  <a:schemeClr val="tx1"/>
                </a:solidFill>
                <a:latin typeface="仿宋" panose="02010609060101010101" pitchFamily="49" charset="-122"/>
                <a:ea typeface="仿宋" panose="02010609060101010101" pitchFamily="49" charset="-122"/>
              </a:rPr>
              <a:t>分段</a:t>
            </a:r>
            <a:r>
              <a:rPr lang="en-US" altLang="zh-CN" sz="2600" dirty="0">
                <a:solidFill>
                  <a:schemeClr val="tx1"/>
                </a:solidFill>
                <a:latin typeface="仿宋" panose="02010609060101010101" pitchFamily="49" charset="-122"/>
                <a:ea typeface="仿宋" panose="02010609060101010101" pitchFamily="49" charset="-122"/>
              </a:rPr>
              <a:t>X</a:t>
            </a:r>
            <a:br>
              <a:rPr lang="en-US" altLang="zh-CN" sz="2600" dirty="0">
                <a:solidFill>
                  <a:schemeClr val="tx1"/>
                </a:solidFill>
                <a:latin typeface="仿宋" panose="02010609060101010101" pitchFamily="49" charset="-122"/>
                <a:ea typeface="仿宋" panose="02010609060101010101" pitchFamily="49" charset="-122"/>
              </a:rPr>
            </a:br>
            <a:r>
              <a:rPr lang="en-US" altLang="zh-CN" sz="2600" dirty="0">
                <a:solidFill>
                  <a:schemeClr val="tx1"/>
                </a:solidFill>
                <a:latin typeface="仿宋" panose="02010609060101010101" pitchFamily="49" charset="-122"/>
                <a:ea typeface="仿宋" panose="02010609060101010101" pitchFamily="49" charset="-122"/>
              </a:rPr>
              <a:t>(</a:t>
            </a:r>
            <a:r>
              <a:rPr lang="zh-CN" altLang="zh-CN" sz="2600" dirty="0">
                <a:solidFill>
                  <a:schemeClr val="tx1"/>
                </a:solidFill>
                <a:latin typeface="仿宋" panose="02010609060101010101" pitchFamily="49" charset="-122"/>
                <a:ea typeface="仿宋" panose="02010609060101010101" pitchFamily="49" charset="-122"/>
              </a:rPr>
              <a:t>子程序)</a:t>
            </a:r>
            <a:endParaRPr lang="en-US" altLang="zh-CN" sz="2600" dirty="0">
              <a:solidFill>
                <a:schemeClr val="tx1"/>
              </a:solidFill>
              <a:latin typeface="仿宋" panose="02010609060101010101" pitchFamily="49" charset="-122"/>
              <a:ea typeface="仿宋" panose="02010609060101010101" pitchFamily="49" charset="-122"/>
            </a:endParaRPr>
          </a:p>
        </p:txBody>
      </p:sp>
      <p:sp>
        <p:nvSpPr>
          <p:cNvPr id="43" name="Text Box 32">
            <a:extLst>
              <a:ext uri="{FF2B5EF4-FFF2-40B4-BE49-F238E27FC236}">
                <a16:creationId xmlns:a16="http://schemas.microsoft.com/office/drawing/2014/main" id="{F6BD8634-2440-4FFA-B893-9C22C3CDA025}"/>
              </a:ext>
            </a:extLst>
          </p:cNvPr>
          <p:cNvSpPr txBox="1">
            <a:spLocks noChangeArrowheads="1"/>
          </p:cNvSpPr>
          <p:nvPr/>
        </p:nvSpPr>
        <p:spPr bwMode="auto">
          <a:xfrm>
            <a:off x="5275454" y="5482280"/>
            <a:ext cx="1177277" cy="888343"/>
          </a:xfrm>
          <a:prstGeom prst="rect">
            <a:avLst/>
          </a:prstGeom>
          <a:noFill/>
          <a:ln w="9525">
            <a:noFill/>
            <a:miter lim="800000"/>
            <a:headEnd/>
            <a:tailEnd/>
          </a:ln>
        </p:spPr>
        <p:txBody>
          <a:bodyPr wrap="square" lIns="87273" tIns="43636" rIns="87273" bIns="43636">
            <a:spAutoFit/>
          </a:bodyPr>
          <a:lstStyle/>
          <a:p>
            <a:pPr defTabSz="873125"/>
            <a:r>
              <a:rPr lang="zh-CN" altLang="en-US" sz="2600" dirty="0">
                <a:solidFill>
                  <a:schemeClr val="tx1"/>
                </a:solidFill>
                <a:latin typeface="仿宋" panose="02010609060101010101" pitchFamily="49" charset="-122"/>
                <a:ea typeface="仿宋" panose="02010609060101010101" pitchFamily="49" charset="-122"/>
              </a:rPr>
              <a:t>分段</a:t>
            </a:r>
            <a:r>
              <a:rPr lang="en-US" altLang="zh-CN" sz="2600" dirty="0">
                <a:solidFill>
                  <a:schemeClr val="tx1"/>
                </a:solidFill>
                <a:latin typeface="仿宋" panose="02010609060101010101" pitchFamily="49" charset="-122"/>
                <a:ea typeface="仿宋" panose="02010609060101010101" pitchFamily="49" charset="-122"/>
              </a:rPr>
              <a:t>A</a:t>
            </a:r>
            <a:br>
              <a:rPr lang="en-US" altLang="zh-CN" sz="2600" dirty="0">
                <a:solidFill>
                  <a:schemeClr val="tx1"/>
                </a:solidFill>
                <a:latin typeface="仿宋" panose="02010609060101010101" pitchFamily="49" charset="-122"/>
                <a:ea typeface="仿宋" panose="02010609060101010101" pitchFamily="49" charset="-122"/>
              </a:rPr>
            </a:br>
            <a:r>
              <a:rPr lang="en-US" altLang="zh-CN" sz="2600" dirty="0">
                <a:solidFill>
                  <a:schemeClr val="tx1"/>
                </a:solidFill>
                <a:latin typeface="仿宋" panose="02010609060101010101" pitchFamily="49" charset="-122"/>
                <a:ea typeface="仿宋" panose="02010609060101010101" pitchFamily="49" charset="-122"/>
              </a:rPr>
              <a:t>(</a:t>
            </a:r>
            <a:r>
              <a:rPr lang="zh-CN" altLang="zh-CN" sz="2600" dirty="0">
                <a:solidFill>
                  <a:schemeClr val="tx1"/>
                </a:solidFill>
                <a:latin typeface="仿宋" panose="02010609060101010101" pitchFamily="49" charset="-122"/>
                <a:ea typeface="仿宋" panose="02010609060101010101" pitchFamily="49" charset="-122"/>
              </a:rPr>
              <a:t>数据)</a:t>
            </a:r>
            <a:endParaRPr lang="en-US" altLang="zh-CN" sz="2600" dirty="0">
              <a:solidFill>
                <a:schemeClr val="tx1"/>
              </a:solidFill>
              <a:latin typeface="仿宋" panose="02010609060101010101" pitchFamily="49" charset="-122"/>
              <a:ea typeface="仿宋" panose="02010609060101010101" pitchFamily="49" charset="-122"/>
            </a:endParaRPr>
          </a:p>
        </p:txBody>
      </p:sp>
      <p:sp>
        <p:nvSpPr>
          <p:cNvPr id="44" name="Text Box 33">
            <a:extLst>
              <a:ext uri="{FF2B5EF4-FFF2-40B4-BE49-F238E27FC236}">
                <a16:creationId xmlns:a16="http://schemas.microsoft.com/office/drawing/2014/main" id="{0B8CD604-17A2-4045-A2F9-89C1BA379E04}"/>
              </a:ext>
            </a:extLst>
          </p:cNvPr>
          <p:cNvSpPr txBox="1">
            <a:spLocks noChangeArrowheads="1"/>
          </p:cNvSpPr>
          <p:nvPr/>
        </p:nvSpPr>
        <p:spPr bwMode="auto">
          <a:xfrm>
            <a:off x="7115767" y="5467825"/>
            <a:ext cx="1510707" cy="888343"/>
          </a:xfrm>
          <a:prstGeom prst="rect">
            <a:avLst/>
          </a:prstGeom>
          <a:noFill/>
          <a:ln w="9525">
            <a:noFill/>
            <a:miter lim="800000"/>
            <a:headEnd/>
            <a:tailEnd/>
          </a:ln>
        </p:spPr>
        <p:txBody>
          <a:bodyPr wrap="square" lIns="87273" tIns="43636" rIns="87273" bIns="43636">
            <a:spAutoFit/>
          </a:bodyPr>
          <a:lstStyle/>
          <a:p>
            <a:pPr defTabSz="873125"/>
            <a:r>
              <a:rPr lang="zh-CN" altLang="en-US" sz="2600" dirty="0">
                <a:solidFill>
                  <a:schemeClr val="tx1"/>
                </a:solidFill>
                <a:latin typeface="仿宋" panose="02010609060101010101" pitchFamily="49" charset="-122"/>
                <a:ea typeface="仿宋" panose="02010609060101010101" pitchFamily="49" charset="-122"/>
              </a:rPr>
              <a:t>分段</a:t>
            </a:r>
            <a:r>
              <a:rPr lang="en-US" altLang="zh-CN" sz="2600" dirty="0">
                <a:solidFill>
                  <a:schemeClr val="tx1"/>
                </a:solidFill>
                <a:latin typeface="仿宋" panose="02010609060101010101" pitchFamily="49" charset="-122"/>
                <a:ea typeface="仿宋" panose="02010609060101010101" pitchFamily="49" charset="-122"/>
              </a:rPr>
              <a:t>B</a:t>
            </a:r>
            <a:br>
              <a:rPr lang="en-US" altLang="zh-CN" sz="2600" dirty="0">
                <a:solidFill>
                  <a:schemeClr val="tx1"/>
                </a:solidFill>
                <a:latin typeface="仿宋" panose="02010609060101010101" pitchFamily="49" charset="-122"/>
                <a:ea typeface="仿宋" panose="02010609060101010101" pitchFamily="49" charset="-122"/>
              </a:rPr>
            </a:br>
            <a:r>
              <a:rPr lang="en-US" altLang="zh-CN" sz="2600" dirty="0">
                <a:solidFill>
                  <a:schemeClr val="tx1"/>
                </a:solidFill>
                <a:latin typeface="仿宋" panose="02010609060101010101" pitchFamily="49" charset="-122"/>
                <a:ea typeface="仿宋" panose="02010609060101010101" pitchFamily="49" charset="-122"/>
              </a:rPr>
              <a:t>(</a:t>
            </a:r>
            <a:r>
              <a:rPr lang="zh-CN" altLang="zh-CN" sz="2600" dirty="0">
                <a:solidFill>
                  <a:schemeClr val="tx1"/>
                </a:solidFill>
                <a:latin typeface="仿宋" panose="02010609060101010101" pitchFamily="49" charset="-122"/>
                <a:ea typeface="仿宋" panose="02010609060101010101" pitchFamily="49" charset="-122"/>
              </a:rPr>
              <a:t>工作区)</a:t>
            </a:r>
            <a:endParaRPr lang="en-US" altLang="zh-CN" sz="2600" dirty="0">
              <a:solidFill>
                <a:schemeClr val="tx1"/>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0929694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4708D300-6934-405A-B0F6-CABAB52A7742}"/>
              </a:ext>
            </a:extLst>
          </p:cNvPr>
          <p:cNvSpPr txBox="1">
            <a:spLocks noChangeArrowheads="1"/>
          </p:cNvSpPr>
          <p:nvPr/>
        </p:nvSpPr>
        <p:spPr bwMode="auto">
          <a:xfrm>
            <a:off x="611560" y="-16332"/>
            <a:ext cx="6264275"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分段系统的基本原理</a:t>
            </a:r>
          </a:p>
        </p:txBody>
      </p:sp>
      <p:sp>
        <p:nvSpPr>
          <p:cNvPr id="15" name="Text Box 3">
            <a:extLst>
              <a:ext uri="{FF2B5EF4-FFF2-40B4-BE49-F238E27FC236}">
                <a16:creationId xmlns:a16="http://schemas.microsoft.com/office/drawing/2014/main" id="{344DEDA7-B760-44E5-8991-5402A25A1B30}"/>
              </a:ext>
            </a:extLst>
          </p:cNvPr>
          <p:cNvSpPr txBox="1">
            <a:spLocks noChangeArrowheads="1"/>
          </p:cNvSpPr>
          <p:nvPr/>
        </p:nvSpPr>
        <p:spPr bwMode="auto">
          <a:xfrm>
            <a:off x="495584" y="1971098"/>
            <a:ext cx="4954587" cy="461962"/>
          </a:xfrm>
          <a:prstGeom prst="rect">
            <a:avLst/>
          </a:prstGeom>
          <a:noFill/>
          <a:ln w="9525">
            <a:noFill/>
            <a:miter lim="800000"/>
            <a:headEnd/>
            <a:tailEnd/>
          </a:ln>
        </p:spPr>
        <p:txBody>
          <a:bodyPr wrap="none">
            <a:spAutoFit/>
          </a:bodyPr>
          <a:lstStyle/>
          <a:p>
            <a:pPr algn="l"/>
            <a:r>
              <a:rPr lang="zh-CN" altLang="en-US" dirty="0">
                <a:solidFill>
                  <a:schemeClr val="tx1"/>
                </a:solidFill>
                <a:latin typeface="仿宋" panose="02010609060101010101" pitchFamily="49" charset="-122"/>
                <a:ea typeface="仿宋" panose="02010609060101010101" pitchFamily="49" charset="-122"/>
              </a:rPr>
              <a:t>分段地址中的地址具有如下结构： </a:t>
            </a:r>
          </a:p>
        </p:txBody>
      </p:sp>
      <p:graphicFrame>
        <p:nvGraphicFramePr>
          <p:cNvPr id="16" name="Group 4">
            <a:extLst>
              <a:ext uri="{FF2B5EF4-FFF2-40B4-BE49-F238E27FC236}">
                <a16:creationId xmlns:a16="http://schemas.microsoft.com/office/drawing/2014/main" id="{622A482C-618A-46A1-97A8-B932603BF8F7}"/>
              </a:ext>
            </a:extLst>
          </p:cNvPr>
          <p:cNvGraphicFramePr>
            <a:graphicFrameLocks noGrp="1"/>
          </p:cNvGraphicFramePr>
          <p:nvPr>
            <p:extLst>
              <p:ext uri="{D42A27DB-BD31-4B8C-83A1-F6EECF244321}">
                <p14:modId xmlns:p14="http://schemas.microsoft.com/office/powerpoint/2010/main" val="3619743151"/>
              </p:ext>
            </p:extLst>
          </p:nvPr>
        </p:nvGraphicFramePr>
        <p:xfrm>
          <a:off x="786422" y="3589631"/>
          <a:ext cx="6096000" cy="746125"/>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746125">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a:ln>
                            <a:noFill/>
                          </a:ln>
                          <a:solidFill>
                            <a:schemeClr val="bg1"/>
                          </a:solidFill>
                          <a:effectLst/>
                          <a:latin typeface="Arial" charset="0"/>
                          <a:ea typeface="宋体" pitchFamily="2" charset="-122"/>
                        </a:rPr>
                        <a:t>段号</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a:ln>
                            <a:noFill/>
                          </a:ln>
                          <a:solidFill>
                            <a:schemeClr val="bg1"/>
                          </a:solidFill>
                          <a:effectLst/>
                          <a:latin typeface="Arial" charset="0"/>
                          <a:ea typeface="宋体" pitchFamily="2" charset="-122"/>
                        </a:rPr>
                        <a:t>段内地址</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bl>
          </a:graphicData>
        </a:graphic>
      </p:graphicFrame>
      <p:sp>
        <p:nvSpPr>
          <p:cNvPr id="18" name="Text Box 12">
            <a:extLst>
              <a:ext uri="{FF2B5EF4-FFF2-40B4-BE49-F238E27FC236}">
                <a16:creationId xmlns:a16="http://schemas.microsoft.com/office/drawing/2014/main" id="{FD184E91-1AB1-4641-8C51-0FE69A24D85E}"/>
              </a:ext>
            </a:extLst>
          </p:cNvPr>
          <p:cNvSpPr txBox="1">
            <a:spLocks noChangeArrowheads="1"/>
          </p:cNvSpPr>
          <p:nvPr/>
        </p:nvSpPr>
        <p:spPr bwMode="auto">
          <a:xfrm>
            <a:off x="1634182" y="4404458"/>
            <a:ext cx="8032968" cy="369332"/>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chemeClr val="tx1"/>
                </a:solidFill>
                <a:effectLst/>
                <a:uLnTx/>
                <a:uFillTx/>
                <a:latin typeface="仿宋" panose="02010609060101010101" pitchFamily="49" charset="-122"/>
                <a:ea typeface="仿宋" panose="02010609060101010101" pitchFamily="49" charset="-122"/>
              </a:rPr>
              <a:t>31                           16    15                              0</a:t>
            </a:r>
          </a:p>
        </p:txBody>
      </p:sp>
      <p:sp>
        <p:nvSpPr>
          <p:cNvPr id="19" name="Text Box 5">
            <a:extLst>
              <a:ext uri="{FF2B5EF4-FFF2-40B4-BE49-F238E27FC236}">
                <a16:creationId xmlns:a16="http://schemas.microsoft.com/office/drawing/2014/main" id="{DE27900B-97AE-4D94-ADC6-20247D1C8819}"/>
              </a:ext>
            </a:extLst>
          </p:cNvPr>
          <p:cNvSpPr txBox="1">
            <a:spLocks noChangeArrowheads="1"/>
          </p:cNvSpPr>
          <p:nvPr/>
        </p:nvSpPr>
        <p:spPr bwMode="auto">
          <a:xfrm>
            <a:off x="467544" y="5107722"/>
            <a:ext cx="7810500" cy="1196120"/>
          </a:xfrm>
          <a:prstGeom prst="rect">
            <a:avLst/>
          </a:prstGeom>
          <a:noFill/>
          <a:ln w="9525">
            <a:noFill/>
            <a:miter lim="800000"/>
            <a:headEnd/>
            <a:tailEnd/>
          </a:ln>
        </p:spPr>
        <p:txBody>
          <a:bodyPr lIns="87273" tIns="43636" rIns="87273" bIns="43636">
            <a:spAutoFit/>
          </a:bodyPr>
          <a:lstStyle/>
          <a:p>
            <a:pPr algn="l" defTabSz="873125">
              <a:lnSpc>
                <a:spcPct val="150000"/>
              </a:lnSpc>
            </a:pPr>
            <a:r>
              <a:rPr lang="zh-CN" altLang="en-US" dirty="0">
                <a:solidFill>
                  <a:schemeClr val="tx1"/>
                </a:solidFill>
                <a:latin typeface="仿宋" panose="02010609060101010101" pitchFamily="49" charset="-122"/>
                <a:ea typeface="仿宋" panose="02010609060101010101" pitchFamily="49" charset="-122"/>
              </a:rPr>
              <a:t>分段程序已得到许多编译程序的支持，编译程序能自动根据源程序的情况产生若干个段</a:t>
            </a:r>
          </a:p>
        </p:txBody>
      </p:sp>
    </p:spTree>
    <p:extLst>
      <p:ext uri="{BB962C8B-B14F-4D97-AF65-F5344CB8AC3E}">
        <p14:creationId xmlns:p14="http://schemas.microsoft.com/office/powerpoint/2010/main" val="340728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2" name="Rectangle 6">
            <a:extLst>
              <a:ext uri="{FF2B5EF4-FFF2-40B4-BE49-F238E27FC236}">
                <a16:creationId xmlns:a16="http://schemas.microsoft.com/office/drawing/2014/main" id="{DB05F37E-7A39-4700-9C5A-AF2D6873C340}"/>
              </a:ext>
            </a:extLst>
          </p:cNvPr>
          <p:cNvSpPr>
            <a:spLocks noChangeArrowheads="1"/>
          </p:cNvSpPr>
          <p:nvPr/>
        </p:nvSpPr>
        <p:spPr bwMode="auto">
          <a:xfrm>
            <a:off x="592110" y="2824244"/>
            <a:ext cx="7993062" cy="2308324"/>
          </a:xfrm>
          <a:prstGeom prst="rect">
            <a:avLst/>
          </a:prstGeom>
          <a:noFill/>
          <a:ln w="9525">
            <a:noFill/>
            <a:miter lim="800000"/>
            <a:headEnd/>
            <a:tailEnd/>
          </a:ln>
        </p:spPr>
        <p:txBody>
          <a:bodyPr>
            <a:spAutoFit/>
          </a:bodyPr>
          <a:lstStyle/>
          <a:p>
            <a:pPr marL="457200" indent="-457200" algn="l">
              <a:lnSpc>
                <a:spcPct val="150000"/>
              </a:lnSpc>
              <a:buFont typeface="+mj-lt"/>
              <a:buAutoNum type="arabicPeriod"/>
            </a:pPr>
            <a:r>
              <a:rPr kumimoji="0" lang="en-US" altLang="zh-CN" dirty="0">
                <a:solidFill>
                  <a:schemeClr val="tx1"/>
                </a:solidFill>
                <a:latin typeface="仿宋" panose="02010609060101010101" pitchFamily="49" charset="-122"/>
                <a:ea typeface="仿宋" panose="02010609060101010101" pitchFamily="49" charset="-122"/>
              </a:rPr>
              <a:t>  </a:t>
            </a:r>
            <a:r>
              <a:rPr kumimoji="0" lang="zh-CN" altLang="en-US" dirty="0">
                <a:solidFill>
                  <a:schemeClr val="tx1"/>
                </a:solidFill>
                <a:latin typeface="仿宋" panose="02010609060101010101" pitchFamily="49" charset="-122"/>
                <a:ea typeface="仿宋" panose="02010609060101010101" pitchFamily="49" charset="-122"/>
              </a:rPr>
              <a:t>每段分配一个连续的存储空间</a:t>
            </a:r>
            <a:endParaRPr kumimoji="0" lang="en-US" altLang="zh-CN" dirty="0">
              <a:solidFill>
                <a:schemeClr val="tx1"/>
              </a:solidFill>
              <a:latin typeface="仿宋" panose="02010609060101010101" pitchFamily="49" charset="-122"/>
              <a:ea typeface="仿宋" panose="02010609060101010101" pitchFamily="49" charset="-122"/>
            </a:endParaRPr>
          </a:p>
          <a:p>
            <a:pPr marL="457200" indent="-457200" algn="l">
              <a:lnSpc>
                <a:spcPct val="150000"/>
              </a:lnSpc>
              <a:buFont typeface="+mj-lt"/>
              <a:buAutoNum type="arabicPeriod"/>
            </a:pPr>
            <a:r>
              <a:rPr kumimoji="0" lang="zh-CN" altLang="en-US" dirty="0">
                <a:solidFill>
                  <a:schemeClr val="tx1"/>
                </a:solidFill>
                <a:latin typeface="仿宋" panose="02010609060101010101" pitchFamily="49" charset="-122"/>
                <a:ea typeface="仿宋" panose="02010609060101010101" pitchFamily="49" charset="-122"/>
              </a:rPr>
              <a:t>  不同段，可以离散装入内存不同分区</a:t>
            </a:r>
            <a:endParaRPr kumimoji="0" lang="en-US" altLang="zh-CN" dirty="0">
              <a:solidFill>
                <a:schemeClr val="tx1"/>
              </a:solidFill>
              <a:latin typeface="仿宋" panose="02010609060101010101" pitchFamily="49" charset="-122"/>
              <a:ea typeface="仿宋" panose="02010609060101010101" pitchFamily="49" charset="-122"/>
            </a:endParaRPr>
          </a:p>
          <a:p>
            <a:pPr marL="457200" indent="-457200" algn="l">
              <a:lnSpc>
                <a:spcPct val="150000"/>
              </a:lnSpc>
              <a:buFont typeface="+mj-lt"/>
              <a:buAutoNum type="arabicPeriod"/>
            </a:pPr>
            <a:r>
              <a:rPr kumimoji="0" lang="zh-CN" altLang="en-US" dirty="0">
                <a:solidFill>
                  <a:srgbClr val="A50021"/>
                </a:solidFill>
                <a:latin typeface="仿宋" panose="02010609060101010101" pitchFamily="49" charset="-122"/>
                <a:ea typeface="仿宋" panose="02010609060101010101" pitchFamily="49" charset="-122"/>
              </a:rPr>
              <a:t>  段表</a:t>
            </a:r>
            <a:r>
              <a:rPr kumimoji="0" lang="en-US" altLang="zh-CN" dirty="0">
                <a:solidFill>
                  <a:schemeClr val="tx1"/>
                </a:solidFill>
                <a:latin typeface="仿宋" panose="02010609060101010101" pitchFamily="49" charset="-122"/>
                <a:ea typeface="仿宋" panose="02010609060101010101" pitchFamily="49" charset="-122"/>
              </a:rPr>
              <a:t>——</a:t>
            </a:r>
            <a:r>
              <a:rPr kumimoji="0" lang="zh-CN" altLang="en-US" dirty="0">
                <a:solidFill>
                  <a:schemeClr val="tx1"/>
                </a:solidFill>
                <a:latin typeface="仿宋" panose="02010609060101010101" pitchFamily="49" charset="-122"/>
                <a:ea typeface="仿宋" panose="02010609060101010101" pitchFamily="49" charset="-122"/>
              </a:rPr>
              <a:t>段映射表，每个作业一个，实现逻辑段到物理内存区的映射</a:t>
            </a:r>
          </a:p>
        </p:txBody>
      </p:sp>
      <p:sp>
        <p:nvSpPr>
          <p:cNvPr id="15" name="Text Box 2">
            <a:extLst>
              <a:ext uri="{FF2B5EF4-FFF2-40B4-BE49-F238E27FC236}">
                <a16:creationId xmlns:a16="http://schemas.microsoft.com/office/drawing/2014/main" id="{4708D300-6934-405A-B0F6-CABAB52A7742}"/>
              </a:ext>
            </a:extLst>
          </p:cNvPr>
          <p:cNvSpPr txBox="1">
            <a:spLocks noChangeArrowheads="1"/>
          </p:cNvSpPr>
          <p:nvPr/>
        </p:nvSpPr>
        <p:spPr bwMode="auto">
          <a:xfrm>
            <a:off x="611560" y="-16332"/>
            <a:ext cx="6264275"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分段系统的基本原理</a:t>
            </a:r>
          </a:p>
        </p:txBody>
      </p:sp>
    </p:spTree>
    <p:extLst>
      <p:ext uri="{BB962C8B-B14F-4D97-AF65-F5344CB8AC3E}">
        <p14:creationId xmlns:p14="http://schemas.microsoft.com/office/powerpoint/2010/main" val="376958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pic>
        <p:nvPicPr>
          <p:cNvPr id="15" name="Picture 5">
            <a:extLst>
              <a:ext uri="{FF2B5EF4-FFF2-40B4-BE49-F238E27FC236}">
                <a16:creationId xmlns:a16="http://schemas.microsoft.com/office/drawing/2014/main" id="{4AD76B23-E83D-4B09-95FC-66F9BAC7BEB4}"/>
              </a:ext>
            </a:extLst>
          </p:cNvPr>
          <p:cNvPicPr>
            <a:picLocks noChangeAspect="1" noChangeArrowheads="1"/>
          </p:cNvPicPr>
          <p:nvPr/>
        </p:nvPicPr>
        <p:blipFill>
          <a:blip r:embed="rId2" cstate="print"/>
          <a:srcRect/>
          <a:stretch>
            <a:fillRect/>
          </a:stretch>
        </p:blipFill>
        <p:spPr bwMode="auto">
          <a:xfrm>
            <a:off x="916632" y="2797896"/>
            <a:ext cx="7334250" cy="2667000"/>
          </a:xfrm>
          <a:prstGeom prst="rect">
            <a:avLst/>
          </a:prstGeom>
          <a:noFill/>
          <a:ln w="9525">
            <a:noFill/>
            <a:miter lim="800000"/>
            <a:headEnd/>
            <a:tailEnd/>
          </a:ln>
        </p:spPr>
      </p:pic>
      <p:sp>
        <p:nvSpPr>
          <p:cNvPr id="18" name="Text Box 2">
            <a:extLst>
              <a:ext uri="{FF2B5EF4-FFF2-40B4-BE49-F238E27FC236}">
                <a16:creationId xmlns:a16="http://schemas.microsoft.com/office/drawing/2014/main" id="{4708D300-6934-405A-B0F6-CABAB52A7742}"/>
              </a:ext>
            </a:extLst>
          </p:cNvPr>
          <p:cNvSpPr txBox="1">
            <a:spLocks noChangeArrowheads="1"/>
          </p:cNvSpPr>
          <p:nvPr/>
        </p:nvSpPr>
        <p:spPr bwMode="auto">
          <a:xfrm>
            <a:off x="611560" y="-16332"/>
            <a:ext cx="6264275"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分段系统的基本原理</a:t>
            </a:r>
          </a:p>
        </p:txBody>
      </p:sp>
    </p:spTree>
    <p:extLst>
      <p:ext uri="{BB962C8B-B14F-4D97-AF65-F5344CB8AC3E}">
        <p14:creationId xmlns:p14="http://schemas.microsoft.com/office/powerpoint/2010/main" val="14122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graphicFrame>
        <p:nvGraphicFramePr>
          <p:cNvPr id="18" name="Object 3">
            <a:extLst>
              <a:ext uri="{FF2B5EF4-FFF2-40B4-BE49-F238E27FC236}">
                <a16:creationId xmlns:a16="http://schemas.microsoft.com/office/drawing/2014/main" id="{A9F9DCE2-B2FD-4CF5-B6FA-286CC5B025B9}"/>
              </a:ext>
            </a:extLst>
          </p:cNvPr>
          <p:cNvGraphicFramePr>
            <a:graphicFrameLocks noChangeAspect="1"/>
          </p:cNvGraphicFramePr>
          <p:nvPr>
            <p:extLst>
              <p:ext uri="{D42A27DB-BD31-4B8C-83A1-F6EECF244321}">
                <p14:modId xmlns:p14="http://schemas.microsoft.com/office/powerpoint/2010/main" val="940203905"/>
              </p:ext>
            </p:extLst>
          </p:nvPr>
        </p:nvGraphicFramePr>
        <p:xfrm>
          <a:off x="251520" y="1947827"/>
          <a:ext cx="8652818" cy="4623971"/>
        </p:xfrm>
        <a:graphic>
          <a:graphicData uri="http://schemas.openxmlformats.org/presentationml/2006/ole">
            <mc:AlternateContent xmlns:mc="http://schemas.openxmlformats.org/markup-compatibility/2006">
              <mc:Choice xmlns:v="urn:schemas-microsoft-com:vml" Requires="v">
                <p:oleObj spid="_x0000_s36899" name="VISIO" r:id="rId3" imgW="3449160" imgH="2153160" progId="">
                  <p:embed/>
                </p:oleObj>
              </mc:Choice>
              <mc:Fallback>
                <p:oleObj name="VISIO" r:id="rId3" imgW="3449160" imgH="2153160" progId="">
                  <p:embed/>
                  <p:pic>
                    <p:nvPicPr>
                      <p:cNvPr id="2355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947827"/>
                        <a:ext cx="8652818" cy="4623971"/>
                      </a:xfrm>
                      <a:prstGeom prst="rect">
                        <a:avLst/>
                      </a:prstGeom>
                      <a:solidFill>
                        <a:schemeClr val="tx1"/>
                      </a:solidFill>
                      <a:ln>
                        <a:noFill/>
                      </a:ln>
                      <a:effectLst/>
                    </p:spPr>
                  </p:pic>
                </p:oleObj>
              </mc:Fallback>
            </mc:AlternateContent>
          </a:graphicData>
        </a:graphic>
      </p:graphicFrame>
      <p:sp>
        <p:nvSpPr>
          <p:cNvPr id="15" name="Text Box 2">
            <a:extLst>
              <a:ext uri="{FF2B5EF4-FFF2-40B4-BE49-F238E27FC236}">
                <a16:creationId xmlns:a16="http://schemas.microsoft.com/office/drawing/2014/main" id="{4708D300-6934-405A-B0F6-CABAB52A7742}"/>
              </a:ext>
            </a:extLst>
          </p:cNvPr>
          <p:cNvSpPr txBox="1">
            <a:spLocks noChangeArrowheads="1"/>
          </p:cNvSpPr>
          <p:nvPr/>
        </p:nvSpPr>
        <p:spPr bwMode="auto">
          <a:xfrm>
            <a:off x="611560" y="-16332"/>
            <a:ext cx="6264275"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分段系统的基本原理</a:t>
            </a:r>
          </a:p>
        </p:txBody>
      </p:sp>
    </p:spTree>
    <p:extLst>
      <p:ext uri="{BB962C8B-B14F-4D97-AF65-F5344CB8AC3E}">
        <p14:creationId xmlns:p14="http://schemas.microsoft.com/office/powerpoint/2010/main" val="1992350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pic>
        <p:nvPicPr>
          <p:cNvPr id="12" name="Picture 4">
            <a:extLst>
              <a:ext uri="{FF2B5EF4-FFF2-40B4-BE49-F238E27FC236}">
                <a16:creationId xmlns:a16="http://schemas.microsoft.com/office/drawing/2014/main" id="{812A1E41-AC65-4A30-83AC-2116017BD4E0}"/>
              </a:ext>
            </a:extLst>
          </p:cNvPr>
          <p:cNvPicPr>
            <a:picLocks noChangeAspect="1" noChangeArrowheads="1"/>
          </p:cNvPicPr>
          <p:nvPr/>
        </p:nvPicPr>
        <p:blipFill>
          <a:blip r:embed="rId2" cstate="print"/>
          <a:srcRect/>
          <a:stretch>
            <a:fillRect/>
          </a:stretch>
        </p:blipFill>
        <p:spPr bwMode="auto">
          <a:xfrm>
            <a:off x="395537" y="1772816"/>
            <a:ext cx="8323070" cy="4860072"/>
          </a:xfrm>
          <a:prstGeom prst="rect">
            <a:avLst/>
          </a:prstGeom>
          <a:noFill/>
          <a:ln w="9525">
            <a:noFill/>
            <a:miter lim="800000"/>
            <a:headEnd/>
            <a:tailEnd/>
          </a:ln>
        </p:spPr>
      </p:pic>
      <p:sp>
        <p:nvSpPr>
          <p:cNvPr id="15" name="Text Box 2">
            <a:extLst>
              <a:ext uri="{FF2B5EF4-FFF2-40B4-BE49-F238E27FC236}">
                <a16:creationId xmlns:a16="http://schemas.microsoft.com/office/drawing/2014/main" id="{4708D300-6934-405A-B0F6-CABAB52A7742}"/>
              </a:ext>
            </a:extLst>
          </p:cNvPr>
          <p:cNvSpPr txBox="1">
            <a:spLocks noChangeArrowheads="1"/>
          </p:cNvSpPr>
          <p:nvPr/>
        </p:nvSpPr>
        <p:spPr bwMode="auto">
          <a:xfrm>
            <a:off x="611560" y="-16332"/>
            <a:ext cx="6264275"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分段系统的基本原理</a:t>
            </a:r>
          </a:p>
        </p:txBody>
      </p:sp>
    </p:spTree>
    <p:extLst>
      <p:ext uri="{BB962C8B-B14F-4D97-AF65-F5344CB8AC3E}">
        <p14:creationId xmlns:p14="http://schemas.microsoft.com/office/powerpoint/2010/main" val="2792142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7" name="Rectangle 4">
            <a:extLst>
              <a:ext uri="{FF2B5EF4-FFF2-40B4-BE49-F238E27FC236}">
                <a16:creationId xmlns:a16="http://schemas.microsoft.com/office/drawing/2014/main" id="{3703B7B9-B9E2-4832-AB73-2F6026D03663}"/>
              </a:ext>
            </a:extLst>
          </p:cNvPr>
          <p:cNvSpPr>
            <a:spLocks noChangeArrowheads="1"/>
          </p:cNvSpPr>
          <p:nvPr/>
        </p:nvSpPr>
        <p:spPr bwMode="auto">
          <a:xfrm>
            <a:off x="202699" y="1037770"/>
            <a:ext cx="3600350" cy="431800"/>
          </a:xfrm>
          <a:prstGeom prst="rect">
            <a:avLst/>
          </a:prstGeom>
          <a:noFill/>
          <a:ln w="9525">
            <a:noFill/>
            <a:miter lim="800000"/>
            <a:headEnd/>
            <a:tailEnd/>
          </a:ln>
        </p:spPr>
        <p:txBody>
          <a:bodyPr/>
          <a:lstStyle/>
          <a:p>
            <a:r>
              <a:rPr lang="zh-CN" altLang="en-US" sz="3200" b="1" dirty="0">
                <a:solidFill>
                  <a:srgbClr val="FF0000"/>
                </a:solidFill>
                <a:ea typeface="黑体" pitchFamily="2" charset="-122"/>
              </a:rPr>
              <a:t>程序执行示例</a:t>
            </a:r>
          </a:p>
        </p:txBody>
      </p:sp>
      <p:sp>
        <p:nvSpPr>
          <p:cNvPr id="8" name="Rectangle 5">
            <a:extLst>
              <a:ext uri="{FF2B5EF4-FFF2-40B4-BE49-F238E27FC236}">
                <a16:creationId xmlns:a16="http://schemas.microsoft.com/office/drawing/2014/main" id="{5C8E7253-2ABB-465C-8B6D-C07A15976C95}"/>
              </a:ext>
            </a:extLst>
          </p:cNvPr>
          <p:cNvSpPr>
            <a:spLocks noChangeArrowheads="1"/>
          </p:cNvSpPr>
          <p:nvPr/>
        </p:nvSpPr>
        <p:spPr bwMode="auto">
          <a:xfrm>
            <a:off x="179513" y="2348880"/>
            <a:ext cx="3312368" cy="2485296"/>
          </a:xfrm>
          <a:prstGeom prst="rect">
            <a:avLst/>
          </a:prstGeom>
          <a:noFill/>
          <a:ln w="19050" algn="ctr">
            <a:noFill/>
            <a:miter lim="800000"/>
            <a:headEnd/>
            <a:tailEnd/>
          </a:ln>
        </p:spPr>
        <p:txBody>
          <a:bodyPr wrap="square">
            <a:spAutoFit/>
          </a:bodyPr>
          <a:lstStyle/>
          <a:p>
            <a:pPr marL="342900" indent="-342900" algn="l" latinLnBrk="1">
              <a:lnSpc>
                <a:spcPts val="2100"/>
              </a:lnSpc>
              <a:spcBef>
                <a:spcPct val="50000"/>
              </a:spcBef>
              <a:spcAft>
                <a:spcPct val="35000"/>
              </a:spcAft>
            </a:pPr>
            <a:r>
              <a:rPr lang="en-US" altLang="zh-CN" sz="2000" b="1" dirty="0">
                <a:solidFill>
                  <a:schemeClr val="tx1"/>
                </a:solidFill>
                <a:latin typeface="Arial Unicode MS" pitchFamily="34" charset="-122"/>
                <a:ea typeface="Arial Unicode MS" pitchFamily="34" charset="-122"/>
                <a:cs typeface="Arial Unicode MS" pitchFamily="34" charset="-122"/>
              </a:rPr>
              <a:t>1 #include &lt;</a:t>
            </a:r>
            <a:r>
              <a:rPr lang="en-US" altLang="zh-CN" sz="2000" b="1" dirty="0" err="1">
                <a:solidFill>
                  <a:schemeClr val="tx1"/>
                </a:solidFill>
                <a:latin typeface="Arial Unicode MS" pitchFamily="34" charset="-122"/>
                <a:ea typeface="Arial Unicode MS" pitchFamily="34" charset="-122"/>
                <a:cs typeface="Arial Unicode MS" pitchFamily="34" charset="-122"/>
              </a:rPr>
              <a:t>stdio.h</a:t>
            </a:r>
            <a:r>
              <a:rPr lang="en-US" altLang="zh-CN" sz="2000" b="1" dirty="0">
                <a:solidFill>
                  <a:schemeClr val="tx1"/>
                </a:solidFill>
                <a:latin typeface="Arial Unicode MS" pitchFamily="34" charset="-122"/>
                <a:ea typeface="Arial Unicode MS" pitchFamily="34" charset="-122"/>
                <a:cs typeface="Arial Unicode MS" pitchFamily="34" charset="-122"/>
              </a:rPr>
              <a:t>&gt;</a:t>
            </a:r>
          </a:p>
          <a:p>
            <a:pPr marL="342900" indent="-342900" algn="l" latinLnBrk="1">
              <a:lnSpc>
                <a:spcPts val="2100"/>
              </a:lnSpc>
              <a:spcBef>
                <a:spcPct val="50000"/>
              </a:spcBef>
              <a:spcAft>
                <a:spcPct val="35000"/>
              </a:spcAft>
            </a:pPr>
            <a:r>
              <a:rPr lang="en-US" altLang="zh-CN" sz="2000" b="1" dirty="0">
                <a:solidFill>
                  <a:schemeClr val="tx1"/>
                </a:solidFill>
                <a:latin typeface="Arial Unicode MS" pitchFamily="34" charset="-122"/>
                <a:ea typeface="Arial Unicode MS" pitchFamily="34" charset="-122"/>
                <a:cs typeface="Arial Unicode MS" pitchFamily="34" charset="-122"/>
              </a:rPr>
              <a:t>2 </a:t>
            </a:r>
            <a:r>
              <a:rPr lang="en-US" altLang="zh-CN" sz="2000" b="1" dirty="0" err="1">
                <a:solidFill>
                  <a:schemeClr val="tx1"/>
                </a:solidFill>
                <a:latin typeface="Arial Unicode MS" pitchFamily="34" charset="-122"/>
                <a:ea typeface="Arial Unicode MS" pitchFamily="34" charset="-122"/>
                <a:cs typeface="Arial Unicode MS" pitchFamily="34" charset="-122"/>
              </a:rPr>
              <a:t>int</a:t>
            </a:r>
            <a:r>
              <a:rPr lang="en-US" altLang="zh-CN" sz="2000" b="1" dirty="0">
                <a:solidFill>
                  <a:schemeClr val="tx1"/>
                </a:solidFill>
                <a:latin typeface="Arial Unicode MS" pitchFamily="34" charset="-122"/>
                <a:ea typeface="Arial Unicode MS" pitchFamily="34" charset="-122"/>
                <a:cs typeface="Arial Unicode MS" pitchFamily="34" charset="-122"/>
              </a:rPr>
              <a:t> main()</a:t>
            </a:r>
          </a:p>
          <a:p>
            <a:pPr marL="342900" indent="-342900" algn="l" latinLnBrk="1">
              <a:lnSpc>
                <a:spcPts val="2100"/>
              </a:lnSpc>
              <a:spcBef>
                <a:spcPct val="50000"/>
              </a:spcBef>
              <a:spcAft>
                <a:spcPct val="35000"/>
              </a:spcAft>
            </a:pPr>
            <a:r>
              <a:rPr lang="en-US" altLang="zh-CN" sz="2000" b="1" dirty="0">
                <a:solidFill>
                  <a:schemeClr val="tx1"/>
                </a:solidFill>
                <a:latin typeface="Arial Unicode MS" pitchFamily="34" charset="-122"/>
                <a:ea typeface="Arial Unicode MS" pitchFamily="34" charset="-122"/>
                <a:cs typeface="Arial Unicode MS" pitchFamily="34" charset="-122"/>
              </a:rPr>
              <a:t>3 {</a:t>
            </a:r>
          </a:p>
          <a:p>
            <a:pPr marL="342900" indent="-342900" algn="l" latinLnBrk="1">
              <a:lnSpc>
                <a:spcPts val="2100"/>
              </a:lnSpc>
              <a:spcBef>
                <a:spcPct val="50000"/>
              </a:spcBef>
              <a:spcAft>
                <a:spcPct val="35000"/>
              </a:spcAft>
            </a:pPr>
            <a:r>
              <a:rPr lang="en-US" altLang="zh-CN" sz="2000" b="1" dirty="0">
                <a:solidFill>
                  <a:schemeClr val="tx1"/>
                </a:solidFill>
                <a:latin typeface="Arial Unicode MS" pitchFamily="34" charset="-122"/>
                <a:ea typeface="Arial Unicode MS" pitchFamily="34" charset="-122"/>
                <a:cs typeface="Arial Unicode MS" pitchFamily="34" charset="-122"/>
              </a:rPr>
              <a:t>4 </a:t>
            </a:r>
            <a:r>
              <a:rPr lang="en-US" altLang="zh-CN" sz="2000" b="1" dirty="0" err="1">
                <a:solidFill>
                  <a:schemeClr val="tx1"/>
                </a:solidFill>
                <a:latin typeface="Arial Unicode MS" pitchFamily="34" charset="-122"/>
                <a:ea typeface="Arial Unicode MS" pitchFamily="34" charset="-122"/>
                <a:cs typeface="Arial Unicode MS" pitchFamily="34" charset="-122"/>
              </a:rPr>
              <a:t>printf</a:t>
            </a:r>
            <a:r>
              <a:rPr lang="en-US" altLang="zh-CN" sz="2000" b="1" dirty="0">
                <a:solidFill>
                  <a:schemeClr val="tx1"/>
                </a:solidFill>
                <a:latin typeface="Arial Unicode MS" pitchFamily="34" charset="-122"/>
                <a:ea typeface="Arial Unicode MS" pitchFamily="34" charset="-122"/>
                <a:cs typeface="Arial Unicode MS" pitchFamily="34" charset="-122"/>
              </a:rPr>
              <a:t>("hello, world\n");</a:t>
            </a:r>
          </a:p>
          <a:p>
            <a:pPr marL="342900" indent="-342900" algn="l" latinLnBrk="1">
              <a:lnSpc>
                <a:spcPts val="2100"/>
              </a:lnSpc>
              <a:spcBef>
                <a:spcPct val="50000"/>
              </a:spcBef>
              <a:spcAft>
                <a:spcPct val="35000"/>
              </a:spcAft>
            </a:pPr>
            <a:r>
              <a:rPr lang="en-US" altLang="zh-CN" sz="2000" b="1" dirty="0">
                <a:solidFill>
                  <a:schemeClr val="tx1"/>
                </a:solidFill>
                <a:latin typeface="Arial Unicode MS" pitchFamily="34" charset="-122"/>
                <a:ea typeface="Arial Unicode MS" pitchFamily="34" charset="-122"/>
                <a:cs typeface="Arial Unicode MS" pitchFamily="34" charset="-122"/>
              </a:rPr>
              <a:t>5 }</a:t>
            </a:r>
          </a:p>
        </p:txBody>
      </p:sp>
      <p:sp>
        <p:nvSpPr>
          <p:cNvPr id="9" name="Rectangle 6">
            <a:extLst>
              <a:ext uri="{FF2B5EF4-FFF2-40B4-BE49-F238E27FC236}">
                <a16:creationId xmlns:a16="http://schemas.microsoft.com/office/drawing/2014/main" id="{8F146900-8C68-46EE-AE63-8AA760FFDF79}"/>
              </a:ext>
            </a:extLst>
          </p:cNvPr>
          <p:cNvSpPr>
            <a:spLocks noChangeArrowheads="1"/>
          </p:cNvSpPr>
          <p:nvPr/>
        </p:nvSpPr>
        <p:spPr bwMode="auto">
          <a:xfrm>
            <a:off x="29111" y="5942940"/>
            <a:ext cx="3743845" cy="358775"/>
          </a:xfrm>
          <a:prstGeom prst="rect">
            <a:avLst/>
          </a:prstGeom>
          <a:noFill/>
          <a:ln w="19050" algn="ctr">
            <a:noFill/>
            <a:miter lim="800000"/>
            <a:headEnd/>
            <a:tailEnd/>
          </a:ln>
        </p:spPr>
        <p:txBody>
          <a:bodyPr wrap="square">
            <a:spAutoFit/>
          </a:bodyPr>
          <a:lstStyle/>
          <a:p>
            <a:pPr marL="342900" indent="-342900" latinLnBrk="1">
              <a:lnSpc>
                <a:spcPts val="2100"/>
              </a:lnSpc>
              <a:spcBef>
                <a:spcPct val="50000"/>
              </a:spcBef>
              <a:spcAft>
                <a:spcPct val="35000"/>
              </a:spcAft>
            </a:pPr>
            <a:r>
              <a:rPr lang="en-US" altLang="zh-CN" sz="2000" b="1" dirty="0">
                <a:solidFill>
                  <a:schemeClr val="accent2"/>
                </a:solidFill>
                <a:latin typeface="Arial Unicode MS" pitchFamily="34" charset="-122"/>
                <a:ea typeface="Arial Unicode MS" pitchFamily="34" charset="-122"/>
                <a:cs typeface="Arial Unicode MS" pitchFamily="34" charset="-122"/>
              </a:rPr>
              <a:t>Figure 1.1: The hello program.</a:t>
            </a:r>
          </a:p>
        </p:txBody>
      </p:sp>
      <p:sp>
        <p:nvSpPr>
          <p:cNvPr id="10" name="Rectangle 5">
            <a:extLst>
              <a:ext uri="{FF2B5EF4-FFF2-40B4-BE49-F238E27FC236}">
                <a16:creationId xmlns:a16="http://schemas.microsoft.com/office/drawing/2014/main" id="{0C081626-9DEE-4B70-93CB-DB85BF804022}"/>
              </a:ext>
            </a:extLst>
          </p:cNvPr>
          <p:cNvSpPr>
            <a:spLocks noChangeArrowheads="1"/>
          </p:cNvSpPr>
          <p:nvPr/>
        </p:nvSpPr>
        <p:spPr bwMode="auto">
          <a:xfrm>
            <a:off x="3686480" y="1196752"/>
            <a:ext cx="5278007" cy="5476884"/>
          </a:xfrm>
          <a:prstGeom prst="rect">
            <a:avLst/>
          </a:prstGeom>
          <a:noFill/>
          <a:ln w="19050" algn="ctr">
            <a:noFill/>
            <a:miter lim="800000"/>
            <a:headEnd/>
            <a:tailEnd/>
          </a:ln>
        </p:spPr>
        <p:txBody>
          <a:bodyPr wrap="square">
            <a:spAutoFit/>
          </a:bodyPr>
          <a:lstStyle/>
          <a:p>
            <a:pPr marL="342900" indent="-342900" algn="l" latinLnBrk="1">
              <a:lnSpc>
                <a:spcPts val="2100"/>
              </a:lnSpc>
              <a:spcBef>
                <a:spcPct val="50000"/>
              </a:spcBef>
              <a:spcAft>
                <a:spcPct val="35000"/>
              </a:spcAft>
            </a:pPr>
            <a:r>
              <a:rPr lang="en-US" altLang="zh-CN" sz="1800" b="1" dirty="0">
                <a:ea typeface="楷体_GB2312" pitchFamily="49" charset="-122"/>
              </a:rPr>
              <a:t>1  # </a:t>
            </a:r>
            <a:r>
              <a:rPr lang="en-US" altLang="zh-CN" sz="1800" b="1" dirty="0" err="1">
                <a:ea typeface="楷体_GB2312" pitchFamily="49" charset="-122"/>
              </a:rPr>
              <a:t>i</a:t>
            </a:r>
            <a:r>
              <a:rPr lang="en-US" altLang="zh-CN" sz="1800" b="1" dirty="0">
                <a:ea typeface="楷体_GB2312" pitchFamily="49" charset="-122"/>
              </a:rPr>
              <a:t> n c l u d e &lt;</a:t>
            </a:r>
            <a:r>
              <a:rPr lang="en-US" altLang="zh-CN" sz="1800" b="1" dirty="0" err="1">
                <a:ea typeface="楷体_GB2312" pitchFamily="49" charset="-122"/>
              </a:rPr>
              <a:t>sp</a:t>
            </a:r>
            <a:r>
              <a:rPr lang="en-US" altLang="zh-CN" sz="1800" b="1" dirty="0">
                <a:ea typeface="楷体_GB2312" pitchFamily="49" charset="-122"/>
              </a:rPr>
              <a:t>&gt; &lt; s t d </a:t>
            </a:r>
            <a:r>
              <a:rPr lang="en-US" altLang="zh-CN" sz="1800" b="1" dirty="0" err="1">
                <a:ea typeface="楷体_GB2312" pitchFamily="49" charset="-122"/>
              </a:rPr>
              <a:t>i</a:t>
            </a:r>
            <a:r>
              <a:rPr lang="en-US" altLang="zh-CN" sz="1800" b="1" dirty="0">
                <a:ea typeface="楷体_GB2312" pitchFamily="49" charset="-122"/>
              </a:rPr>
              <a:t> o . h &gt; \n \n </a:t>
            </a:r>
          </a:p>
          <a:p>
            <a:pPr marL="342900" indent="-342900" algn="l" latinLnBrk="1">
              <a:lnSpc>
                <a:spcPts val="2100"/>
              </a:lnSpc>
              <a:spcBef>
                <a:spcPct val="50000"/>
              </a:spcBef>
              <a:spcAft>
                <a:spcPct val="35000"/>
              </a:spcAft>
            </a:pPr>
            <a:r>
              <a:rPr lang="en-US" altLang="zh-CN" sz="1800" b="1" dirty="0">
                <a:ea typeface="楷体_GB2312" pitchFamily="49" charset="-122"/>
              </a:rPr>
              <a:t>35 105 110 99 108 117 100 101 32 60 115 116 100 105 111 46</a:t>
            </a:r>
          </a:p>
          <a:p>
            <a:pPr marL="342900" indent="-342900" algn="l" latinLnBrk="1">
              <a:lnSpc>
                <a:spcPts val="2100"/>
              </a:lnSpc>
              <a:spcBef>
                <a:spcPct val="50000"/>
              </a:spcBef>
              <a:spcAft>
                <a:spcPct val="35000"/>
              </a:spcAft>
            </a:pPr>
            <a:r>
              <a:rPr lang="en-US" altLang="zh-CN" sz="1800" b="1" dirty="0">
                <a:ea typeface="楷体_GB2312" pitchFamily="49" charset="-122"/>
              </a:rPr>
              <a:t>2  </a:t>
            </a:r>
            <a:r>
              <a:rPr lang="en-US" altLang="zh-CN" sz="1800" b="1" dirty="0" err="1">
                <a:ea typeface="楷体_GB2312" pitchFamily="49" charset="-122"/>
              </a:rPr>
              <a:t>i</a:t>
            </a:r>
            <a:r>
              <a:rPr lang="en-US" altLang="zh-CN" sz="1800" b="1" dirty="0">
                <a:ea typeface="楷体_GB2312" pitchFamily="49" charset="-122"/>
              </a:rPr>
              <a:t> n t &lt;</a:t>
            </a:r>
            <a:r>
              <a:rPr lang="en-US" altLang="zh-CN" sz="1800" b="1" dirty="0" err="1">
                <a:ea typeface="楷体_GB2312" pitchFamily="49" charset="-122"/>
              </a:rPr>
              <a:t>sp</a:t>
            </a:r>
            <a:r>
              <a:rPr lang="en-US" altLang="zh-CN" sz="1800" b="1" dirty="0">
                <a:ea typeface="楷体_GB2312" pitchFamily="49" charset="-122"/>
              </a:rPr>
              <a:t>&gt; m a </a:t>
            </a:r>
            <a:r>
              <a:rPr lang="en-US" altLang="zh-CN" sz="1800" b="1" dirty="0" err="1">
                <a:ea typeface="楷体_GB2312" pitchFamily="49" charset="-122"/>
              </a:rPr>
              <a:t>i</a:t>
            </a:r>
            <a:r>
              <a:rPr lang="en-US" altLang="zh-CN" sz="1800" b="1" dirty="0">
                <a:ea typeface="楷体_GB2312" pitchFamily="49" charset="-122"/>
              </a:rPr>
              <a:t> n ( ) \n {\n &lt;</a:t>
            </a:r>
            <a:r>
              <a:rPr lang="en-US" altLang="zh-CN" sz="1800" b="1" dirty="0" err="1">
                <a:ea typeface="楷体_GB2312" pitchFamily="49" charset="-122"/>
              </a:rPr>
              <a:t>sp</a:t>
            </a:r>
            <a:r>
              <a:rPr lang="en-US" altLang="zh-CN" sz="1800" b="1" dirty="0">
                <a:ea typeface="楷体_GB2312" pitchFamily="49" charset="-122"/>
              </a:rPr>
              <a:t>&gt; &lt;</a:t>
            </a:r>
            <a:r>
              <a:rPr lang="en-US" altLang="zh-CN" sz="1800" b="1" dirty="0" err="1">
                <a:ea typeface="楷体_GB2312" pitchFamily="49" charset="-122"/>
              </a:rPr>
              <a:t>sp</a:t>
            </a:r>
            <a:r>
              <a:rPr lang="en-US" altLang="zh-CN" sz="1800" b="1" dirty="0">
                <a:ea typeface="楷体_GB2312" pitchFamily="49" charset="-122"/>
              </a:rPr>
              <a:t>&gt; &lt;</a:t>
            </a:r>
            <a:r>
              <a:rPr lang="en-US" altLang="zh-CN" sz="1800" b="1" dirty="0" err="1">
                <a:ea typeface="楷体_GB2312" pitchFamily="49" charset="-122"/>
              </a:rPr>
              <a:t>sp</a:t>
            </a:r>
            <a:r>
              <a:rPr lang="en-US" altLang="zh-CN" sz="1800" b="1" dirty="0">
                <a:ea typeface="楷体_GB2312" pitchFamily="49" charset="-122"/>
              </a:rPr>
              <a:t>&gt; &lt;</a:t>
            </a:r>
            <a:r>
              <a:rPr lang="en-US" altLang="zh-CN" sz="1800" b="1" dirty="0" err="1">
                <a:ea typeface="楷体_GB2312" pitchFamily="49" charset="-122"/>
              </a:rPr>
              <a:t>sp</a:t>
            </a:r>
            <a:r>
              <a:rPr lang="en-US" altLang="zh-CN" sz="1800" b="1" dirty="0">
                <a:ea typeface="楷体_GB2312" pitchFamily="49" charset="-122"/>
              </a:rPr>
              <a:t>&gt; </a:t>
            </a:r>
          </a:p>
          <a:p>
            <a:pPr marL="342900" indent="-342900" algn="l" latinLnBrk="1">
              <a:lnSpc>
                <a:spcPts val="2100"/>
              </a:lnSpc>
              <a:spcBef>
                <a:spcPct val="50000"/>
              </a:spcBef>
              <a:spcAft>
                <a:spcPct val="35000"/>
              </a:spcAft>
            </a:pPr>
            <a:r>
              <a:rPr lang="en-US" altLang="zh-CN" sz="1800" b="1" dirty="0">
                <a:ea typeface="楷体_GB2312" pitchFamily="49" charset="-122"/>
              </a:rPr>
              <a:t>104 62 10 10 105 110 116 32 109 97 105 110 40 41 10 123</a:t>
            </a:r>
          </a:p>
          <a:p>
            <a:pPr marL="342900" indent="-342900" algn="l" latinLnBrk="1">
              <a:lnSpc>
                <a:spcPts val="2100"/>
              </a:lnSpc>
              <a:spcBef>
                <a:spcPct val="50000"/>
              </a:spcBef>
              <a:spcAft>
                <a:spcPct val="35000"/>
              </a:spcAft>
            </a:pPr>
            <a:r>
              <a:rPr lang="en-US" altLang="zh-CN" sz="1800" b="1" dirty="0">
                <a:ea typeface="楷体_GB2312" pitchFamily="49" charset="-122"/>
              </a:rPr>
              <a:t>4  p r </a:t>
            </a:r>
            <a:r>
              <a:rPr lang="en-US" altLang="zh-CN" sz="1800" b="1" dirty="0" err="1">
                <a:ea typeface="楷体_GB2312" pitchFamily="49" charset="-122"/>
              </a:rPr>
              <a:t>i</a:t>
            </a:r>
            <a:r>
              <a:rPr lang="en-US" altLang="zh-CN" sz="1800" b="1" dirty="0">
                <a:ea typeface="楷体_GB2312" pitchFamily="49" charset="-122"/>
              </a:rPr>
              <a:t> n t f ( " h e </a:t>
            </a:r>
            <a:r>
              <a:rPr lang="en-US" altLang="zh-CN" sz="1800" b="1" dirty="0" err="1">
                <a:ea typeface="楷体_GB2312" pitchFamily="49" charset="-122"/>
              </a:rPr>
              <a:t>ll</a:t>
            </a:r>
            <a:r>
              <a:rPr lang="en-US" altLang="zh-CN" sz="1800" b="1" dirty="0">
                <a:ea typeface="楷体_GB2312" pitchFamily="49" charset="-122"/>
              </a:rPr>
              <a:t> o , &lt;</a:t>
            </a:r>
            <a:r>
              <a:rPr lang="en-US" altLang="zh-CN" sz="1800" b="1" dirty="0" err="1">
                <a:ea typeface="楷体_GB2312" pitchFamily="49" charset="-122"/>
              </a:rPr>
              <a:t>sp</a:t>
            </a:r>
            <a:r>
              <a:rPr lang="en-US" altLang="zh-CN" sz="1800" b="1" dirty="0">
                <a:ea typeface="楷体_GB2312" pitchFamily="49" charset="-122"/>
              </a:rPr>
              <a:t>&gt; w o r l d \ n " ) ; \n }</a:t>
            </a:r>
          </a:p>
          <a:p>
            <a:pPr marL="342900" indent="-342900" algn="l" latinLnBrk="1">
              <a:lnSpc>
                <a:spcPts val="2100"/>
              </a:lnSpc>
              <a:spcBef>
                <a:spcPct val="50000"/>
              </a:spcBef>
              <a:spcAft>
                <a:spcPct val="35000"/>
              </a:spcAft>
            </a:pPr>
            <a:r>
              <a:rPr lang="en-US" altLang="zh-CN" sz="1800" b="1" dirty="0">
                <a:ea typeface="楷体_GB2312" pitchFamily="49" charset="-122"/>
              </a:rPr>
              <a:t>10 32 32 32 32 112 114 105 110 116 102 40 34 104 101 108</a:t>
            </a:r>
          </a:p>
          <a:p>
            <a:pPr marL="342900" indent="-342900" algn="l" latinLnBrk="1">
              <a:lnSpc>
                <a:spcPts val="2100"/>
              </a:lnSpc>
              <a:spcBef>
                <a:spcPct val="50000"/>
              </a:spcBef>
              <a:spcAft>
                <a:spcPct val="35000"/>
              </a:spcAft>
            </a:pPr>
            <a:r>
              <a:rPr lang="en-US" altLang="zh-CN" sz="1800" b="1" dirty="0">
                <a:ea typeface="楷体_GB2312" pitchFamily="49" charset="-122"/>
              </a:rPr>
              <a:t>108 111 44 32 119 111 114 108 100 92 110 34 41 59 10 125</a:t>
            </a:r>
          </a:p>
          <a:p>
            <a:pPr marL="342900" indent="-342900" latinLnBrk="1">
              <a:lnSpc>
                <a:spcPts val="2100"/>
              </a:lnSpc>
              <a:spcBef>
                <a:spcPct val="50000"/>
              </a:spcBef>
              <a:spcAft>
                <a:spcPct val="35000"/>
              </a:spcAft>
            </a:pPr>
            <a:endParaRPr lang="en-US" altLang="zh-CN" sz="1800" dirty="0">
              <a:ea typeface="楷体_GB2312" pitchFamily="49" charset="-122"/>
            </a:endParaRPr>
          </a:p>
          <a:p>
            <a:pPr marL="342900" indent="-342900" latinLnBrk="1">
              <a:lnSpc>
                <a:spcPts val="2100"/>
              </a:lnSpc>
              <a:spcBef>
                <a:spcPct val="50000"/>
              </a:spcBef>
              <a:spcAft>
                <a:spcPct val="35000"/>
              </a:spcAft>
            </a:pPr>
            <a:r>
              <a:rPr lang="en-US" altLang="zh-CN" sz="1800" b="1" dirty="0">
                <a:solidFill>
                  <a:schemeClr val="accent2"/>
                </a:solidFill>
                <a:ea typeface="楷体_GB2312" pitchFamily="49" charset="-122"/>
              </a:rPr>
              <a:t>Figure 1.2: The ASCII text representation of </a:t>
            </a:r>
            <a:r>
              <a:rPr lang="en-US" altLang="zh-CN" sz="1800" b="1" dirty="0" err="1">
                <a:solidFill>
                  <a:schemeClr val="accent2"/>
                </a:solidFill>
                <a:ea typeface="楷体_GB2312" pitchFamily="49" charset="-122"/>
              </a:rPr>
              <a:t>hello.c</a:t>
            </a:r>
            <a:r>
              <a:rPr lang="en-US" altLang="zh-CN" sz="1800" b="1" dirty="0">
                <a:solidFill>
                  <a:schemeClr val="accent2"/>
                </a:solidFill>
                <a:ea typeface="楷体_GB2312" pitchFamily="49" charset="-122"/>
              </a:rPr>
              <a:t>.</a:t>
            </a:r>
          </a:p>
        </p:txBody>
      </p:sp>
    </p:spTree>
    <p:extLst>
      <p:ext uri="{BB962C8B-B14F-4D97-AF65-F5344CB8AC3E}">
        <p14:creationId xmlns:p14="http://schemas.microsoft.com/office/powerpoint/2010/main" val="84422216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graphicFrame>
        <p:nvGraphicFramePr>
          <p:cNvPr id="16" name="Object 5">
            <a:extLst>
              <a:ext uri="{FF2B5EF4-FFF2-40B4-BE49-F238E27FC236}">
                <a16:creationId xmlns:a16="http://schemas.microsoft.com/office/drawing/2014/main" id="{57AB433F-5D06-487B-8CDA-EC5438B84D20}"/>
              </a:ext>
            </a:extLst>
          </p:cNvPr>
          <p:cNvGraphicFramePr>
            <a:graphicFrameLocks noChangeAspect="1"/>
          </p:cNvGraphicFramePr>
          <p:nvPr>
            <p:extLst>
              <p:ext uri="{D42A27DB-BD31-4B8C-83A1-F6EECF244321}">
                <p14:modId xmlns:p14="http://schemas.microsoft.com/office/powerpoint/2010/main" val="781976030"/>
              </p:ext>
            </p:extLst>
          </p:nvPr>
        </p:nvGraphicFramePr>
        <p:xfrm>
          <a:off x="3779912" y="2144670"/>
          <a:ext cx="5285432" cy="3588586"/>
        </p:xfrm>
        <a:graphic>
          <a:graphicData uri="http://schemas.openxmlformats.org/presentationml/2006/ole">
            <mc:AlternateContent xmlns:mc="http://schemas.openxmlformats.org/markup-compatibility/2006">
              <mc:Choice xmlns:v="urn:schemas-microsoft-com:vml" Requires="v">
                <p:oleObj spid="_x0000_s37923" name="图片" r:id="rId3" imgW="4915080" imgH="3524400" progId="Word.Picture.8">
                  <p:embed/>
                </p:oleObj>
              </mc:Choice>
              <mc:Fallback>
                <p:oleObj name="图片" r:id="rId3" imgW="4915080" imgH="3524400" progId="Word.Picture.8">
                  <p:embed/>
                  <p:pic>
                    <p:nvPicPr>
                      <p:cNvPr id="2457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2144670"/>
                        <a:ext cx="5285432" cy="3588586"/>
                      </a:xfrm>
                      <a:prstGeom prst="rect">
                        <a:avLst/>
                      </a:prstGeom>
                      <a:solidFill>
                        <a:schemeClr val="tx1"/>
                      </a:solidFill>
                      <a:ln>
                        <a:noFill/>
                      </a:ln>
                      <a:effectLst/>
                    </p:spPr>
                  </p:pic>
                </p:oleObj>
              </mc:Fallback>
            </mc:AlternateContent>
          </a:graphicData>
        </a:graphic>
      </p:graphicFrame>
      <p:sp>
        <p:nvSpPr>
          <p:cNvPr id="18" name="内容占位符 2">
            <a:extLst>
              <a:ext uri="{FF2B5EF4-FFF2-40B4-BE49-F238E27FC236}">
                <a16:creationId xmlns:a16="http://schemas.microsoft.com/office/drawing/2014/main" id="{99164A02-5713-4C1D-8042-4F2974E6B449}"/>
              </a:ext>
            </a:extLst>
          </p:cNvPr>
          <p:cNvSpPr txBox="1">
            <a:spLocks/>
          </p:cNvSpPr>
          <p:nvPr/>
        </p:nvSpPr>
        <p:spPr bwMode="auto">
          <a:xfrm>
            <a:off x="14711" y="2042498"/>
            <a:ext cx="3391412" cy="34838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914400" marR="0" lvl="1" indent="-457200" algn="l" defTabSz="914400" rtl="0" eaLnBrk="1" fontAlgn="base" latinLnBrk="0" hangingPunct="1">
              <a:lnSpc>
                <a:spcPct val="150000"/>
              </a:lnSpc>
              <a:spcBef>
                <a:spcPct val="20000"/>
              </a:spcBef>
              <a:spcAft>
                <a:spcPct val="0"/>
              </a:spcAft>
              <a:buClrTx/>
              <a:buSzTx/>
              <a:buFont typeface="+mj-lt"/>
              <a:buAutoNum type="arabicPeriod"/>
              <a:tabLst/>
              <a:defRPr/>
            </a:pPr>
            <a:r>
              <a:rPr kumimoji="0" lang="zh-CN" altLang="en-US" sz="16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段式管理可以采用地址转换机制进行</a:t>
            </a:r>
            <a:r>
              <a:rPr kumimoji="0" lang="zh-CN" altLang="en-US" sz="1600" b="1" i="0" u="none" strike="noStrike" kern="0" cap="none" spc="0" normalizeH="0" baseline="0" noProof="0" dirty="0">
                <a:ln>
                  <a:noFill/>
                </a:ln>
                <a:effectLst/>
                <a:uLnTx/>
                <a:uFillTx/>
                <a:latin typeface="仿宋" panose="02010609060101010101" pitchFamily="49" charset="-122"/>
                <a:ea typeface="仿宋" panose="02010609060101010101" pitchFamily="49" charset="-122"/>
              </a:rPr>
              <a:t>越界保护和存取控制保护</a:t>
            </a:r>
          </a:p>
          <a:p>
            <a:pPr marL="914400" marR="0" lvl="1" indent="-457200" algn="l" defTabSz="914400" rtl="0" eaLnBrk="1" fontAlgn="base" latinLnBrk="0" hangingPunct="1">
              <a:lnSpc>
                <a:spcPct val="150000"/>
              </a:lnSpc>
              <a:spcBef>
                <a:spcPct val="20000"/>
              </a:spcBef>
              <a:spcAft>
                <a:spcPct val="0"/>
              </a:spcAft>
              <a:buClrTx/>
              <a:buSzTx/>
              <a:buFont typeface="+mj-lt"/>
              <a:buAutoNum type="arabicPeriod"/>
              <a:tabLst/>
              <a:defRPr/>
            </a:pPr>
            <a:r>
              <a:rPr kumimoji="0" lang="zh-CN" altLang="en-US" sz="16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越界保护。段表控制寄存器中存放的段表长度、在段表中设置的段长可进行越界保护</a:t>
            </a:r>
          </a:p>
          <a:p>
            <a:pPr marL="914400" marR="0" lvl="1" indent="-457200" algn="l" defTabSz="914400" rtl="0" eaLnBrk="1" fontAlgn="base" latinLnBrk="0" hangingPunct="1">
              <a:lnSpc>
                <a:spcPct val="150000"/>
              </a:lnSpc>
              <a:spcBef>
                <a:spcPct val="20000"/>
              </a:spcBef>
              <a:spcAft>
                <a:spcPct val="0"/>
              </a:spcAft>
              <a:buClrTx/>
              <a:buSzTx/>
              <a:buFont typeface="+mj-lt"/>
              <a:buAutoNum type="arabicPeriod"/>
              <a:tabLst/>
              <a:defRPr/>
            </a:pPr>
            <a:r>
              <a:rPr kumimoji="0" lang="zh-CN" altLang="en-US" sz="16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存取控制保护。可在段表中设置存取权限项实现存取控制保护</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kumimoji="0" lang="zh-CN" altLang="en-US" sz="2400" b="0"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endParaRPr>
          </a:p>
        </p:txBody>
      </p:sp>
      <p:sp>
        <p:nvSpPr>
          <p:cNvPr id="19" name="Text Box 2">
            <a:extLst>
              <a:ext uri="{FF2B5EF4-FFF2-40B4-BE49-F238E27FC236}">
                <a16:creationId xmlns:a16="http://schemas.microsoft.com/office/drawing/2014/main" id="{4708D300-6934-405A-B0F6-CABAB52A7742}"/>
              </a:ext>
            </a:extLst>
          </p:cNvPr>
          <p:cNvSpPr txBox="1">
            <a:spLocks noChangeArrowheads="1"/>
          </p:cNvSpPr>
          <p:nvPr/>
        </p:nvSpPr>
        <p:spPr bwMode="auto">
          <a:xfrm>
            <a:off x="611560" y="-16332"/>
            <a:ext cx="6264275"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分段系统的基本原理</a:t>
            </a:r>
          </a:p>
        </p:txBody>
      </p:sp>
    </p:spTree>
    <p:extLst>
      <p:ext uri="{BB962C8B-B14F-4D97-AF65-F5344CB8AC3E}">
        <p14:creationId xmlns:p14="http://schemas.microsoft.com/office/powerpoint/2010/main" val="340907711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1" name="Text Box 2">
            <a:extLst>
              <a:ext uri="{FF2B5EF4-FFF2-40B4-BE49-F238E27FC236}">
                <a16:creationId xmlns:a16="http://schemas.microsoft.com/office/drawing/2014/main" id="{AE77476C-FD2F-4BB2-A87E-DD0F0B675AF9}"/>
              </a:ext>
            </a:extLst>
          </p:cNvPr>
          <p:cNvSpPr txBox="1">
            <a:spLocks noChangeArrowheads="1"/>
          </p:cNvSpPr>
          <p:nvPr/>
        </p:nvSpPr>
        <p:spPr bwMode="auto">
          <a:xfrm>
            <a:off x="11759" y="-2363"/>
            <a:ext cx="7728593" cy="646331"/>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分页和分段的主要区别 </a:t>
            </a:r>
          </a:p>
        </p:txBody>
      </p:sp>
      <p:sp>
        <p:nvSpPr>
          <p:cNvPr id="12" name="Text Box 3">
            <a:extLst>
              <a:ext uri="{FF2B5EF4-FFF2-40B4-BE49-F238E27FC236}">
                <a16:creationId xmlns:a16="http://schemas.microsoft.com/office/drawing/2014/main" id="{D2B3D40F-97CC-4ED7-A2F1-1CC3EBB16311}"/>
              </a:ext>
            </a:extLst>
          </p:cNvPr>
          <p:cNvSpPr txBox="1">
            <a:spLocks noChangeArrowheads="1"/>
          </p:cNvSpPr>
          <p:nvPr/>
        </p:nvSpPr>
        <p:spPr bwMode="auto">
          <a:xfrm>
            <a:off x="479541" y="2086919"/>
            <a:ext cx="8458200" cy="569387"/>
          </a:xfrm>
          <a:prstGeom prst="rect">
            <a:avLst/>
          </a:prstGeom>
          <a:noFill/>
          <a:ln w="9525">
            <a:noFill/>
            <a:miter lim="800000"/>
            <a:headEnd/>
            <a:tailEnd/>
          </a:ln>
        </p:spPr>
        <p:txBody>
          <a:bodyPr>
            <a:spAutoFit/>
          </a:bodyPr>
          <a:lstStyle/>
          <a:p>
            <a:pPr algn="just">
              <a:lnSpc>
                <a:spcPct val="155000"/>
              </a:lnSpc>
              <a:spcBef>
                <a:spcPct val="50000"/>
              </a:spcBef>
              <a:buClr>
                <a:srgbClr val="CC0000"/>
              </a:buClr>
              <a:buFont typeface="Wingdings" pitchFamily="2" charset="2"/>
              <a:buNone/>
            </a:pPr>
            <a:r>
              <a:rPr lang="zh-CN" altLang="en-US" sz="2000" dirty="0">
                <a:solidFill>
                  <a:schemeClr val="tx1"/>
                </a:solidFill>
                <a:latin typeface="仿宋" panose="02010609060101010101" pitchFamily="49" charset="-122"/>
                <a:ea typeface="仿宋" panose="02010609060101010101" pitchFamily="49" charset="-122"/>
              </a:rPr>
              <a:t>共同点：</a:t>
            </a:r>
            <a:r>
              <a:rPr lang="zh-CN" altLang="en-US" sz="2000" b="1" dirty="0">
                <a:solidFill>
                  <a:srgbClr val="7030A0"/>
                </a:solidFill>
                <a:latin typeface="仿宋" panose="02010609060101010101" pitchFamily="49" charset="-122"/>
                <a:ea typeface="仿宋" panose="02010609060101010101" pitchFamily="49" charset="-122"/>
              </a:rPr>
              <a:t>离散分配</a:t>
            </a:r>
            <a:r>
              <a:rPr lang="zh-CN" altLang="en-US" sz="2000" dirty="0">
                <a:solidFill>
                  <a:schemeClr val="tx1"/>
                </a:solidFill>
                <a:latin typeface="仿宋" panose="02010609060101010101" pitchFamily="49" charset="-122"/>
                <a:ea typeface="仿宋" panose="02010609060101010101" pitchFamily="49" charset="-122"/>
              </a:rPr>
              <a:t>方式，通过</a:t>
            </a:r>
            <a:r>
              <a:rPr lang="zh-CN" altLang="en-US" sz="2000" b="1" dirty="0">
                <a:solidFill>
                  <a:srgbClr val="7030A0"/>
                </a:solidFill>
                <a:latin typeface="仿宋" panose="02010609060101010101" pitchFamily="49" charset="-122"/>
                <a:ea typeface="仿宋" panose="02010609060101010101" pitchFamily="49" charset="-122"/>
              </a:rPr>
              <a:t>地址映射机构</a:t>
            </a:r>
            <a:r>
              <a:rPr lang="zh-CN" altLang="en-US" sz="2000" dirty="0">
                <a:solidFill>
                  <a:schemeClr val="tx1"/>
                </a:solidFill>
                <a:latin typeface="仿宋" panose="02010609060101010101" pitchFamily="49" charset="-122"/>
                <a:ea typeface="仿宋" panose="02010609060101010101" pitchFamily="49" charset="-122"/>
              </a:rPr>
              <a:t>实现地址变换</a:t>
            </a:r>
          </a:p>
        </p:txBody>
      </p:sp>
      <p:sp>
        <p:nvSpPr>
          <p:cNvPr id="15" name="Text Box 3">
            <a:extLst>
              <a:ext uri="{FF2B5EF4-FFF2-40B4-BE49-F238E27FC236}">
                <a16:creationId xmlns:a16="http://schemas.microsoft.com/office/drawing/2014/main" id="{FAA81A0B-D3F2-4845-92F6-7CF1FE7A0A09}"/>
              </a:ext>
            </a:extLst>
          </p:cNvPr>
          <p:cNvSpPr txBox="1">
            <a:spLocks noChangeArrowheads="1"/>
          </p:cNvSpPr>
          <p:nvPr/>
        </p:nvSpPr>
        <p:spPr bwMode="auto">
          <a:xfrm>
            <a:off x="323528" y="3076684"/>
            <a:ext cx="8606031" cy="2862322"/>
          </a:xfrm>
          <a:prstGeom prst="rect">
            <a:avLst/>
          </a:prstGeom>
          <a:noFill/>
          <a:ln w="9525">
            <a:noFill/>
            <a:miter lim="800000"/>
            <a:headEnd/>
            <a:tailEnd/>
          </a:ln>
        </p:spPr>
        <p:txBody>
          <a:bodyPr wrap="square">
            <a:spAutoFit/>
          </a:bodyPr>
          <a:lstStyle/>
          <a:p>
            <a:pPr marL="457200" indent="-457200" algn="l">
              <a:lnSpc>
                <a:spcPct val="150000"/>
              </a:lnSpc>
              <a:buFont typeface="+mj-ea"/>
              <a:buAutoNum type="circleNumDbPlain"/>
            </a:pPr>
            <a:r>
              <a:rPr lang="zh-CN" altLang="en-US" sz="2000" dirty="0">
                <a:solidFill>
                  <a:schemeClr val="tx1"/>
                </a:solidFill>
                <a:latin typeface="仿宋" panose="02010609060101010101" pitchFamily="49" charset="-122"/>
                <a:ea typeface="仿宋" panose="02010609060101010101" pitchFamily="49" charset="-122"/>
              </a:rPr>
              <a:t> 段是信息的</a:t>
            </a:r>
            <a:r>
              <a:rPr lang="zh-CN" altLang="en-US" sz="2000" b="1" dirty="0">
                <a:solidFill>
                  <a:srgbClr val="FF0000"/>
                </a:solidFill>
                <a:latin typeface="仿宋" panose="02010609060101010101" pitchFamily="49" charset="-122"/>
                <a:ea typeface="仿宋" panose="02010609060101010101" pitchFamily="49" charset="-122"/>
              </a:rPr>
              <a:t>逻辑</a:t>
            </a:r>
            <a:r>
              <a:rPr lang="zh-CN" altLang="en-US" sz="2000" dirty="0">
                <a:solidFill>
                  <a:schemeClr val="tx1"/>
                </a:solidFill>
                <a:latin typeface="仿宋" panose="02010609060101010101" pitchFamily="49" charset="-122"/>
                <a:ea typeface="仿宋" panose="02010609060101010101" pitchFamily="49" charset="-122"/>
              </a:rPr>
              <a:t>单位，用户可见，长度可变；页是信息的</a:t>
            </a:r>
            <a:r>
              <a:rPr lang="zh-CN" altLang="en-US" sz="2000" b="1" dirty="0">
                <a:solidFill>
                  <a:srgbClr val="FF0000"/>
                </a:solidFill>
                <a:latin typeface="仿宋" panose="02010609060101010101" pitchFamily="49" charset="-122"/>
                <a:ea typeface="仿宋" panose="02010609060101010101" pitchFamily="49" charset="-122"/>
              </a:rPr>
              <a:t>物理</a:t>
            </a:r>
            <a:r>
              <a:rPr lang="zh-CN" altLang="en-US" sz="2000" dirty="0">
                <a:solidFill>
                  <a:schemeClr val="tx1"/>
                </a:solidFill>
                <a:latin typeface="仿宋" panose="02010609060101010101" pitchFamily="49" charset="-122"/>
                <a:ea typeface="仿宋" panose="02010609060101010101" pitchFamily="49" charset="-122"/>
              </a:rPr>
              <a:t>单位，用户透明，长度固定</a:t>
            </a:r>
          </a:p>
          <a:p>
            <a:pPr marL="457200" indent="-457200" algn="l">
              <a:lnSpc>
                <a:spcPct val="150000"/>
              </a:lnSpc>
              <a:buFont typeface="+mj-ea"/>
              <a:buAutoNum type="circleNumDbPlain"/>
            </a:pPr>
            <a:r>
              <a:rPr lang="zh-CN" altLang="en-US" sz="2000" dirty="0">
                <a:solidFill>
                  <a:schemeClr val="tx1"/>
                </a:solidFill>
                <a:latin typeface="仿宋" panose="02010609060101010101" pitchFamily="49" charset="-122"/>
                <a:ea typeface="仿宋" panose="02010609060101010101" pitchFamily="49" charset="-122"/>
              </a:rPr>
              <a:t> 段式：若干独立的逻辑空间构成进程的非连续逻辑空间，</a:t>
            </a:r>
            <a:r>
              <a:rPr lang="zh-CN" altLang="en-US" sz="2000" dirty="0">
                <a:solidFill>
                  <a:srgbClr val="FF0000"/>
                </a:solidFill>
                <a:latin typeface="仿宋" panose="02010609060101010101" pitchFamily="49" charset="-122"/>
                <a:ea typeface="仿宋" panose="02010609060101010101" pitchFamily="49" charset="-122"/>
              </a:rPr>
              <a:t>二维地址空间</a:t>
            </a:r>
            <a:r>
              <a:rPr lang="zh-CN" altLang="en-US" sz="2000" dirty="0">
                <a:solidFill>
                  <a:schemeClr val="tx1"/>
                </a:solidFill>
                <a:latin typeface="仿宋" panose="02010609060101010101" pitchFamily="49" charset="-122"/>
                <a:ea typeface="仿宋" panose="02010609060101010101" pitchFamily="49" charset="-122"/>
              </a:rPr>
              <a:t>；页式：</a:t>
            </a:r>
            <a:r>
              <a:rPr lang="zh-CN" altLang="en-US" sz="2000" b="1" dirty="0">
                <a:solidFill>
                  <a:srgbClr val="FF0000"/>
                </a:solidFill>
                <a:latin typeface="仿宋" panose="02010609060101010101" pitchFamily="49" charset="-122"/>
                <a:ea typeface="仿宋" panose="02010609060101010101" pitchFamily="49" charset="-122"/>
              </a:rPr>
              <a:t>一维地址空间</a:t>
            </a:r>
            <a:r>
              <a:rPr lang="zh-CN" altLang="en-US" sz="2000" dirty="0">
                <a:solidFill>
                  <a:srgbClr val="000000"/>
                </a:solidFill>
                <a:latin typeface="仿宋" panose="02010609060101010101" pitchFamily="49" charset="-122"/>
                <a:ea typeface="仿宋" panose="02010609060101010101" pitchFamily="49" charset="-122"/>
              </a:rPr>
              <a:t>。</a:t>
            </a:r>
          </a:p>
          <a:p>
            <a:pPr marL="457200" indent="-457200" algn="l">
              <a:lnSpc>
                <a:spcPct val="150000"/>
              </a:lnSpc>
              <a:buFont typeface="+mj-ea"/>
              <a:buAutoNum type="circleNumDbPlain"/>
            </a:pPr>
            <a:r>
              <a:rPr lang="zh-CN" altLang="en-US" sz="2000" dirty="0">
                <a:solidFill>
                  <a:schemeClr val="tx1"/>
                </a:solidFill>
                <a:latin typeface="仿宋" panose="02010609060101010101" pitchFamily="49" charset="-122"/>
                <a:ea typeface="仿宋" panose="02010609060101010101" pitchFamily="49" charset="-122"/>
              </a:rPr>
              <a:t> 段式：物理空间不连续，但段内连续；页式：物理空间不连续。</a:t>
            </a:r>
          </a:p>
          <a:p>
            <a:pPr marL="457200" indent="-457200" algn="l">
              <a:lnSpc>
                <a:spcPct val="150000"/>
              </a:lnSpc>
              <a:buFont typeface="+mj-ea"/>
              <a:buAutoNum type="circleNumDbPlain"/>
            </a:pPr>
            <a:r>
              <a:rPr lang="zh-CN" altLang="en-US" sz="2000" dirty="0">
                <a:solidFill>
                  <a:schemeClr val="tx1"/>
                </a:solidFill>
                <a:latin typeface="仿宋" panose="02010609060101010101" pitchFamily="49" charset="-122"/>
                <a:ea typeface="仿宋" panose="02010609060101010101" pitchFamily="49" charset="-122"/>
              </a:rPr>
              <a:t> 分页是系统管理的需要；分段是为了更好满足用户的需要</a:t>
            </a:r>
          </a:p>
        </p:txBody>
      </p:sp>
      <p:sp>
        <p:nvSpPr>
          <p:cNvPr id="16" name="Text Box 3">
            <a:extLst>
              <a:ext uri="{FF2B5EF4-FFF2-40B4-BE49-F238E27FC236}">
                <a16:creationId xmlns:a16="http://schemas.microsoft.com/office/drawing/2014/main" id="{5DFD8E7B-FEEE-4653-A14A-8B278D60A55F}"/>
              </a:ext>
            </a:extLst>
          </p:cNvPr>
          <p:cNvSpPr txBox="1">
            <a:spLocks noChangeArrowheads="1"/>
          </p:cNvSpPr>
          <p:nvPr/>
        </p:nvSpPr>
        <p:spPr bwMode="auto">
          <a:xfrm>
            <a:off x="471359" y="2517166"/>
            <a:ext cx="8458200" cy="569387"/>
          </a:xfrm>
          <a:prstGeom prst="rect">
            <a:avLst/>
          </a:prstGeom>
          <a:noFill/>
          <a:ln w="9525">
            <a:noFill/>
            <a:miter lim="800000"/>
            <a:headEnd/>
            <a:tailEnd/>
          </a:ln>
        </p:spPr>
        <p:txBody>
          <a:bodyPr>
            <a:spAutoFit/>
          </a:bodyPr>
          <a:lstStyle/>
          <a:p>
            <a:pPr algn="just">
              <a:lnSpc>
                <a:spcPct val="155000"/>
              </a:lnSpc>
              <a:spcBef>
                <a:spcPct val="50000"/>
              </a:spcBef>
              <a:buClr>
                <a:srgbClr val="CC0000"/>
              </a:buClr>
              <a:buFont typeface="Wingdings" pitchFamily="2" charset="2"/>
              <a:buNone/>
            </a:pPr>
            <a:r>
              <a:rPr lang="zh-CN" altLang="en-US" sz="2000" dirty="0">
                <a:solidFill>
                  <a:schemeClr val="tx1"/>
                </a:solidFill>
                <a:latin typeface="仿宋" panose="02010609060101010101" pitchFamily="49" charset="-122"/>
                <a:ea typeface="仿宋" panose="02010609060101010101" pitchFamily="49" charset="-122"/>
              </a:rPr>
              <a:t>主要区别：</a:t>
            </a:r>
          </a:p>
        </p:txBody>
      </p:sp>
    </p:spTree>
    <p:extLst>
      <p:ext uri="{BB962C8B-B14F-4D97-AF65-F5344CB8AC3E}">
        <p14:creationId xmlns:p14="http://schemas.microsoft.com/office/powerpoint/2010/main" val="42255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build="p"/>
      <p:bldP spid="16"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4708D300-6934-405A-B0F6-CABAB52A7742}"/>
              </a:ext>
            </a:extLst>
          </p:cNvPr>
          <p:cNvSpPr txBox="1">
            <a:spLocks noChangeArrowheads="1"/>
          </p:cNvSpPr>
          <p:nvPr/>
        </p:nvSpPr>
        <p:spPr bwMode="auto">
          <a:xfrm>
            <a:off x="211336" y="1654250"/>
            <a:ext cx="6264275" cy="519113"/>
          </a:xfrm>
          <a:prstGeom prst="rect">
            <a:avLst/>
          </a:prstGeom>
          <a:noFill/>
          <a:ln w="9525" algn="ctr">
            <a:noFill/>
            <a:miter lim="800000"/>
            <a:headEnd/>
            <a:tailEnd/>
          </a:ln>
        </p:spPr>
        <p:txBody>
          <a:bodyPr anchor="ctr"/>
          <a:lstStyle/>
          <a:p>
            <a:pPr algn="l"/>
            <a:r>
              <a:rPr lang="zh-CN" altLang="en-US" sz="3200" b="1" dirty="0">
                <a:solidFill>
                  <a:srgbClr val="FF0000"/>
                </a:solidFill>
                <a:latin typeface="黑体" pitchFamily="2" charset="-122"/>
                <a:ea typeface="黑体" pitchFamily="2" charset="-122"/>
              </a:rPr>
              <a:t>信息共享</a:t>
            </a:r>
            <a:endParaRPr kumimoji="0" lang="zh-CN" altLang="en-US" sz="3200" b="1" dirty="0">
              <a:solidFill>
                <a:srgbClr val="FF0000"/>
              </a:solidFill>
              <a:latin typeface="黑体" pitchFamily="2" charset="-122"/>
              <a:ea typeface="黑体" pitchFamily="2" charset="-122"/>
            </a:endParaRPr>
          </a:p>
        </p:txBody>
      </p:sp>
      <p:sp>
        <p:nvSpPr>
          <p:cNvPr id="11" name="Rectangle 8">
            <a:extLst>
              <a:ext uri="{FF2B5EF4-FFF2-40B4-BE49-F238E27FC236}">
                <a16:creationId xmlns:a16="http://schemas.microsoft.com/office/drawing/2014/main" id="{C5164646-B2F0-4768-B9A3-1D2A17292AF9}"/>
              </a:ext>
            </a:extLst>
          </p:cNvPr>
          <p:cNvSpPr txBox="1">
            <a:spLocks noChangeArrowheads="1"/>
          </p:cNvSpPr>
          <p:nvPr/>
        </p:nvSpPr>
        <p:spPr bwMode="auto">
          <a:xfrm>
            <a:off x="445442" y="2431432"/>
            <a:ext cx="8229600" cy="18722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514350" indent="-457200" eaLnBrk="1" hangingPunct="1">
              <a:lnSpc>
                <a:spcPct val="150000"/>
              </a:lnSpc>
              <a:buFont typeface="Wingdings" pitchFamily="2" charset="2"/>
              <a:buChar char="u"/>
            </a:pPr>
            <a:r>
              <a:rPr kumimoji="0" lang="zh-CN" altLang="en-US" sz="2400" kern="0" dirty="0">
                <a:latin typeface="黑体" pitchFamily="2" charset="-122"/>
                <a:ea typeface="黑体" pitchFamily="2" charset="-122"/>
              </a:rPr>
              <a:t>由于用户的共享要求是以段为单位的，所以段式管理的信息共享</a:t>
            </a:r>
            <a:r>
              <a:rPr kumimoji="0" lang="zh-CN" altLang="en-US" sz="2400" b="1" kern="0" dirty="0">
                <a:solidFill>
                  <a:srgbClr val="FFC000"/>
                </a:solidFill>
                <a:latin typeface="黑体" pitchFamily="2" charset="-122"/>
                <a:ea typeface="黑体" pitchFamily="2" charset="-122"/>
              </a:rPr>
              <a:t>较易实现。</a:t>
            </a:r>
          </a:p>
          <a:p>
            <a:pPr marL="533400" indent="-533400" eaLnBrk="1" hangingPunct="1">
              <a:lnSpc>
                <a:spcPct val="150000"/>
              </a:lnSpc>
              <a:buFont typeface="Wingdings" pitchFamily="2" charset="2"/>
              <a:buChar char="u"/>
            </a:pPr>
            <a:endParaRPr kumimoji="0" lang="en-US" altLang="zh-CN" sz="2400" b="1" kern="0" dirty="0">
              <a:solidFill>
                <a:srgbClr val="A50021"/>
              </a:solidFill>
              <a:latin typeface="黑体" pitchFamily="2" charset="-122"/>
              <a:ea typeface="黑体" pitchFamily="2" charset="-122"/>
            </a:endParaRPr>
          </a:p>
        </p:txBody>
      </p:sp>
      <p:pic>
        <p:nvPicPr>
          <p:cNvPr id="12" name="Picture 4">
            <a:extLst>
              <a:ext uri="{FF2B5EF4-FFF2-40B4-BE49-F238E27FC236}">
                <a16:creationId xmlns:a16="http://schemas.microsoft.com/office/drawing/2014/main" id="{635E5822-A2F0-4E71-93AC-D6132B188412}"/>
              </a:ext>
            </a:extLst>
          </p:cNvPr>
          <p:cNvPicPr>
            <a:picLocks noChangeAspect="1" noChangeArrowheads="1"/>
          </p:cNvPicPr>
          <p:nvPr/>
        </p:nvPicPr>
        <p:blipFill>
          <a:blip r:embed="rId2" cstate="print"/>
          <a:srcRect/>
          <a:stretch>
            <a:fillRect/>
          </a:stretch>
        </p:blipFill>
        <p:spPr bwMode="auto">
          <a:xfrm>
            <a:off x="4139952" y="3070921"/>
            <a:ext cx="4848274" cy="3603203"/>
          </a:xfrm>
          <a:prstGeom prst="rect">
            <a:avLst/>
          </a:prstGeom>
          <a:noFill/>
          <a:ln w="19050" algn="ctr">
            <a:noFill/>
            <a:miter lim="800000"/>
            <a:headEnd/>
            <a:tailEnd/>
          </a:ln>
        </p:spPr>
      </p:pic>
      <p:sp>
        <p:nvSpPr>
          <p:cNvPr id="15" name="Rectangle 5">
            <a:extLst>
              <a:ext uri="{FF2B5EF4-FFF2-40B4-BE49-F238E27FC236}">
                <a16:creationId xmlns:a16="http://schemas.microsoft.com/office/drawing/2014/main" id="{65DF95E5-5460-4021-8801-C2ABEDCDEC57}"/>
              </a:ext>
            </a:extLst>
          </p:cNvPr>
          <p:cNvSpPr>
            <a:spLocks noChangeArrowheads="1"/>
          </p:cNvSpPr>
          <p:nvPr/>
        </p:nvSpPr>
        <p:spPr bwMode="auto">
          <a:xfrm>
            <a:off x="1259632" y="3770240"/>
            <a:ext cx="2088232" cy="584775"/>
          </a:xfrm>
          <a:prstGeom prst="rect">
            <a:avLst/>
          </a:prstGeom>
          <a:noFill/>
          <a:ln w="9525">
            <a:noFill/>
            <a:miter lim="800000"/>
            <a:headEnd/>
            <a:tailEnd/>
          </a:ln>
        </p:spPr>
        <p:txBody>
          <a:bodyPr wrap="square">
            <a:spAutoFit/>
          </a:bodyPr>
          <a:lstStyle/>
          <a:p>
            <a:pPr algn="l"/>
            <a:r>
              <a:rPr kumimoji="0" lang="zh-CN" altLang="en-US" sz="3200" b="1" dirty="0">
                <a:solidFill>
                  <a:srgbClr val="FFC000"/>
                </a:solidFill>
                <a:latin typeface="Arial" charset="0"/>
              </a:rPr>
              <a:t>段的共享</a:t>
            </a:r>
          </a:p>
        </p:txBody>
      </p:sp>
    </p:spTree>
    <p:extLst>
      <p:ext uri="{BB962C8B-B14F-4D97-AF65-F5344CB8AC3E}">
        <p14:creationId xmlns:p14="http://schemas.microsoft.com/office/powerpoint/2010/main" val="11559970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4708D300-6934-405A-B0F6-CABAB52A7742}"/>
              </a:ext>
            </a:extLst>
          </p:cNvPr>
          <p:cNvSpPr txBox="1">
            <a:spLocks noChangeArrowheads="1"/>
          </p:cNvSpPr>
          <p:nvPr/>
        </p:nvSpPr>
        <p:spPr bwMode="auto">
          <a:xfrm>
            <a:off x="211336" y="1654250"/>
            <a:ext cx="6264275" cy="519113"/>
          </a:xfrm>
          <a:prstGeom prst="rect">
            <a:avLst/>
          </a:prstGeom>
          <a:noFill/>
          <a:ln w="9525" algn="ctr">
            <a:noFill/>
            <a:miter lim="800000"/>
            <a:headEnd/>
            <a:tailEnd/>
          </a:ln>
        </p:spPr>
        <p:txBody>
          <a:bodyPr anchor="ctr"/>
          <a:lstStyle/>
          <a:p>
            <a:pPr algn="l"/>
            <a:r>
              <a:rPr lang="zh-CN" altLang="en-US" sz="3200" b="1" dirty="0">
                <a:solidFill>
                  <a:srgbClr val="FF0000"/>
                </a:solidFill>
                <a:latin typeface="黑体" pitchFamily="2" charset="-122"/>
                <a:ea typeface="黑体" pitchFamily="2" charset="-122"/>
              </a:rPr>
              <a:t>信息共享</a:t>
            </a:r>
            <a:endParaRPr kumimoji="0" lang="zh-CN" altLang="en-US" sz="3200" b="1" dirty="0">
              <a:solidFill>
                <a:srgbClr val="FF0000"/>
              </a:solidFill>
              <a:latin typeface="黑体" pitchFamily="2" charset="-122"/>
              <a:ea typeface="黑体" pitchFamily="2" charset="-122"/>
            </a:endParaRPr>
          </a:p>
        </p:txBody>
      </p:sp>
      <p:sp>
        <p:nvSpPr>
          <p:cNvPr id="11" name="Rectangle 3">
            <a:extLst>
              <a:ext uri="{FF2B5EF4-FFF2-40B4-BE49-F238E27FC236}">
                <a16:creationId xmlns:a16="http://schemas.microsoft.com/office/drawing/2014/main" id="{87DC1F17-80F7-42B0-9C61-DED626BD125D}"/>
              </a:ext>
            </a:extLst>
          </p:cNvPr>
          <p:cNvSpPr>
            <a:spLocks noChangeArrowheads="1"/>
          </p:cNvSpPr>
          <p:nvPr/>
        </p:nvSpPr>
        <p:spPr bwMode="auto">
          <a:xfrm>
            <a:off x="539552" y="2443422"/>
            <a:ext cx="2160588" cy="650255"/>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nchorCtr="1">
            <a:norm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实例分析</a:t>
            </a:r>
          </a:p>
        </p:txBody>
      </p:sp>
      <p:sp>
        <p:nvSpPr>
          <p:cNvPr id="12" name="Rectangle 4">
            <a:extLst>
              <a:ext uri="{FF2B5EF4-FFF2-40B4-BE49-F238E27FC236}">
                <a16:creationId xmlns:a16="http://schemas.microsoft.com/office/drawing/2014/main" id="{5E7023A1-1C55-4E9B-B898-582A3E060C9C}"/>
              </a:ext>
            </a:extLst>
          </p:cNvPr>
          <p:cNvSpPr>
            <a:spLocks noChangeArrowheads="1"/>
          </p:cNvSpPr>
          <p:nvPr/>
        </p:nvSpPr>
        <p:spPr bwMode="auto">
          <a:xfrm>
            <a:off x="611560" y="3363736"/>
            <a:ext cx="7488832" cy="2862322"/>
          </a:xfrm>
          <a:prstGeom prst="rect">
            <a:avLst/>
          </a:prstGeom>
          <a:noFill/>
          <a:ln w="9525">
            <a:noFill/>
            <a:miter lim="800000"/>
            <a:headEnd/>
            <a:tailEnd/>
          </a:ln>
        </p:spPr>
        <p:txBody>
          <a:bodyPr wrap="square">
            <a:spAutoFit/>
          </a:bodyPr>
          <a:lstStyle/>
          <a:p>
            <a:pPr algn="l">
              <a:lnSpc>
                <a:spcPct val="150000"/>
              </a:lnSpc>
            </a:pPr>
            <a:r>
              <a:rPr lang="zh-CN" altLang="en-US" dirty="0">
                <a:solidFill>
                  <a:schemeClr val="tx1"/>
                </a:solidFill>
                <a:latin typeface="黑体" pitchFamily="2" charset="-122"/>
                <a:ea typeface="黑体" pitchFamily="2" charset="-122"/>
              </a:rPr>
              <a:t>一个多用户系统，可容纳</a:t>
            </a:r>
            <a:r>
              <a:rPr lang="en-US" altLang="zh-CN" dirty="0">
                <a:solidFill>
                  <a:schemeClr val="tx1"/>
                </a:solidFill>
                <a:latin typeface="黑体" pitchFamily="2" charset="-122"/>
                <a:ea typeface="黑体" pitchFamily="2" charset="-122"/>
              </a:rPr>
              <a:t>40</a:t>
            </a:r>
            <a:r>
              <a:rPr lang="zh-CN" altLang="en-US" dirty="0">
                <a:solidFill>
                  <a:schemeClr val="tx1"/>
                </a:solidFill>
                <a:latin typeface="黑体" pitchFamily="2" charset="-122"/>
                <a:ea typeface="黑体" pitchFamily="2" charset="-122"/>
              </a:rPr>
              <a:t>个用户，他们都执行一个文本编辑程序，文本编辑程序有</a:t>
            </a:r>
            <a:r>
              <a:rPr lang="en-US" altLang="zh-CN" b="1" dirty="0">
                <a:solidFill>
                  <a:srgbClr val="FFC000"/>
                </a:solidFill>
                <a:latin typeface="黑体" pitchFamily="2" charset="-122"/>
                <a:ea typeface="黑体" pitchFamily="2" charset="-122"/>
              </a:rPr>
              <a:t>160KB</a:t>
            </a:r>
            <a:r>
              <a:rPr lang="zh-CN" altLang="en-US" b="1" dirty="0">
                <a:solidFill>
                  <a:srgbClr val="FFC000"/>
                </a:solidFill>
                <a:latin typeface="黑体" pitchFamily="2" charset="-122"/>
                <a:ea typeface="黑体" pitchFamily="2" charset="-122"/>
              </a:rPr>
              <a:t>的代码</a:t>
            </a:r>
            <a:r>
              <a:rPr lang="zh-CN" altLang="en-US" dirty="0">
                <a:solidFill>
                  <a:schemeClr val="tx1"/>
                </a:solidFill>
                <a:latin typeface="黑体" pitchFamily="2" charset="-122"/>
                <a:ea typeface="黑体" pitchFamily="2" charset="-122"/>
              </a:rPr>
              <a:t>和另外</a:t>
            </a:r>
            <a:r>
              <a:rPr lang="en-US" altLang="zh-CN" dirty="0">
                <a:solidFill>
                  <a:schemeClr val="tx1"/>
                </a:solidFill>
                <a:latin typeface="黑体" pitchFamily="2" charset="-122"/>
                <a:ea typeface="黑体" pitchFamily="2" charset="-122"/>
              </a:rPr>
              <a:t>40KB</a:t>
            </a:r>
            <a:r>
              <a:rPr lang="zh-CN" altLang="en-US" dirty="0">
                <a:solidFill>
                  <a:schemeClr val="tx1"/>
                </a:solidFill>
                <a:latin typeface="黑体" pitchFamily="2" charset="-122"/>
                <a:ea typeface="黑体" pitchFamily="2" charset="-122"/>
              </a:rPr>
              <a:t>的数据区，请分别用分页存储（</a:t>
            </a:r>
            <a:r>
              <a:rPr lang="zh-CN" altLang="en-US" b="1" dirty="0">
                <a:solidFill>
                  <a:srgbClr val="FFC000"/>
                </a:solidFill>
                <a:latin typeface="黑体" pitchFamily="2" charset="-122"/>
                <a:ea typeface="黑体" pitchFamily="2" charset="-122"/>
              </a:rPr>
              <a:t>页面大小为</a:t>
            </a:r>
            <a:r>
              <a:rPr lang="en-US" altLang="zh-CN" b="1" dirty="0">
                <a:solidFill>
                  <a:srgbClr val="FFC000"/>
                </a:solidFill>
                <a:latin typeface="黑体" pitchFamily="2" charset="-122"/>
                <a:ea typeface="黑体" pitchFamily="2" charset="-122"/>
              </a:rPr>
              <a:t>4KB</a:t>
            </a:r>
            <a:r>
              <a:rPr lang="zh-CN" altLang="en-US" dirty="0">
                <a:solidFill>
                  <a:schemeClr val="tx1"/>
                </a:solidFill>
                <a:latin typeface="黑体" pitchFamily="2" charset="-122"/>
                <a:ea typeface="黑体" pitchFamily="2" charset="-122"/>
              </a:rPr>
              <a:t>）和分段存储方式来说明各进程的页表和段表结构以及它们是如何实现信息共享的。</a:t>
            </a:r>
          </a:p>
        </p:txBody>
      </p:sp>
    </p:spTree>
    <p:extLst>
      <p:ext uri="{BB962C8B-B14F-4D97-AF65-F5344CB8AC3E}">
        <p14:creationId xmlns:p14="http://schemas.microsoft.com/office/powerpoint/2010/main" val="16557361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4708D300-6934-405A-B0F6-CABAB52A7742}"/>
              </a:ext>
            </a:extLst>
          </p:cNvPr>
          <p:cNvSpPr txBox="1">
            <a:spLocks noChangeArrowheads="1"/>
          </p:cNvSpPr>
          <p:nvPr/>
        </p:nvSpPr>
        <p:spPr bwMode="auto">
          <a:xfrm>
            <a:off x="211336" y="1654250"/>
            <a:ext cx="6264275" cy="519113"/>
          </a:xfrm>
          <a:prstGeom prst="rect">
            <a:avLst/>
          </a:prstGeom>
          <a:noFill/>
          <a:ln w="9525" algn="ctr">
            <a:noFill/>
            <a:miter lim="800000"/>
            <a:headEnd/>
            <a:tailEnd/>
          </a:ln>
        </p:spPr>
        <p:txBody>
          <a:bodyPr anchor="ctr"/>
          <a:lstStyle/>
          <a:p>
            <a:pPr algn="l"/>
            <a:r>
              <a:rPr lang="zh-CN" altLang="en-US" sz="3200" b="1" dirty="0">
                <a:solidFill>
                  <a:srgbClr val="FF0000"/>
                </a:solidFill>
                <a:latin typeface="黑体" pitchFamily="2" charset="-122"/>
                <a:ea typeface="黑体" pitchFamily="2" charset="-122"/>
              </a:rPr>
              <a:t>信息共享</a:t>
            </a:r>
            <a:endParaRPr kumimoji="0" lang="zh-CN" altLang="en-US" sz="3200" b="1" dirty="0">
              <a:solidFill>
                <a:srgbClr val="FF0000"/>
              </a:solidFill>
              <a:latin typeface="黑体" pitchFamily="2" charset="-122"/>
              <a:ea typeface="黑体" pitchFamily="2" charset="-122"/>
            </a:endParaRPr>
          </a:p>
        </p:txBody>
      </p:sp>
      <p:graphicFrame>
        <p:nvGraphicFramePr>
          <p:cNvPr id="15" name="Object 4">
            <a:extLst>
              <a:ext uri="{FF2B5EF4-FFF2-40B4-BE49-F238E27FC236}">
                <a16:creationId xmlns:a16="http://schemas.microsoft.com/office/drawing/2014/main" id="{39FC6C71-05F5-4776-93D0-B387E85930DA}"/>
              </a:ext>
            </a:extLst>
          </p:cNvPr>
          <p:cNvGraphicFramePr>
            <a:graphicFrameLocks noChangeAspect="1"/>
          </p:cNvGraphicFramePr>
          <p:nvPr>
            <p:extLst>
              <p:ext uri="{D42A27DB-BD31-4B8C-83A1-F6EECF244321}">
                <p14:modId xmlns:p14="http://schemas.microsoft.com/office/powerpoint/2010/main" val="673845748"/>
              </p:ext>
            </p:extLst>
          </p:nvPr>
        </p:nvGraphicFramePr>
        <p:xfrm>
          <a:off x="2843808" y="2070343"/>
          <a:ext cx="5689327" cy="4323249"/>
        </p:xfrm>
        <a:graphic>
          <a:graphicData uri="http://schemas.openxmlformats.org/presentationml/2006/ole">
            <mc:AlternateContent xmlns:mc="http://schemas.openxmlformats.org/markup-compatibility/2006">
              <mc:Choice xmlns:v="urn:schemas-microsoft-com:vml" Requires="v">
                <p:oleObj spid="_x0000_s38947" name="图片" r:id="rId3" imgW="4581360" imgH="4076640" progId="Word.Picture.8">
                  <p:embed/>
                </p:oleObj>
              </mc:Choice>
              <mc:Fallback>
                <p:oleObj name="图片" r:id="rId3" imgW="4581360" imgH="4076640" progId="Word.Picture.8">
                  <p:embed/>
                  <p:pic>
                    <p:nvPicPr>
                      <p:cNvPr id="2560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2070343"/>
                        <a:ext cx="5689327" cy="4323249"/>
                      </a:xfrm>
                      <a:prstGeom prst="rect">
                        <a:avLst/>
                      </a:prstGeom>
                      <a:solidFill>
                        <a:schemeClr val="tx1"/>
                      </a:solidFill>
                      <a:ln>
                        <a:noFill/>
                      </a:ln>
                      <a:effectLst/>
                    </p:spPr>
                  </p:pic>
                </p:oleObj>
              </mc:Fallback>
            </mc:AlternateContent>
          </a:graphicData>
        </a:graphic>
      </p:graphicFrame>
      <p:sp>
        <p:nvSpPr>
          <p:cNvPr id="16" name="Rectangle 5">
            <a:extLst>
              <a:ext uri="{FF2B5EF4-FFF2-40B4-BE49-F238E27FC236}">
                <a16:creationId xmlns:a16="http://schemas.microsoft.com/office/drawing/2014/main" id="{90801137-824A-4BC5-B1F0-083B51308620}"/>
              </a:ext>
            </a:extLst>
          </p:cNvPr>
          <p:cNvSpPr>
            <a:spLocks noChangeArrowheads="1"/>
          </p:cNvSpPr>
          <p:nvPr/>
        </p:nvSpPr>
        <p:spPr bwMode="auto">
          <a:xfrm>
            <a:off x="211336" y="3052949"/>
            <a:ext cx="2684462" cy="519112"/>
          </a:xfrm>
          <a:prstGeom prst="rect">
            <a:avLst/>
          </a:prstGeom>
          <a:noFill/>
          <a:ln w="9525">
            <a:noFill/>
            <a:miter lim="800000"/>
            <a:headEnd/>
            <a:tailEnd/>
          </a:ln>
        </p:spPr>
        <p:txBody>
          <a:bodyPr wrap="none">
            <a:spAutoFit/>
          </a:bodyPr>
          <a:lstStyle/>
          <a:p>
            <a:pPr algn="l" latinLnBrk="1"/>
            <a:r>
              <a:rPr lang="zh-CN" altLang="en-US" sz="2800" b="1" dirty="0">
                <a:solidFill>
                  <a:srgbClr val="FFC000"/>
                </a:solidFill>
                <a:latin typeface="Arial" charset="0"/>
                <a:ea typeface="黑体" pitchFamily="2" charset="-122"/>
              </a:rPr>
              <a:t>分页中实现共享</a:t>
            </a:r>
          </a:p>
        </p:txBody>
      </p:sp>
    </p:spTree>
    <p:extLst>
      <p:ext uri="{BB962C8B-B14F-4D97-AF65-F5344CB8AC3E}">
        <p14:creationId xmlns:p14="http://schemas.microsoft.com/office/powerpoint/2010/main" val="33986789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a16="http://schemas.microsoft.com/office/drawing/2014/main" id="{4708D300-6934-405A-B0F6-CABAB52A7742}"/>
              </a:ext>
            </a:extLst>
          </p:cNvPr>
          <p:cNvSpPr txBox="1">
            <a:spLocks noChangeArrowheads="1"/>
          </p:cNvSpPr>
          <p:nvPr/>
        </p:nvSpPr>
        <p:spPr bwMode="auto">
          <a:xfrm>
            <a:off x="211336" y="1654250"/>
            <a:ext cx="6264275" cy="519113"/>
          </a:xfrm>
          <a:prstGeom prst="rect">
            <a:avLst/>
          </a:prstGeom>
          <a:noFill/>
          <a:ln w="9525" algn="ctr">
            <a:noFill/>
            <a:miter lim="800000"/>
            <a:headEnd/>
            <a:tailEnd/>
          </a:ln>
        </p:spPr>
        <p:txBody>
          <a:bodyPr anchor="ctr"/>
          <a:lstStyle/>
          <a:p>
            <a:pPr algn="l"/>
            <a:r>
              <a:rPr lang="zh-CN" altLang="en-US" sz="3200" b="1" dirty="0">
                <a:solidFill>
                  <a:srgbClr val="FF0000"/>
                </a:solidFill>
                <a:latin typeface="黑体" pitchFamily="2" charset="-122"/>
                <a:ea typeface="黑体" pitchFamily="2" charset="-122"/>
              </a:rPr>
              <a:t>信息共享</a:t>
            </a:r>
            <a:endParaRPr kumimoji="0" lang="zh-CN" altLang="en-US" sz="3200" b="1" dirty="0">
              <a:solidFill>
                <a:srgbClr val="FF0000"/>
              </a:solidFill>
              <a:latin typeface="黑体" pitchFamily="2" charset="-122"/>
              <a:ea typeface="黑体" pitchFamily="2" charset="-122"/>
            </a:endParaRPr>
          </a:p>
        </p:txBody>
      </p:sp>
      <p:graphicFrame>
        <p:nvGraphicFramePr>
          <p:cNvPr id="11" name="Object 4">
            <a:extLst>
              <a:ext uri="{FF2B5EF4-FFF2-40B4-BE49-F238E27FC236}">
                <a16:creationId xmlns:a16="http://schemas.microsoft.com/office/drawing/2014/main" id="{FE7210AC-506A-426E-8B32-F0D6872D3510}"/>
              </a:ext>
            </a:extLst>
          </p:cNvPr>
          <p:cNvGraphicFramePr>
            <a:graphicFrameLocks noChangeAspect="1"/>
          </p:cNvGraphicFramePr>
          <p:nvPr>
            <p:extLst>
              <p:ext uri="{D42A27DB-BD31-4B8C-83A1-F6EECF244321}">
                <p14:modId xmlns:p14="http://schemas.microsoft.com/office/powerpoint/2010/main" val="3412486736"/>
              </p:ext>
            </p:extLst>
          </p:nvPr>
        </p:nvGraphicFramePr>
        <p:xfrm>
          <a:off x="1979712" y="2983201"/>
          <a:ext cx="7056437" cy="3336925"/>
        </p:xfrm>
        <a:graphic>
          <a:graphicData uri="http://schemas.openxmlformats.org/presentationml/2006/ole">
            <mc:AlternateContent xmlns:mc="http://schemas.openxmlformats.org/markup-compatibility/2006">
              <mc:Choice xmlns:v="urn:schemas-microsoft-com:vml" Requires="v">
                <p:oleObj spid="_x0000_s39971" name="图片" r:id="rId3" imgW="4010040" imgH="1895400" progId="Word.Picture.8">
                  <p:embed/>
                </p:oleObj>
              </mc:Choice>
              <mc:Fallback>
                <p:oleObj name="图片" r:id="rId3" imgW="4010040" imgH="1895400" progId="Word.Picture.8">
                  <p:embed/>
                  <p:pic>
                    <p:nvPicPr>
                      <p:cNvPr id="2662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2983201"/>
                        <a:ext cx="7056437" cy="3336925"/>
                      </a:xfrm>
                      <a:prstGeom prst="rect">
                        <a:avLst/>
                      </a:prstGeom>
                      <a:solidFill>
                        <a:schemeClr val="tx1"/>
                      </a:solidFill>
                      <a:ln>
                        <a:noFill/>
                      </a:ln>
                      <a:effectLst/>
                    </p:spPr>
                  </p:pic>
                </p:oleObj>
              </mc:Fallback>
            </mc:AlternateContent>
          </a:graphicData>
        </a:graphic>
      </p:graphicFrame>
      <p:sp>
        <p:nvSpPr>
          <p:cNvPr id="12" name="Rectangle 6">
            <a:extLst>
              <a:ext uri="{FF2B5EF4-FFF2-40B4-BE49-F238E27FC236}">
                <a16:creationId xmlns:a16="http://schemas.microsoft.com/office/drawing/2014/main" id="{A75C611A-D6EA-40EE-B4BA-30511432438F}"/>
              </a:ext>
            </a:extLst>
          </p:cNvPr>
          <p:cNvSpPr>
            <a:spLocks noChangeArrowheads="1"/>
          </p:cNvSpPr>
          <p:nvPr/>
        </p:nvSpPr>
        <p:spPr bwMode="auto">
          <a:xfrm>
            <a:off x="174823" y="2349992"/>
            <a:ext cx="3168650" cy="519112"/>
          </a:xfrm>
          <a:prstGeom prst="rect">
            <a:avLst/>
          </a:prstGeom>
          <a:noFill/>
          <a:ln w="9525" algn="ctr">
            <a:noFill/>
            <a:miter lim="800000"/>
            <a:headEnd/>
            <a:tailEnd/>
          </a:ln>
        </p:spPr>
        <p:txBody>
          <a:bodyPr>
            <a:spAutoFit/>
          </a:bodyPr>
          <a:lstStyle/>
          <a:p>
            <a:pPr algn="l" latinLnBrk="1"/>
            <a:r>
              <a:rPr lang="zh-CN" altLang="en-US" sz="2800" b="1" dirty="0">
                <a:solidFill>
                  <a:srgbClr val="FFC000"/>
                </a:solidFill>
                <a:latin typeface="Arial" charset="0"/>
                <a:ea typeface="黑体" pitchFamily="2" charset="-122"/>
              </a:rPr>
              <a:t>分段中实现共享</a:t>
            </a:r>
          </a:p>
        </p:txBody>
      </p:sp>
    </p:spTree>
    <p:extLst>
      <p:ext uri="{BB962C8B-B14F-4D97-AF65-F5344CB8AC3E}">
        <p14:creationId xmlns:p14="http://schemas.microsoft.com/office/powerpoint/2010/main" val="111124842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1" name="Text Box 2">
            <a:extLst>
              <a:ext uri="{FF2B5EF4-FFF2-40B4-BE49-F238E27FC236}">
                <a16:creationId xmlns:a16="http://schemas.microsoft.com/office/drawing/2014/main" id="{E571A2EA-79EC-44B0-A9AE-58FCD0CFDFE4}"/>
              </a:ext>
            </a:extLst>
          </p:cNvPr>
          <p:cNvSpPr txBox="1">
            <a:spLocks noChangeArrowheads="1"/>
          </p:cNvSpPr>
          <p:nvPr/>
        </p:nvSpPr>
        <p:spPr bwMode="auto">
          <a:xfrm>
            <a:off x="59631" y="1716615"/>
            <a:ext cx="5424337" cy="579438"/>
          </a:xfrm>
          <a:prstGeom prst="rect">
            <a:avLst/>
          </a:prstGeom>
          <a:noFill/>
          <a:ln w="9525" algn="ctr">
            <a:noFill/>
            <a:miter lim="800000"/>
            <a:headEnd/>
            <a:tailEnd/>
          </a:ln>
        </p:spPr>
        <p:txBody>
          <a:bodyPr anchor="ctr"/>
          <a:lstStyle/>
          <a:p>
            <a:r>
              <a:rPr lang="zh-CN" altLang="en-US" sz="3200" b="1" dirty="0">
                <a:solidFill>
                  <a:srgbClr val="FF0000"/>
                </a:solidFill>
                <a:latin typeface="黑体" pitchFamily="2" charset="-122"/>
                <a:ea typeface="黑体" pitchFamily="2" charset="-122"/>
              </a:rPr>
              <a:t>分段存储管理方案的评价</a:t>
            </a:r>
          </a:p>
        </p:txBody>
      </p:sp>
      <p:pic>
        <p:nvPicPr>
          <p:cNvPr id="12" name="Picture 3">
            <a:extLst>
              <a:ext uri="{FF2B5EF4-FFF2-40B4-BE49-F238E27FC236}">
                <a16:creationId xmlns:a16="http://schemas.microsoft.com/office/drawing/2014/main" id="{2622944C-2949-4436-B560-F338A3A98574}"/>
              </a:ext>
            </a:extLst>
          </p:cNvPr>
          <p:cNvPicPr>
            <a:picLocks noChangeAspect="1" noChangeArrowheads="1"/>
          </p:cNvPicPr>
          <p:nvPr/>
        </p:nvPicPr>
        <p:blipFill>
          <a:blip r:embed="rId2" cstate="print"/>
          <a:srcRect/>
          <a:stretch>
            <a:fillRect/>
          </a:stretch>
        </p:blipFill>
        <p:spPr bwMode="auto">
          <a:xfrm>
            <a:off x="1370316" y="2486608"/>
            <a:ext cx="6426882" cy="4064205"/>
          </a:xfrm>
          <a:prstGeom prst="rect">
            <a:avLst/>
          </a:prstGeom>
          <a:noFill/>
          <a:ln w="9525">
            <a:noFill/>
            <a:miter lim="800000"/>
            <a:headEnd/>
            <a:tailEnd/>
          </a:ln>
        </p:spPr>
      </p:pic>
    </p:spTree>
    <p:extLst>
      <p:ext uri="{BB962C8B-B14F-4D97-AF65-F5344CB8AC3E}">
        <p14:creationId xmlns:p14="http://schemas.microsoft.com/office/powerpoint/2010/main" val="271717568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1" name="组合 10">
            <a:extLst>
              <a:ext uri="{FF2B5EF4-FFF2-40B4-BE49-F238E27FC236}">
                <a16:creationId xmlns:a16="http://schemas.microsoft.com/office/drawing/2014/main" id="{809E77D3-C2C5-461D-A10F-CE2D6A277BE0}"/>
              </a:ext>
            </a:extLst>
          </p:cNvPr>
          <p:cNvGrpSpPr/>
          <p:nvPr/>
        </p:nvGrpSpPr>
        <p:grpSpPr>
          <a:xfrm>
            <a:off x="17638" y="1271072"/>
            <a:ext cx="9132242" cy="504056"/>
            <a:chOff x="2992692" y="878200"/>
            <a:chExt cx="6085996" cy="506465"/>
          </a:xfrm>
        </p:grpSpPr>
        <p:sp>
          <p:nvSpPr>
            <p:cNvPr id="12" name="剪去单角的矩形 3">
              <a:extLst>
                <a:ext uri="{FF2B5EF4-FFF2-40B4-BE49-F238E27FC236}">
                  <a16:creationId xmlns:a16="http://schemas.microsoft.com/office/drawing/2014/main" id="{E29FF4FC-452B-4BE7-A4F0-95DE9BF8E292}"/>
                </a:ext>
              </a:extLst>
            </p:cNvPr>
            <p:cNvSpPr/>
            <p:nvPr/>
          </p:nvSpPr>
          <p:spPr>
            <a:xfrm>
              <a:off x="2992692" y="878200"/>
              <a:ext cx="1930715"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5" name="剪去单角的矩形 4">
              <a:extLst>
                <a:ext uri="{FF2B5EF4-FFF2-40B4-BE49-F238E27FC236}">
                  <a16:creationId xmlns:a16="http://schemas.microsoft.com/office/drawing/2014/main" id="{82823F8B-C143-420B-A1BA-8E818151FB8D}"/>
                </a:ext>
              </a:extLst>
            </p:cNvPr>
            <p:cNvSpPr/>
            <p:nvPr/>
          </p:nvSpPr>
          <p:spPr>
            <a:xfrm>
              <a:off x="4935513" y="880609"/>
              <a:ext cx="196360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sp>
          <p:nvSpPr>
            <p:cNvPr id="16" name="剪去单角的矩形 4">
              <a:extLst>
                <a:ext uri="{FF2B5EF4-FFF2-40B4-BE49-F238E27FC236}">
                  <a16:creationId xmlns:a16="http://schemas.microsoft.com/office/drawing/2014/main" id="{E6F2E10C-8212-4FAE-938F-FBA8838766D4}"/>
                </a:ext>
              </a:extLst>
            </p:cNvPr>
            <p:cNvSpPr/>
            <p:nvPr/>
          </p:nvSpPr>
          <p:spPr>
            <a:xfrm>
              <a:off x="6894846" y="878200"/>
              <a:ext cx="2183842"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段页式存储管理方式</a:t>
              </a:r>
            </a:p>
          </p:txBody>
        </p:sp>
      </p:grpSp>
      <p:sp>
        <p:nvSpPr>
          <p:cNvPr id="18" name="Rectangle 4">
            <a:extLst>
              <a:ext uri="{FF2B5EF4-FFF2-40B4-BE49-F238E27FC236}">
                <a16:creationId xmlns:a16="http://schemas.microsoft.com/office/drawing/2014/main" id="{FAE17F16-E56C-487B-929D-0D9A86213F02}"/>
              </a:ext>
            </a:extLst>
          </p:cNvPr>
          <p:cNvSpPr>
            <a:spLocks noChangeArrowheads="1"/>
          </p:cNvSpPr>
          <p:nvPr/>
        </p:nvSpPr>
        <p:spPr bwMode="auto">
          <a:xfrm>
            <a:off x="947590" y="2171955"/>
            <a:ext cx="7272338" cy="4247317"/>
          </a:xfrm>
          <a:prstGeom prst="rect">
            <a:avLst/>
          </a:prstGeom>
          <a:noFill/>
          <a:ln w="9525">
            <a:noFill/>
            <a:miter lim="800000"/>
            <a:headEnd/>
            <a:tailEnd/>
          </a:ln>
        </p:spPr>
        <p:txBody>
          <a:bodyPr>
            <a:spAutoFit/>
          </a:bodyPr>
          <a:lstStyle/>
          <a:p>
            <a:pPr algn="l">
              <a:lnSpc>
                <a:spcPct val="150000"/>
              </a:lnSpc>
              <a:buFont typeface="Wingdings" pitchFamily="2" charset="2"/>
              <a:buChar char="l"/>
            </a:pPr>
            <a:r>
              <a:rPr kumimoji="0" lang="en-US" altLang="zh-CN" sz="2000" b="1" dirty="0">
                <a:solidFill>
                  <a:schemeClr val="tx1"/>
                </a:solidFill>
                <a:latin typeface="黑体" pitchFamily="2" charset="-122"/>
                <a:ea typeface="黑体" pitchFamily="2" charset="-122"/>
              </a:rPr>
              <a:t> </a:t>
            </a:r>
            <a:r>
              <a:rPr kumimoji="0" lang="zh-CN" altLang="en-US" sz="2000" b="1" dirty="0">
                <a:solidFill>
                  <a:schemeClr val="tx1"/>
                </a:solidFill>
                <a:latin typeface="黑体" pitchFamily="2" charset="-122"/>
                <a:ea typeface="黑体" pitchFamily="2" charset="-122"/>
              </a:rPr>
              <a:t> 分段结构具有逻辑上清晰的优点，但它的一个致命弱点是每个段必须占据主存储器的连续区域，于是，要装入一个分段时可能要移动已在主存储器中的信息。</a:t>
            </a:r>
            <a:endParaRPr kumimoji="0" lang="en-US" altLang="zh-CN" sz="2000" b="1" dirty="0">
              <a:solidFill>
                <a:schemeClr val="tx1"/>
              </a:solidFill>
              <a:latin typeface="黑体" pitchFamily="2" charset="-122"/>
              <a:ea typeface="黑体" pitchFamily="2" charset="-122"/>
            </a:endParaRPr>
          </a:p>
          <a:p>
            <a:pPr algn="l">
              <a:lnSpc>
                <a:spcPct val="150000"/>
              </a:lnSpc>
              <a:buFont typeface="Wingdings" pitchFamily="2" charset="2"/>
              <a:buChar char="l"/>
            </a:pPr>
            <a:r>
              <a:rPr kumimoji="0" lang="zh-CN" altLang="en-US" sz="2000" b="1" dirty="0">
                <a:solidFill>
                  <a:schemeClr val="tx1"/>
                </a:solidFill>
                <a:latin typeface="黑体" pitchFamily="2" charset="-122"/>
                <a:ea typeface="黑体" pitchFamily="2" charset="-122"/>
              </a:rPr>
              <a:t>  为了克服这个缺点，可兼用分段和分页的方法，构成</a:t>
            </a:r>
            <a:r>
              <a:rPr kumimoji="0" lang="zh-CN" altLang="en-US" sz="2000" b="1" dirty="0">
                <a:solidFill>
                  <a:srgbClr val="FFC000"/>
                </a:solidFill>
                <a:latin typeface="黑体" pitchFamily="2" charset="-122"/>
                <a:ea typeface="黑体" pitchFamily="2" charset="-122"/>
              </a:rPr>
              <a:t>段页式存储管理。</a:t>
            </a:r>
            <a:endParaRPr kumimoji="0" lang="en-US" altLang="zh-CN" sz="2000" b="1" dirty="0">
              <a:solidFill>
                <a:srgbClr val="FFC000"/>
              </a:solidFill>
              <a:latin typeface="黑体" pitchFamily="2" charset="-122"/>
              <a:ea typeface="黑体" pitchFamily="2" charset="-122"/>
            </a:endParaRPr>
          </a:p>
          <a:p>
            <a:pPr algn="l">
              <a:lnSpc>
                <a:spcPct val="150000"/>
              </a:lnSpc>
              <a:buFont typeface="Wingdings" pitchFamily="2" charset="2"/>
              <a:buChar char="l"/>
            </a:pPr>
            <a:r>
              <a:rPr kumimoji="0" lang="zh-CN" altLang="en-US" sz="2000" b="1" dirty="0">
                <a:solidFill>
                  <a:schemeClr val="tx1"/>
                </a:solidFill>
                <a:latin typeface="黑体" pitchFamily="2" charset="-122"/>
                <a:ea typeface="黑体" pitchFamily="2" charset="-122"/>
              </a:rPr>
              <a:t>  每个作业仍按逻辑分段，但对每一段不是按单一的连续整体存放到存储器中，而是把每个段再分成若干个页面，每一段不必占据连续的主存空间，可把它按页存放在不连续的主存块中。</a:t>
            </a:r>
          </a:p>
        </p:txBody>
      </p:sp>
    </p:spTree>
    <p:extLst>
      <p:ext uri="{BB962C8B-B14F-4D97-AF65-F5344CB8AC3E}">
        <p14:creationId xmlns:p14="http://schemas.microsoft.com/office/powerpoint/2010/main" val="135966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1" name="组合 10">
            <a:extLst>
              <a:ext uri="{FF2B5EF4-FFF2-40B4-BE49-F238E27FC236}">
                <a16:creationId xmlns:a16="http://schemas.microsoft.com/office/drawing/2014/main" id="{809E77D3-C2C5-461D-A10F-CE2D6A277BE0}"/>
              </a:ext>
            </a:extLst>
          </p:cNvPr>
          <p:cNvGrpSpPr/>
          <p:nvPr/>
        </p:nvGrpSpPr>
        <p:grpSpPr>
          <a:xfrm>
            <a:off x="17638" y="1271072"/>
            <a:ext cx="9132242" cy="504056"/>
            <a:chOff x="2992692" y="878200"/>
            <a:chExt cx="6085996" cy="506465"/>
          </a:xfrm>
        </p:grpSpPr>
        <p:sp>
          <p:nvSpPr>
            <p:cNvPr id="12" name="剪去单角的矩形 3">
              <a:extLst>
                <a:ext uri="{FF2B5EF4-FFF2-40B4-BE49-F238E27FC236}">
                  <a16:creationId xmlns:a16="http://schemas.microsoft.com/office/drawing/2014/main" id="{E29FF4FC-452B-4BE7-A4F0-95DE9BF8E292}"/>
                </a:ext>
              </a:extLst>
            </p:cNvPr>
            <p:cNvSpPr/>
            <p:nvPr/>
          </p:nvSpPr>
          <p:spPr>
            <a:xfrm>
              <a:off x="2992692" y="878200"/>
              <a:ext cx="1930715"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5" name="剪去单角的矩形 4">
              <a:extLst>
                <a:ext uri="{FF2B5EF4-FFF2-40B4-BE49-F238E27FC236}">
                  <a16:creationId xmlns:a16="http://schemas.microsoft.com/office/drawing/2014/main" id="{82823F8B-C143-420B-A1BA-8E818151FB8D}"/>
                </a:ext>
              </a:extLst>
            </p:cNvPr>
            <p:cNvSpPr/>
            <p:nvPr/>
          </p:nvSpPr>
          <p:spPr>
            <a:xfrm>
              <a:off x="4935513" y="880609"/>
              <a:ext cx="196360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sp>
          <p:nvSpPr>
            <p:cNvPr id="16" name="剪去单角的矩形 4">
              <a:extLst>
                <a:ext uri="{FF2B5EF4-FFF2-40B4-BE49-F238E27FC236}">
                  <a16:creationId xmlns:a16="http://schemas.microsoft.com/office/drawing/2014/main" id="{E6F2E10C-8212-4FAE-938F-FBA8838766D4}"/>
                </a:ext>
              </a:extLst>
            </p:cNvPr>
            <p:cNvSpPr/>
            <p:nvPr/>
          </p:nvSpPr>
          <p:spPr>
            <a:xfrm>
              <a:off x="6894846" y="878200"/>
              <a:ext cx="2183842"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段页式存储管理方式</a:t>
              </a:r>
            </a:p>
          </p:txBody>
        </p:sp>
      </p:grpSp>
      <p:sp>
        <p:nvSpPr>
          <p:cNvPr id="13" name="Text Box 4">
            <a:extLst>
              <a:ext uri="{FF2B5EF4-FFF2-40B4-BE49-F238E27FC236}">
                <a16:creationId xmlns:a16="http://schemas.microsoft.com/office/drawing/2014/main" id="{A1E0F973-8F2B-4CEC-BBFB-09B74DB9906F}"/>
              </a:ext>
            </a:extLst>
          </p:cNvPr>
          <p:cNvSpPr txBox="1">
            <a:spLocks noChangeArrowheads="1"/>
          </p:cNvSpPr>
          <p:nvPr/>
        </p:nvSpPr>
        <p:spPr bwMode="auto">
          <a:xfrm>
            <a:off x="395934" y="2058685"/>
            <a:ext cx="3168650" cy="519113"/>
          </a:xfrm>
          <a:prstGeom prst="rect">
            <a:avLst/>
          </a:prstGeom>
          <a:noFill/>
          <a:ln w="9525" algn="ctr">
            <a:noFill/>
            <a:miter lim="800000"/>
            <a:headEnd/>
            <a:tailEnd/>
          </a:ln>
        </p:spPr>
        <p:txBody>
          <a:bodyPr>
            <a:spAutoFit/>
          </a:bodyPr>
          <a:lstStyle/>
          <a:p>
            <a:pPr algn="l" latinLnBrk="1"/>
            <a:r>
              <a:rPr lang="en-US" altLang="zh-CN" sz="2800" b="1" dirty="0">
                <a:solidFill>
                  <a:srgbClr val="FFC000"/>
                </a:solidFill>
                <a:latin typeface="Arial" charset="0"/>
                <a:ea typeface="黑体" pitchFamily="2" charset="-122"/>
              </a:rPr>
              <a:t>1. </a:t>
            </a:r>
            <a:r>
              <a:rPr lang="zh-CN" altLang="en-US" sz="2800" b="1" dirty="0">
                <a:solidFill>
                  <a:srgbClr val="FFC000"/>
                </a:solidFill>
                <a:latin typeface="Arial" charset="0"/>
                <a:ea typeface="黑体" pitchFamily="2" charset="-122"/>
              </a:rPr>
              <a:t>基本原理 </a:t>
            </a:r>
          </a:p>
        </p:txBody>
      </p:sp>
      <p:sp>
        <p:nvSpPr>
          <p:cNvPr id="14" name="Rectangle 7">
            <a:extLst>
              <a:ext uri="{FF2B5EF4-FFF2-40B4-BE49-F238E27FC236}">
                <a16:creationId xmlns:a16="http://schemas.microsoft.com/office/drawing/2014/main" id="{0CEB36CE-2AE6-48B8-A689-43071F6E9043}"/>
              </a:ext>
            </a:extLst>
          </p:cNvPr>
          <p:cNvSpPr txBox="1">
            <a:spLocks noChangeArrowheads="1"/>
          </p:cNvSpPr>
          <p:nvPr/>
        </p:nvSpPr>
        <p:spPr bwMode="auto">
          <a:xfrm>
            <a:off x="468959" y="2922284"/>
            <a:ext cx="8229600" cy="28829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0" lang="zh-CN" altLang="en-US" sz="2400" kern="0" dirty="0">
                <a:latin typeface="黑体" pitchFamily="2" charset="-122"/>
                <a:ea typeface="黑体" pitchFamily="2" charset="-122"/>
              </a:rPr>
              <a:t>逻辑地址空间分段，段内分页，内存分块（页框），存储管理的分配单位是：物理块（页框）</a:t>
            </a:r>
          </a:p>
          <a:p>
            <a:pPr eaLnBrk="1" hangingPunct="1">
              <a:lnSpc>
                <a:spcPct val="150000"/>
              </a:lnSpc>
              <a:buFont typeface="Wingdings" pitchFamily="2" charset="2"/>
              <a:buChar char="l"/>
            </a:pPr>
            <a:r>
              <a:rPr kumimoji="0" lang="zh-CN" altLang="en-US" sz="2400" kern="0" dirty="0">
                <a:latin typeface="黑体" pitchFamily="2" charset="-122"/>
                <a:ea typeface="黑体" pitchFamily="2" charset="-122"/>
              </a:rPr>
              <a:t>地址结构：</a:t>
            </a:r>
            <a:r>
              <a:rPr kumimoji="0" lang="zh-CN" altLang="en-US" sz="2400" b="1" kern="0" dirty="0">
                <a:solidFill>
                  <a:srgbClr val="FFC000"/>
                </a:solidFill>
                <a:latin typeface="黑体" pitchFamily="2" charset="-122"/>
                <a:ea typeface="黑体" pitchFamily="2" charset="-122"/>
              </a:rPr>
              <a:t>段号，页号，页内偏移地址。</a:t>
            </a:r>
          </a:p>
          <a:p>
            <a:pPr eaLnBrk="1" hangingPunct="1">
              <a:lnSpc>
                <a:spcPct val="150000"/>
              </a:lnSpc>
              <a:buFont typeface="Wingdings" pitchFamily="2" charset="2"/>
              <a:buChar char="l"/>
            </a:pPr>
            <a:r>
              <a:rPr kumimoji="0" lang="zh-CN" altLang="en-US" sz="2400" b="1" kern="0" dirty="0">
                <a:solidFill>
                  <a:srgbClr val="CC00FF"/>
                </a:solidFill>
                <a:latin typeface="黑体" pitchFamily="2" charset="-122"/>
                <a:ea typeface="黑体" pitchFamily="2" charset="-122"/>
              </a:rPr>
              <a:t>每个作业一张段表，每段一张页表。</a:t>
            </a:r>
            <a:r>
              <a:rPr kumimoji="0" lang="zh-CN" altLang="en-US" sz="2400" kern="0" dirty="0">
                <a:latin typeface="黑体" pitchFamily="2" charset="-122"/>
                <a:ea typeface="黑体" pitchFamily="2" charset="-122"/>
              </a:rPr>
              <a:t>地址变换：先查段表，再查该段的页表。</a:t>
            </a:r>
          </a:p>
        </p:txBody>
      </p:sp>
    </p:spTree>
    <p:extLst>
      <p:ext uri="{BB962C8B-B14F-4D97-AF65-F5344CB8AC3E}">
        <p14:creationId xmlns:p14="http://schemas.microsoft.com/office/powerpoint/2010/main" val="407188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 calcmode="lin" valueType="num">
                                      <p:cBhvr additive="base">
                                        <p:cTn id="13"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 calcmode="lin" valueType="num">
                                      <p:cBhvr additive="base">
                                        <p:cTn id="19"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1" name="组合 10">
            <a:extLst>
              <a:ext uri="{FF2B5EF4-FFF2-40B4-BE49-F238E27FC236}">
                <a16:creationId xmlns:a16="http://schemas.microsoft.com/office/drawing/2014/main" id="{809E77D3-C2C5-461D-A10F-CE2D6A277BE0}"/>
              </a:ext>
            </a:extLst>
          </p:cNvPr>
          <p:cNvGrpSpPr/>
          <p:nvPr/>
        </p:nvGrpSpPr>
        <p:grpSpPr>
          <a:xfrm>
            <a:off x="17638" y="1271072"/>
            <a:ext cx="9132242" cy="504056"/>
            <a:chOff x="2992692" y="878200"/>
            <a:chExt cx="6085996" cy="506465"/>
          </a:xfrm>
        </p:grpSpPr>
        <p:sp>
          <p:nvSpPr>
            <p:cNvPr id="12" name="剪去单角的矩形 3">
              <a:extLst>
                <a:ext uri="{FF2B5EF4-FFF2-40B4-BE49-F238E27FC236}">
                  <a16:creationId xmlns:a16="http://schemas.microsoft.com/office/drawing/2014/main" id="{E29FF4FC-452B-4BE7-A4F0-95DE9BF8E292}"/>
                </a:ext>
              </a:extLst>
            </p:cNvPr>
            <p:cNvSpPr/>
            <p:nvPr/>
          </p:nvSpPr>
          <p:spPr>
            <a:xfrm>
              <a:off x="2992692" y="878200"/>
              <a:ext cx="1930715"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5" name="剪去单角的矩形 4">
              <a:extLst>
                <a:ext uri="{FF2B5EF4-FFF2-40B4-BE49-F238E27FC236}">
                  <a16:creationId xmlns:a16="http://schemas.microsoft.com/office/drawing/2014/main" id="{82823F8B-C143-420B-A1BA-8E818151FB8D}"/>
                </a:ext>
              </a:extLst>
            </p:cNvPr>
            <p:cNvSpPr/>
            <p:nvPr/>
          </p:nvSpPr>
          <p:spPr>
            <a:xfrm>
              <a:off x="4935513" y="880609"/>
              <a:ext cx="196360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sp>
          <p:nvSpPr>
            <p:cNvPr id="16" name="剪去单角的矩形 4">
              <a:extLst>
                <a:ext uri="{FF2B5EF4-FFF2-40B4-BE49-F238E27FC236}">
                  <a16:creationId xmlns:a16="http://schemas.microsoft.com/office/drawing/2014/main" id="{E6F2E10C-8212-4FAE-938F-FBA8838766D4}"/>
                </a:ext>
              </a:extLst>
            </p:cNvPr>
            <p:cNvSpPr/>
            <p:nvPr/>
          </p:nvSpPr>
          <p:spPr>
            <a:xfrm>
              <a:off x="6894846" y="878200"/>
              <a:ext cx="2183842"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段页式存储管理方式</a:t>
              </a:r>
            </a:p>
          </p:txBody>
        </p:sp>
      </p:grpSp>
      <p:sp>
        <p:nvSpPr>
          <p:cNvPr id="13" name="Text Box 4">
            <a:extLst>
              <a:ext uri="{FF2B5EF4-FFF2-40B4-BE49-F238E27FC236}">
                <a16:creationId xmlns:a16="http://schemas.microsoft.com/office/drawing/2014/main" id="{A1E0F973-8F2B-4CEC-BBFB-09B74DB9906F}"/>
              </a:ext>
            </a:extLst>
          </p:cNvPr>
          <p:cNvSpPr txBox="1">
            <a:spLocks noChangeArrowheads="1"/>
          </p:cNvSpPr>
          <p:nvPr/>
        </p:nvSpPr>
        <p:spPr bwMode="auto">
          <a:xfrm>
            <a:off x="395934" y="2058685"/>
            <a:ext cx="3168650" cy="519113"/>
          </a:xfrm>
          <a:prstGeom prst="rect">
            <a:avLst/>
          </a:prstGeom>
          <a:noFill/>
          <a:ln w="9525" algn="ctr">
            <a:noFill/>
            <a:miter lim="800000"/>
            <a:headEnd/>
            <a:tailEnd/>
          </a:ln>
        </p:spPr>
        <p:txBody>
          <a:bodyPr>
            <a:spAutoFit/>
          </a:bodyPr>
          <a:lstStyle/>
          <a:p>
            <a:pPr algn="l" latinLnBrk="1"/>
            <a:r>
              <a:rPr lang="en-US" altLang="zh-CN" sz="2800" b="1" dirty="0">
                <a:solidFill>
                  <a:srgbClr val="FFC000"/>
                </a:solidFill>
                <a:latin typeface="Arial" charset="0"/>
                <a:ea typeface="黑体" pitchFamily="2" charset="-122"/>
              </a:rPr>
              <a:t>1. </a:t>
            </a:r>
            <a:r>
              <a:rPr lang="zh-CN" altLang="en-US" sz="2800" b="1" dirty="0">
                <a:solidFill>
                  <a:srgbClr val="FFC000"/>
                </a:solidFill>
                <a:latin typeface="Arial" charset="0"/>
                <a:ea typeface="黑体" pitchFamily="2" charset="-122"/>
              </a:rPr>
              <a:t>基本原理 </a:t>
            </a:r>
          </a:p>
        </p:txBody>
      </p:sp>
      <p:pic>
        <p:nvPicPr>
          <p:cNvPr id="17" name="Picture 2" descr="http://a0.att.hudong.com/44/22/01200000028787134374220920285.jpg">
            <a:extLst>
              <a:ext uri="{FF2B5EF4-FFF2-40B4-BE49-F238E27FC236}">
                <a16:creationId xmlns:a16="http://schemas.microsoft.com/office/drawing/2014/main" id="{12E9C071-E29A-4029-84B9-37A61214D36C}"/>
              </a:ext>
            </a:extLst>
          </p:cNvPr>
          <p:cNvPicPr>
            <a:picLocks noChangeAspect="1" noChangeArrowheads="1"/>
          </p:cNvPicPr>
          <p:nvPr/>
        </p:nvPicPr>
        <p:blipFill>
          <a:blip r:embed="rId2" cstate="print"/>
          <a:srcRect/>
          <a:stretch>
            <a:fillRect/>
          </a:stretch>
        </p:blipFill>
        <p:spPr bwMode="auto">
          <a:xfrm>
            <a:off x="2610381" y="2622426"/>
            <a:ext cx="5640759" cy="3266848"/>
          </a:xfrm>
          <a:prstGeom prst="rect">
            <a:avLst/>
          </a:prstGeom>
          <a:noFill/>
        </p:spPr>
      </p:pic>
      <p:sp>
        <p:nvSpPr>
          <p:cNvPr id="18" name="Text Box 3">
            <a:extLst>
              <a:ext uri="{FF2B5EF4-FFF2-40B4-BE49-F238E27FC236}">
                <a16:creationId xmlns:a16="http://schemas.microsoft.com/office/drawing/2014/main" id="{7E71FC70-FB36-4A51-8CF0-C02133953A3D}"/>
              </a:ext>
            </a:extLst>
          </p:cNvPr>
          <p:cNvSpPr txBox="1">
            <a:spLocks noChangeArrowheads="1"/>
          </p:cNvSpPr>
          <p:nvPr/>
        </p:nvSpPr>
        <p:spPr bwMode="auto">
          <a:xfrm>
            <a:off x="4031179" y="6025790"/>
            <a:ext cx="2799164" cy="369332"/>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C000"/>
                </a:solidFill>
                <a:effectLst/>
                <a:uLnTx/>
                <a:uFillTx/>
              </a:rPr>
              <a:t>作业地址空间和地址结构 </a:t>
            </a:r>
          </a:p>
        </p:txBody>
      </p:sp>
    </p:spTree>
    <p:extLst>
      <p:ext uri="{BB962C8B-B14F-4D97-AF65-F5344CB8AC3E}">
        <p14:creationId xmlns:p14="http://schemas.microsoft.com/office/powerpoint/2010/main" val="4184259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7" name="Rectangle 4">
            <a:extLst>
              <a:ext uri="{FF2B5EF4-FFF2-40B4-BE49-F238E27FC236}">
                <a16:creationId xmlns:a16="http://schemas.microsoft.com/office/drawing/2014/main" id="{3703B7B9-B9E2-4832-AB73-2F6026D03663}"/>
              </a:ext>
            </a:extLst>
          </p:cNvPr>
          <p:cNvSpPr>
            <a:spLocks noChangeArrowheads="1"/>
          </p:cNvSpPr>
          <p:nvPr/>
        </p:nvSpPr>
        <p:spPr bwMode="auto">
          <a:xfrm>
            <a:off x="202699" y="1037770"/>
            <a:ext cx="3600350" cy="431800"/>
          </a:xfrm>
          <a:prstGeom prst="rect">
            <a:avLst/>
          </a:prstGeom>
          <a:noFill/>
          <a:ln w="9525">
            <a:noFill/>
            <a:miter lim="800000"/>
            <a:headEnd/>
            <a:tailEnd/>
          </a:ln>
        </p:spPr>
        <p:txBody>
          <a:bodyPr/>
          <a:lstStyle/>
          <a:p>
            <a:r>
              <a:rPr lang="zh-CN" altLang="en-US" sz="3200" b="1" dirty="0">
                <a:solidFill>
                  <a:srgbClr val="FF0000"/>
                </a:solidFill>
                <a:latin typeface="华文楷体" panose="02010600040101010101" pitchFamily="2" charset="-122"/>
                <a:ea typeface="华文楷体" panose="02010600040101010101" pitchFamily="2" charset="-122"/>
              </a:rPr>
              <a:t>程序执行示例</a:t>
            </a:r>
          </a:p>
        </p:txBody>
      </p:sp>
      <p:pic>
        <p:nvPicPr>
          <p:cNvPr id="12" name="Picture 5">
            <a:extLst>
              <a:ext uri="{FF2B5EF4-FFF2-40B4-BE49-F238E27FC236}">
                <a16:creationId xmlns:a16="http://schemas.microsoft.com/office/drawing/2014/main" id="{926981AF-8821-4B94-93C6-31ED2282F437}"/>
              </a:ext>
            </a:extLst>
          </p:cNvPr>
          <p:cNvPicPr>
            <a:picLocks noChangeAspect="1" noChangeArrowheads="1"/>
          </p:cNvPicPr>
          <p:nvPr/>
        </p:nvPicPr>
        <p:blipFill>
          <a:blip r:embed="rId2" cstate="print"/>
          <a:srcRect/>
          <a:stretch>
            <a:fillRect/>
          </a:stretch>
        </p:blipFill>
        <p:spPr bwMode="auto">
          <a:xfrm>
            <a:off x="223374" y="1960540"/>
            <a:ext cx="8713788" cy="2454275"/>
          </a:xfrm>
          <a:prstGeom prst="rect">
            <a:avLst/>
          </a:prstGeom>
          <a:noFill/>
          <a:ln w="19050" algn="ctr">
            <a:noFill/>
            <a:miter lim="800000"/>
            <a:headEnd/>
            <a:tailEnd/>
          </a:ln>
        </p:spPr>
      </p:pic>
      <p:pic>
        <p:nvPicPr>
          <p:cNvPr id="13" name="Picture 6">
            <a:extLst>
              <a:ext uri="{FF2B5EF4-FFF2-40B4-BE49-F238E27FC236}">
                <a16:creationId xmlns:a16="http://schemas.microsoft.com/office/drawing/2014/main" id="{F344E7B8-38D3-4B1F-B8A0-76CDF5FB7469}"/>
              </a:ext>
            </a:extLst>
          </p:cNvPr>
          <p:cNvPicPr>
            <a:picLocks noChangeAspect="1" noChangeArrowheads="1"/>
          </p:cNvPicPr>
          <p:nvPr/>
        </p:nvPicPr>
        <p:blipFill>
          <a:blip r:embed="rId3" cstate="print"/>
          <a:srcRect/>
          <a:stretch>
            <a:fillRect/>
          </a:stretch>
        </p:blipFill>
        <p:spPr bwMode="auto">
          <a:xfrm>
            <a:off x="3582120" y="4939336"/>
            <a:ext cx="2196603" cy="880894"/>
          </a:xfrm>
          <a:prstGeom prst="rect">
            <a:avLst/>
          </a:prstGeom>
          <a:noFill/>
          <a:ln w="19050" algn="ctr">
            <a:noFill/>
            <a:miter lim="800000"/>
            <a:headEnd/>
            <a:tailEnd/>
          </a:ln>
        </p:spPr>
      </p:pic>
    </p:spTree>
    <p:extLst>
      <p:ext uri="{BB962C8B-B14F-4D97-AF65-F5344CB8AC3E}">
        <p14:creationId xmlns:p14="http://schemas.microsoft.com/office/powerpoint/2010/main" val="39888902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1" name="组合 10">
            <a:extLst>
              <a:ext uri="{FF2B5EF4-FFF2-40B4-BE49-F238E27FC236}">
                <a16:creationId xmlns:a16="http://schemas.microsoft.com/office/drawing/2014/main" id="{809E77D3-C2C5-461D-A10F-CE2D6A277BE0}"/>
              </a:ext>
            </a:extLst>
          </p:cNvPr>
          <p:cNvGrpSpPr/>
          <p:nvPr/>
        </p:nvGrpSpPr>
        <p:grpSpPr>
          <a:xfrm>
            <a:off x="17638" y="1271072"/>
            <a:ext cx="9132242" cy="504056"/>
            <a:chOff x="2992692" y="878200"/>
            <a:chExt cx="6085996" cy="506465"/>
          </a:xfrm>
        </p:grpSpPr>
        <p:sp>
          <p:nvSpPr>
            <p:cNvPr id="12" name="剪去单角的矩形 3">
              <a:extLst>
                <a:ext uri="{FF2B5EF4-FFF2-40B4-BE49-F238E27FC236}">
                  <a16:creationId xmlns:a16="http://schemas.microsoft.com/office/drawing/2014/main" id="{E29FF4FC-452B-4BE7-A4F0-95DE9BF8E292}"/>
                </a:ext>
              </a:extLst>
            </p:cNvPr>
            <p:cNvSpPr/>
            <p:nvPr/>
          </p:nvSpPr>
          <p:spPr>
            <a:xfrm>
              <a:off x="2992692" y="878200"/>
              <a:ext cx="1930715"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5" name="剪去单角的矩形 4">
              <a:extLst>
                <a:ext uri="{FF2B5EF4-FFF2-40B4-BE49-F238E27FC236}">
                  <a16:creationId xmlns:a16="http://schemas.microsoft.com/office/drawing/2014/main" id="{82823F8B-C143-420B-A1BA-8E818151FB8D}"/>
                </a:ext>
              </a:extLst>
            </p:cNvPr>
            <p:cNvSpPr/>
            <p:nvPr/>
          </p:nvSpPr>
          <p:spPr>
            <a:xfrm>
              <a:off x="4935513" y="880609"/>
              <a:ext cx="196360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sp>
          <p:nvSpPr>
            <p:cNvPr id="16" name="剪去单角的矩形 4">
              <a:extLst>
                <a:ext uri="{FF2B5EF4-FFF2-40B4-BE49-F238E27FC236}">
                  <a16:creationId xmlns:a16="http://schemas.microsoft.com/office/drawing/2014/main" id="{E6F2E10C-8212-4FAE-938F-FBA8838766D4}"/>
                </a:ext>
              </a:extLst>
            </p:cNvPr>
            <p:cNvSpPr/>
            <p:nvPr/>
          </p:nvSpPr>
          <p:spPr>
            <a:xfrm>
              <a:off x="6894846" y="878200"/>
              <a:ext cx="2183842"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段页式存储管理方式</a:t>
              </a:r>
            </a:p>
          </p:txBody>
        </p:sp>
      </p:grpSp>
      <p:sp>
        <p:nvSpPr>
          <p:cNvPr id="13" name="Text Box 4">
            <a:extLst>
              <a:ext uri="{FF2B5EF4-FFF2-40B4-BE49-F238E27FC236}">
                <a16:creationId xmlns:a16="http://schemas.microsoft.com/office/drawing/2014/main" id="{A1E0F973-8F2B-4CEC-BBFB-09B74DB9906F}"/>
              </a:ext>
            </a:extLst>
          </p:cNvPr>
          <p:cNvSpPr txBox="1">
            <a:spLocks noChangeArrowheads="1"/>
          </p:cNvSpPr>
          <p:nvPr/>
        </p:nvSpPr>
        <p:spPr bwMode="auto">
          <a:xfrm>
            <a:off x="395934" y="2058685"/>
            <a:ext cx="3168650" cy="519113"/>
          </a:xfrm>
          <a:prstGeom prst="rect">
            <a:avLst/>
          </a:prstGeom>
          <a:noFill/>
          <a:ln w="9525" algn="ctr">
            <a:noFill/>
            <a:miter lim="800000"/>
            <a:headEnd/>
            <a:tailEnd/>
          </a:ln>
        </p:spPr>
        <p:txBody>
          <a:bodyPr>
            <a:spAutoFit/>
          </a:bodyPr>
          <a:lstStyle/>
          <a:p>
            <a:pPr algn="l" latinLnBrk="1"/>
            <a:r>
              <a:rPr lang="en-US" altLang="zh-CN" sz="2800" b="1" dirty="0">
                <a:solidFill>
                  <a:srgbClr val="FFC000"/>
                </a:solidFill>
                <a:latin typeface="Arial" charset="0"/>
                <a:ea typeface="黑体" pitchFamily="2" charset="-122"/>
              </a:rPr>
              <a:t>1. </a:t>
            </a:r>
            <a:r>
              <a:rPr lang="zh-CN" altLang="en-US" sz="2800" b="1" dirty="0">
                <a:solidFill>
                  <a:srgbClr val="FFC000"/>
                </a:solidFill>
                <a:latin typeface="Arial" charset="0"/>
                <a:ea typeface="黑体" pitchFamily="2" charset="-122"/>
              </a:rPr>
              <a:t>基本原理 </a:t>
            </a:r>
          </a:p>
        </p:txBody>
      </p:sp>
      <p:graphicFrame>
        <p:nvGraphicFramePr>
          <p:cNvPr id="14" name="Object 4">
            <a:extLst>
              <a:ext uri="{FF2B5EF4-FFF2-40B4-BE49-F238E27FC236}">
                <a16:creationId xmlns:a16="http://schemas.microsoft.com/office/drawing/2014/main" id="{C7E89A3C-E1B7-481E-8A2E-2CD67FB63430}"/>
              </a:ext>
            </a:extLst>
          </p:cNvPr>
          <p:cNvGraphicFramePr>
            <a:graphicFrameLocks noChangeAspect="1"/>
          </p:cNvGraphicFramePr>
          <p:nvPr>
            <p:extLst>
              <p:ext uri="{D42A27DB-BD31-4B8C-83A1-F6EECF244321}">
                <p14:modId xmlns:p14="http://schemas.microsoft.com/office/powerpoint/2010/main" val="3392508007"/>
              </p:ext>
            </p:extLst>
          </p:nvPr>
        </p:nvGraphicFramePr>
        <p:xfrm>
          <a:off x="2932906" y="2723171"/>
          <a:ext cx="5940570" cy="3317042"/>
        </p:xfrm>
        <a:graphic>
          <a:graphicData uri="http://schemas.openxmlformats.org/presentationml/2006/ole">
            <mc:AlternateContent xmlns:mc="http://schemas.openxmlformats.org/markup-compatibility/2006">
              <mc:Choice xmlns:v="urn:schemas-microsoft-com:vml" Requires="v">
                <p:oleObj spid="_x0000_s40995" name="图片" r:id="rId3" imgW="5610240" imgH="3133800" progId="Word.Picture.8">
                  <p:embed/>
                </p:oleObj>
              </mc:Choice>
              <mc:Fallback>
                <p:oleObj name="图片" r:id="rId3" imgW="5610240" imgH="3133800" progId="Word.Picture.8">
                  <p:embed/>
                  <p:pic>
                    <p:nvPicPr>
                      <p:cNvPr id="286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2906" y="2723171"/>
                        <a:ext cx="5940570" cy="3317042"/>
                      </a:xfrm>
                      <a:prstGeom prst="rect">
                        <a:avLst/>
                      </a:prstGeom>
                      <a:solidFill>
                        <a:schemeClr val="tx1"/>
                      </a:solidFill>
                      <a:ln>
                        <a:noFill/>
                      </a:ln>
                      <a:effectLst/>
                    </p:spPr>
                  </p:pic>
                </p:oleObj>
              </mc:Fallback>
            </mc:AlternateContent>
          </a:graphicData>
        </a:graphic>
      </p:graphicFrame>
      <p:sp>
        <p:nvSpPr>
          <p:cNvPr id="19" name="Text Box 5">
            <a:extLst>
              <a:ext uri="{FF2B5EF4-FFF2-40B4-BE49-F238E27FC236}">
                <a16:creationId xmlns:a16="http://schemas.microsoft.com/office/drawing/2014/main" id="{CEA15F42-DA7F-41F7-896E-335477E2B5F2}"/>
              </a:ext>
            </a:extLst>
          </p:cNvPr>
          <p:cNvSpPr txBox="1">
            <a:spLocks noChangeArrowheads="1"/>
          </p:cNvSpPr>
          <p:nvPr/>
        </p:nvSpPr>
        <p:spPr bwMode="auto">
          <a:xfrm>
            <a:off x="3851920" y="5971008"/>
            <a:ext cx="3842719" cy="369332"/>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tx1"/>
                </a:solidFill>
                <a:effectLst/>
                <a:uLnTx/>
                <a:uFillTx/>
              </a:rPr>
              <a:t>图   </a:t>
            </a:r>
            <a:r>
              <a:rPr kumimoji="0" lang="en-US" altLang="zh-CN" sz="1800" b="1" i="0" u="none" strike="noStrike" kern="0" cap="none" spc="0" normalizeH="0" baseline="0" noProof="0" dirty="0">
                <a:ln>
                  <a:noFill/>
                </a:ln>
                <a:solidFill>
                  <a:schemeClr val="tx1"/>
                </a:solidFill>
                <a:effectLst/>
                <a:uLnTx/>
                <a:uFillTx/>
              </a:rPr>
              <a:t> </a:t>
            </a:r>
            <a:r>
              <a:rPr kumimoji="0" lang="zh-CN" altLang="en-US" sz="1800" b="1" i="0" u="none" strike="noStrike" kern="0" cap="none" spc="0" normalizeH="0" baseline="0" noProof="0" dirty="0">
                <a:ln>
                  <a:noFill/>
                </a:ln>
                <a:solidFill>
                  <a:schemeClr val="tx1"/>
                </a:solidFill>
                <a:effectLst/>
                <a:uLnTx/>
                <a:uFillTx/>
              </a:rPr>
              <a:t>利用段表和页表实现地址映射 </a:t>
            </a:r>
          </a:p>
        </p:txBody>
      </p:sp>
      <p:sp>
        <p:nvSpPr>
          <p:cNvPr id="20" name="Text Box 6">
            <a:extLst>
              <a:ext uri="{FF2B5EF4-FFF2-40B4-BE49-F238E27FC236}">
                <a16:creationId xmlns:a16="http://schemas.microsoft.com/office/drawing/2014/main" id="{107417F1-FEEC-48A1-9D08-A4D95DC7BEA8}"/>
              </a:ext>
            </a:extLst>
          </p:cNvPr>
          <p:cNvSpPr txBox="1">
            <a:spLocks noChangeArrowheads="1"/>
          </p:cNvSpPr>
          <p:nvPr/>
        </p:nvSpPr>
        <p:spPr bwMode="auto">
          <a:xfrm>
            <a:off x="183679" y="3367723"/>
            <a:ext cx="2577308" cy="1631216"/>
          </a:xfrm>
          <a:prstGeom prst="rect">
            <a:avLst/>
          </a:prstGeom>
          <a:noFill/>
          <a:ln w="12700" cap="sq">
            <a:noFill/>
            <a:miter lim="800000"/>
            <a:headEnd type="none" w="sm" len="sm"/>
            <a:tailEnd type="none" w="sm" len="sm"/>
          </a:ln>
        </p:spPr>
        <p:txBody>
          <a:bodyPr wrap="square">
            <a:spAutoFit/>
          </a:bodyPr>
          <a:lstStyle/>
          <a:p>
            <a:pPr algn="l"/>
            <a:r>
              <a:rPr lang="zh-CN" altLang="en-US" sz="2000" dirty="0">
                <a:solidFill>
                  <a:schemeClr val="tx1"/>
                </a:solidFill>
                <a:latin typeface="黑体" pitchFamily="2" charset="-122"/>
                <a:ea typeface="黑体" pitchFamily="2" charset="-122"/>
              </a:rPr>
              <a:t>段表的内容略有变化：不再是段</a:t>
            </a:r>
          </a:p>
          <a:p>
            <a:pPr algn="l"/>
            <a:r>
              <a:rPr lang="zh-CN" altLang="en-US" sz="2000" dirty="0">
                <a:solidFill>
                  <a:schemeClr val="tx1"/>
                </a:solidFill>
                <a:latin typeface="黑体" pitchFamily="2" charset="-122"/>
                <a:ea typeface="黑体" pitchFamily="2" charset="-122"/>
              </a:rPr>
              <a:t>的内存始址和段长，而是页表始</a:t>
            </a:r>
          </a:p>
          <a:p>
            <a:pPr algn="l"/>
            <a:r>
              <a:rPr lang="zh-CN" altLang="en-US" sz="2000" dirty="0">
                <a:solidFill>
                  <a:schemeClr val="tx1"/>
                </a:solidFill>
                <a:latin typeface="黑体" pitchFamily="2" charset="-122"/>
                <a:ea typeface="黑体" pitchFamily="2" charset="-122"/>
              </a:rPr>
              <a:t>址和页表长度</a:t>
            </a:r>
          </a:p>
        </p:txBody>
      </p:sp>
    </p:spTree>
    <p:extLst>
      <p:ext uri="{BB962C8B-B14F-4D97-AF65-F5344CB8AC3E}">
        <p14:creationId xmlns:p14="http://schemas.microsoft.com/office/powerpoint/2010/main" val="191534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1" name="组合 10">
            <a:extLst>
              <a:ext uri="{FF2B5EF4-FFF2-40B4-BE49-F238E27FC236}">
                <a16:creationId xmlns:a16="http://schemas.microsoft.com/office/drawing/2014/main" id="{809E77D3-C2C5-461D-A10F-CE2D6A277BE0}"/>
              </a:ext>
            </a:extLst>
          </p:cNvPr>
          <p:cNvGrpSpPr/>
          <p:nvPr/>
        </p:nvGrpSpPr>
        <p:grpSpPr>
          <a:xfrm>
            <a:off x="17638" y="1271072"/>
            <a:ext cx="9132242" cy="504056"/>
            <a:chOff x="2992692" y="878200"/>
            <a:chExt cx="6085996" cy="506465"/>
          </a:xfrm>
        </p:grpSpPr>
        <p:sp>
          <p:nvSpPr>
            <p:cNvPr id="12" name="剪去单角的矩形 3">
              <a:extLst>
                <a:ext uri="{FF2B5EF4-FFF2-40B4-BE49-F238E27FC236}">
                  <a16:creationId xmlns:a16="http://schemas.microsoft.com/office/drawing/2014/main" id="{E29FF4FC-452B-4BE7-A4F0-95DE9BF8E292}"/>
                </a:ext>
              </a:extLst>
            </p:cNvPr>
            <p:cNvSpPr/>
            <p:nvPr/>
          </p:nvSpPr>
          <p:spPr>
            <a:xfrm>
              <a:off x="2992692" y="878200"/>
              <a:ext cx="1930715"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5" name="剪去单角的矩形 4">
              <a:extLst>
                <a:ext uri="{FF2B5EF4-FFF2-40B4-BE49-F238E27FC236}">
                  <a16:creationId xmlns:a16="http://schemas.microsoft.com/office/drawing/2014/main" id="{82823F8B-C143-420B-A1BA-8E818151FB8D}"/>
                </a:ext>
              </a:extLst>
            </p:cNvPr>
            <p:cNvSpPr/>
            <p:nvPr/>
          </p:nvSpPr>
          <p:spPr>
            <a:xfrm>
              <a:off x="4935513" y="880609"/>
              <a:ext cx="196360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sp>
          <p:nvSpPr>
            <p:cNvPr id="16" name="剪去单角的矩形 4">
              <a:extLst>
                <a:ext uri="{FF2B5EF4-FFF2-40B4-BE49-F238E27FC236}">
                  <a16:creationId xmlns:a16="http://schemas.microsoft.com/office/drawing/2014/main" id="{E6F2E10C-8212-4FAE-938F-FBA8838766D4}"/>
                </a:ext>
              </a:extLst>
            </p:cNvPr>
            <p:cNvSpPr/>
            <p:nvPr/>
          </p:nvSpPr>
          <p:spPr>
            <a:xfrm>
              <a:off x="6894846" y="878200"/>
              <a:ext cx="2183842"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段页式存储管理方式</a:t>
              </a:r>
            </a:p>
          </p:txBody>
        </p:sp>
      </p:grpSp>
      <p:sp>
        <p:nvSpPr>
          <p:cNvPr id="13" name="Text Box 4">
            <a:extLst>
              <a:ext uri="{FF2B5EF4-FFF2-40B4-BE49-F238E27FC236}">
                <a16:creationId xmlns:a16="http://schemas.microsoft.com/office/drawing/2014/main" id="{A1E0F973-8F2B-4CEC-BBFB-09B74DB9906F}"/>
              </a:ext>
            </a:extLst>
          </p:cNvPr>
          <p:cNvSpPr txBox="1">
            <a:spLocks noChangeArrowheads="1"/>
          </p:cNvSpPr>
          <p:nvPr/>
        </p:nvSpPr>
        <p:spPr bwMode="auto">
          <a:xfrm>
            <a:off x="395934" y="2058685"/>
            <a:ext cx="3168650" cy="519113"/>
          </a:xfrm>
          <a:prstGeom prst="rect">
            <a:avLst/>
          </a:prstGeom>
          <a:noFill/>
          <a:ln w="9525" algn="ctr">
            <a:noFill/>
            <a:miter lim="800000"/>
            <a:headEnd/>
            <a:tailEnd/>
          </a:ln>
        </p:spPr>
        <p:txBody>
          <a:bodyPr>
            <a:spAutoFit/>
          </a:bodyPr>
          <a:lstStyle/>
          <a:p>
            <a:pPr algn="l" latinLnBrk="1"/>
            <a:r>
              <a:rPr lang="en-US" altLang="zh-CN" sz="2800" b="1" dirty="0">
                <a:solidFill>
                  <a:srgbClr val="FFC000"/>
                </a:solidFill>
                <a:latin typeface="Arial" charset="0"/>
                <a:ea typeface="黑体" pitchFamily="2" charset="-122"/>
              </a:rPr>
              <a:t>2. </a:t>
            </a:r>
            <a:r>
              <a:rPr lang="zh-CN" altLang="en-US" sz="2800" b="1" dirty="0">
                <a:solidFill>
                  <a:srgbClr val="FFC000"/>
                </a:solidFill>
                <a:latin typeface="Arial" charset="0"/>
                <a:ea typeface="黑体" pitchFamily="2" charset="-122"/>
              </a:rPr>
              <a:t>地址变换过程 </a:t>
            </a:r>
          </a:p>
        </p:txBody>
      </p:sp>
      <p:graphicFrame>
        <p:nvGraphicFramePr>
          <p:cNvPr id="17" name="Object 4">
            <a:extLst>
              <a:ext uri="{FF2B5EF4-FFF2-40B4-BE49-F238E27FC236}">
                <a16:creationId xmlns:a16="http://schemas.microsoft.com/office/drawing/2014/main" id="{36BB99FE-D323-4F5F-ACB6-14AE712194A2}"/>
              </a:ext>
            </a:extLst>
          </p:cNvPr>
          <p:cNvGraphicFramePr>
            <a:graphicFrameLocks noChangeAspect="1"/>
          </p:cNvGraphicFramePr>
          <p:nvPr>
            <p:extLst>
              <p:ext uri="{D42A27DB-BD31-4B8C-83A1-F6EECF244321}">
                <p14:modId xmlns:p14="http://schemas.microsoft.com/office/powerpoint/2010/main" val="553577580"/>
              </p:ext>
            </p:extLst>
          </p:nvPr>
        </p:nvGraphicFramePr>
        <p:xfrm>
          <a:off x="1466189" y="2721544"/>
          <a:ext cx="6047753" cy="3676858"/>
        </p:xfrm>
        <a:graphic>
          <a:graphicData uri="http://schemas.openxmlformats.org/presentationml/2006/ole">
            <mc:AlternateContent xmlns:mc="http://schemas.openxmlformats.org/markup-compatibility/2006">
              <mc:Choice xmlns:v="urn:schemas-microsoft-com:vml" Requires="v">
                <p:oleObj spid="_x0000_s42019" name="图片" r:id="rId3" imgW="5019840" imgH="3276720" progId="Word.Picture.8">
                  <p:embed/>
                </p:oleObj>
              </mc:Choice>
              <mc:Fallback>
                <p:oleObj name="图片" r:id="rId3" imgW="5019840" imgH="3276720" progId="Word.Picture.8">
                  <p:embed/>
                  <p:pic>
                    <p:nvPicPr>
                      <p:cNvPr id="296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189" y="2721544"/>
                        <a:ext cx="6047753" cy="3676858"/>
                      </a:xfrm>
                      <a:prstGeom prst="rect">
                        <a:avLst/>
                      </a:prstGeom>
                      <a:solidFill>
                        <a:schemeClr val="tx1"/>
                      </a:solidFill>
                      <a:ln>
                        <a:noFill/>
                      </a:ln>
                      <a:effectLst/>
                    </p:spPr>
                  </p:pic>
                </p:oleObj>
              </mc:Fallback>
            </mc:AlternateContent>
          </a:graphicData>
        </a:graphic>
      </p:graphicFrame>
      <p:sp>
        <p:nvSpPr>
          <p:cNvPr id="18" name="Text Box 5">
            <a:extLst>
              <a:ext uri="{FF2B5EF4-FFF2-40B4-BE49-F238E27FC236}">
                <a16:creationId xmlns:a16="http://schemas.microsoft.com/office/drawing/2014/main" id="{9A112294-7718-4278-BDAB-AEEFCEE0C8EB}"/>
              </a:ext>
            </a:extLst>
          </p:cNvPr>
          <p:cNvSpPr txBox="1">
            <a:spLocks noChangeArrowheads="1"/>
          </p:cNvSpPr>
          <p:nvPr/>
        </p:nvSpPr>
        <p:spPr bwMode="auto">
          <a:xfrm>
            <a:off x="2916238" y="6400800"/>
            <a:ext cx="4495800" cy="366713"/>
          </a:xfrm>
          <a:prstGeom prst="rect">
            <a:avLst/>
          </a:prstGeom>
          <a:noFill/>
          <a:ln w="12700" cap="sq">
            <a:noFill/>
            <a:miter lim="800000"/>
            <a:headEnd type="none" w="sm" len="sm"/>
            <a:tailEnd type="none" w="sm" len="sm"/>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tx1"/>
                </a:solidFill>
                <a:effectLst/>
                <a:uLnTx/>
                <a:uFillTx/>
              </a:rPr>
              <a:t>段页式系统中的地址变换机构</a:t>
            </a:r>
          </a:p>
        </p:txBody>
      </p:sp>
    </p:spTree>
    <p:extLst>
      <p:ext uri="{BB962C8B-B14F-4D97-AF65-F5344CB8AC3E}">
        <p14:creationId xmlns:p14="http://schemas.microsoft.com/office/powerpoint/2010/main" val="282663691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1" name="组合 10">
            <a:extLst>
              <a:ext uri="{FF2B5EF4-FFF2-40B4-BE49-F238E27FC236}">
                <a16:creationId xmlns:a16="http://schemas.microsoft.com/office/drawing/2014/main" id="{809E77D3-C2C5-461D-A10F-CE2D6A277BE0}"/>
              </a:ext>
            </a:extLst>
          </p:cNvPr>
          <p:cNvGrpSpPr/>
          <p:nvPr/>
        </p:nvGrpSpPr>
        <p:grpSpPr>
          <a:xfrm>
            <a:off x="17638" y="1271072"/>
            <a:ext cx="9132242" cy="504056"/>
            <a:chOff x="2992692" y="878200"/>
            <a:chExt cx="6085996" cy="506465"/>
          </a:xfrm>
        </p:grpSpPr>
        <p:sp>
          <p:nvSpPr>
            <p:cNvPr id="12" name="剪去单角的矩形 3">
              <a:extLst>
                <a:ext uri="{FF2B5EF4-FFF2-40B4-BE49-F238E27FC236}">
                  <a16:creationId xmlns:a16="http://schemas.microsoft.com/office/drawing/2014/main" id="{E29FF4FC-452B-4BE7-A4F0-95DE9BF8E292}"/>
                </a:ext>
              </a:extLst>
            </p:cNvPr>
            <p:cNvSpPr/>
            <p:nvPr/>
          </p:nvSpPr>
          <p:spPr>
            <a:xfrm>
              <a:off x="2992692" y="878200"/>
              <a:ext cx="1930715"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5" name="剪去单角的矩形 4">
              <a:extLst>
                <a:ext uri="{FF2B5EF4-FFF2-40B4-BE49-F238E27FC236}">
                  <a16:creationId xmlns:a16="http://schemas.microsoft.com/office/drawing/2014/main" id="{82823F8B-C143-420B-A1BA-8E818151FB8D}"/>
                </a:ext>
              </a:extLst>
            </p:cNvPr>
            <p:cNvSpPr/>
            <p:nvPr/>
          </p:nvSpPr>
          <p:spPr>
            <a:xfrm>
              <a:off x="4935513" y="880609"/>
              <a:ext cx="196360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sp>
          <p:nvSpPr>
            <p:cNvPr id="16" name="剪去单角的矩形 4">
              <a:extLst>
                <a:ext uri="{FF2B5EF4-FFF2-40B4-BE49-F238E27FC236}">
                  <a16:creationId xmlns:a16="http://schemas.microsoft.com/office/drawing/2014/main" id="{E6F2E10C-8212-4FAE-938F-FBA8838766D4}"/>
                </a:ext>
              </a:extLst>
            </p:cNvPr>
            <p:cNvSpPr/>
            <p:nvPr/>
          </p:nvSpPr>
          <p:spPr>
            <a:xfrm>
              <a:off x="6894846" y="878200"/>
              <a:ext cx="2183842"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段页式存储管理方式</a:t>
              </a:r>
            </a:p>
          </p:txBody>
        </p:sp>
      </p:grpSp>
      <p:pic>
        <p:nvPicPr>
          <p:cNvPr id="14" name="Picture 2">
            <a:extLst>
              <a:ext uri="{FF2B5EF4-FFF2-40B4-BE49-F238E27FC236}">
                <a16:creationId xmlns:a16="http://schemas.microsoft.com/office/drawing/2014/main" id="{9E11F973-F259-4D5F-B0A5-94D76EE35A27}"/>
              </a:ext>
            </a:extLst>
          </p:cNvPr>
          <p:cNvPicPr>
            <a:picLocks noChangeAspect="1" noChangeArrowheads="1"/>
          </p:cNvPicPr>
          <p:nvPr/>
        </p:nvPicPr>
        <p:blipFill>
          <a:blip r:embed="rId2" cstate="print"/>
          <a:srcRect/>
          <a:stretch>
            <a:fillRect/>
          </a:stretch>
        </p:blipFill>
        <p:spPr bwMode="auto">
          <a:xfrm>
            <a:off x="1033945" y="1972302"/>
            <a:ext cx="6744370" cy="4518073"/>
          </a:xfrm>
          <a:prstGeom prst="rect">
            <a:avLst/>
          </a:prstGeom>
          <a:noFill/>
          <a:ln w="9525">
            <a:noFill/>
            <a:miter lim="800000"/>
            <a:headEnd/>
            <a:tailEnd/>
          </a:ln>
        </p:spPr>
      </p:pic>
    </p:spTree>
    <p:extLst>
      <p:ext uri="{BB962C8B-B14F-4D97-AF65-F5344CB8AC3E}">
        <p14:creationId xmlns:p14="http://schemas.microsoft.com/office/powerpoint/2010/main" val="223945294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247200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a:t>
            </a:r>
          </a:p>
        </p:txBody>
      </p:sp>
      <p:sp>
        <p:nvSpPr>
          <p:cNvPr id="12" name="Rectangle 4">
            <a:extLst>
              <a:ext uri="{FF2B5EF4-FFF2-40B4-BE49-F238E27FC236}">
                <a16:creationId xmlns:a16="http://schemas.microsoft.com/office/drawing/2014/main" id="{4CDD0153-B071-4B05-B545-8D1DB19E1B53}"/>
              </a:ext>
            </a:extLst>
          </p:cNvPr>
          <p:cNvSpPr>
            <a:spLocks noChangeArrowheads="1"/>
          </p:cNvSpPr>
          <p:nvPr/>
        </p:nvSpPr>
        <p:spPr bwMode="auto">
          <a:xfrm>
            <a:off x="167628" y="1556544"/>
            <a:ext cx="8964612" cy="3744912"/>
          </a:xfrm>
          <a:prstGeom prst="rect">
            <a:avLst/>
          </a:prstGeom>
          <a:noFill/>
          <a:ln w="9525">
            <a:noFill/>
            <a:miter lim="800000"/>
            <a:headEnd/>
            <a:tailEnd/>
          </a:ln>
        </p:spPr>
        <p:txBody>
          <a:bodyPr/>
          <a:lstStyle/>
          <a:p>
            <a:pPr marL="342900" indent="-342900" algn="just">
              <a:lnSpc>
                <a:spcPct val="120000"/>
              </a:lnSpc>
              <a:spcBef>
                <a:spcPct val="20000"/>
              </a:spcBef>
            </a:pPr>
            <a:r>
              <a:rPr kumimoji="0" lang="en-US" altLang="zh-CN" b="1" dirty="0">
                <a:solidFill>
                  <a:srgbClr val="FFC000"/>
                </a:solidFill>
                <a:latin typeface="黑体" pitchFamily="2" charset="-122"/>
                <a:ea typeface="黑体" pitchFamily="2" charset="-122"/>
              </a:rPr>
              <a:t>* </a:t>
            </a:r>
            <a:r>
              <a:rPr kumimoji="0" lang="zh-CN" altLang="en-US" b="1" dirty="0">
                <a:solidFill>
                  <a:srgbClr val="FFC000"/>
                </a:solidFill>
                <a:latin typeface="黑体" pitchFamily="2" charset="-122"/>
                <a:ea typeface="黑体" pitchFamily="2" charset="-122"/>
              </a:rPr>
              <a:t>作业</a:t>
            </a:r>
            <a:r>
              <a:rPr kumimoji="0" lang="en-US" altLang="zh-CN" b="1" dirty="0">
                <a:solidFill>
                  <a:srgbClr val="FFC000"/>
                </a:solidFill>
                <a:latin typeface="黑体" pitchFamily="2" charset="-122"/>
                <a:ea typeface="黑体" pitchFamily="2" charset="-122"/>
              </a:rPr>
              <a:t>1</a:t>
            </a:r>
            <a:r>
              <a:rPr kumimoji="0" lang="zh-CN" altLang="en-US" b="1" dirty="0">
                <a:solidFill>
                  <a:schemeClr val="tx1"/>
                </a:solidFill>
                <a:latin typeface="黑体" pitchFamily="2" charset="-122"/>
                <a:ea typeface="黑体" pitchFamily="2" charset="-122"/>
              </a:rPr>
              <a:t>．何谓静态链接及装入时动态链接和运行时的动态链接？请用</a:t>
            </a:r>
            <a:r>
              <a:rPr kumimoji="0" lang="en-US" altLang="zh-CN" b="1" dirty="0">
                <a:solidFill>
                  <a:schemeClr val="tx1"/>
                </a:solidFill>
                <a:latin typeface="黑体" pitchFamily="2" charset="-122"/>
                <a:ea typeface="黑体" pitchFamily="2" charset="-122"/>
              </a:rPr>
              <a:t>VC++</a:t>
            </a:r>
            <a:r>
              <a:rPr kumimoji="0" lang="zh-CN" altLang="en-US" b="1" dirty="0">
                <a:solidFill>
                  <a:schemeClr val="tx1"/>
                </a:solidFill>
                <a:latin typeface="黑体" pitchFamily="2" charset="-122"/>
                <a:ea typeface="黑体" pitchFamily="2" charset="-122"/>
              </a:rPr>
              <a:t>实现一个</a:t>
            </a:r>
            <a:r>
              <a:rPr kumimoji="0" lang="en-US" altLang="zh-CN" b="1" dirty="0">
                <a:solidFill>
                  <a:schemeClr val="tx1"/>
                </a:solidFill>
                <a:latin typeface="黑体" pitchFamily="2" charset="-122"/>
                <a:ea typeface="黑体" pitchFamily="2" charset="-122"/>
              </a:rPr>
              <a:t>DLL.</a:t>
            </a:r>
          </a:p>
          <a:p>
            <a:pPr marL="342900" indent="-342900" algn="just">
              <a:lnSpc>
                <a:spcPct val="120000"/>
              </a:lnSpc>
              <a:spcBef>
                <a:spcPct val="20000"/>
              </a:spcBef>
            </a:pPr>
            <a:r>
              <a:rPr kumimoji="0" lang="zh-CN" altLang="en-US" b="1" dirty="0">
                <a:solidFill>
                  <a:srgbClr val="FFC000"/>
                </a:solidFill>
                <a:latin typeface="黑体" pitchFamily="2" charset="-122"/>
                <a:ea typeface="黑体" pitchFamily="2" charset="-122"/>
              </a:rPr>
              <a:t>  作业</a:t>
            </a:r>
            <a:r>
              <a:rPr kumimoji="0" lang="en-US" altLang="zh-CN" b="1" dirty="0">
                <a:solidFill>
                  <a:srgbClr val="FFC000"/>
                </a:solidFill>
                <a:latin typeface="黑体" pitchFamily="2" charset="-122"/>
                <a:ea typeface="黑体" pitchFamily="2" charset="-122"/>
              </a:rPr>
              <a:t>2</a:t>
            </a:r>
            <a:r>
              <a:rPr kumimoji="0" lang="zh-CN" altLang="en-US" b="1" dirty="0">
                <a:solidFill>
                  <a:schemeClr val="tx1"/>
                </a:solidFill>
                <a:latin typeface="黑体" pitchFamily="2" charset="-122"/>
                <a:ea typeface="黑体" pitchFamily="2" charset="-122"/>
              </a:rPr>
              <a:t>．为什么要引入动态重定位？如何实现？</a:t>
            </a:r>
          </a:p>
          <a:p>
            <a:pPr marL="342900" indent="-342900" algn="l">
              <a:lnSpc>
                <a:spcPct val="120000"/>
              </a:lnSpc>
              <a:spcBef>
                <a:spcPct val="20000"/>
              </a:spcBef>
            </a:pPr>
            <a:r>
              <a:rPr kumimoji="0" lang="zh-CN" altLang="en-US" b="1" dirty="0">
                <a:solidFill>
                  <a:srgbClr val="FFC000"/>
                </a:solidFill>
                <a:latin typeface="黑体" pitchFamily="2" charset="-122"/>
                <a:ea typeface="黑体" pitchFamily="2" charset="-122"/>
              </a:rPr>
              <a:t>* 作业</a:t>
            </a:r>
            <a:r>
              <a:rPr kumimoji="0" lang="en-US" altLang="zh-CN" b="1" dirty="0">
                <a:solidFill>
                  <a:srgbClr val="FFC000"/>
                </a:solidFill>
                <a:latin typeface="黑体" pitchFamily="2" charset="-122"/>
                <a:ea typeface="黑体" pitchFamily="2" charset="-122"/>
              </a:rPr>
              <a:t>3</a:t>
            </a:r>
            <a:r>
              <a:rPr kumimoji="0" lang="zh-CN" altLang="en-US" b="1" dirty="0">
                <a:solidFill>
                  <a:schemeClr val="tx1"/>
                </a:solidFill>
                <a:latin typeface="黑体" pitchFamily="2" charset="-122"/>
                <a:ea typeface="黑体" pitchFamily="2" charset="-122"/>
              </a:rPr>
              <a:t>．为实现分页存储管理，需要哪些硬件支持？你认为以</a:t>
            </a:r>
            <a:r>
              <a:rPr kumimoji="0" lang="en-US" altLang="zh-CN" b="1" dirty="0">
                <a:solidFill>
                  <a:schemeClr val="tx1"/>
                </a:solidFill>
                <a:latin typeface="黑体" pitchFamily="2" charset="-122"/>
                <a:ea typeface="黑体" pitchFamily="2" charset="-122"/>
              </a:rPr>
              <a:t>Intel 8086</a:t>
            </a:r>
            <a:r>
              <a:rPr kumimoji="0" lang="zh-CN" altLang="en-US" b="1" dirty="0">
                <a:solidFill>
                  <a:schemeClr val="tx1"/>
                </a:solidFill>
                <a:latin typeface="黑体" pitchFamily="2" charset="-122"/>
                <a:ea typeface="黑体" pitchFamily="2" charset="-122"/>
              </a:rPr>
              <a:t>、</a:t>
            </a:r>
            <a:r>
              <a:rPr kumimoji="0" lang="en-US" altLang="zh-CN" b="1" dirty="0">
                <a:solidFill>
                  <a:schemeClr val="tx1"/>
                </a:solidFill>
                <a:latin typeface="黑体" pitchFamily="2" charset="-122"/>
                <a:ea typeface="黑体" pitchFamily="2" charset="-122"/>
              </a:rPr>
              <a:t>MC68000</a:t>
            </a:r>
            <a:r>
              <a:rPr kumimoji="0" lang="zh-CN" altLang="en-US" b="1" dirty="0">
                <a:solidFill>
                  <a:schemeClr val="tx1"/>
                </a:solidFill>
                <a:latin typeface="黑体" pitchFamily="2" charset="-122"/>
                <a:ea typeface="黑体" pitchFamily="2" charset="-122"/>
              </a:rPr>
              <a:t>、</a:t>
            </a:r>
            <a:r>
              <a:rPr kumimoji="0" lang="en-US" altLang="zh-CN" b="1" dirty="0">
                <a:solidFill>
                  <a:schemeClr val="tx1"/>
                </a:solidFill>
                <a:latin typeface="黑体" pitchFamily="2" charset="-122"/>
                <a:ea typeface="黑体" pitchFamily="2" charset="-122"/>
              </a:rPr>
              <a:t>Intel 80286</a:t>
            </a:r>
            <a:r>
              <a:rPr kumimoji="0" lang="zh-CN" altLang="en-US" b="1" dirty="0">
                <a:solidFill>
                  <a:schemeClr val="tx1"/>
                </a:solidFill>
                <a:latin typeface="黑体" pitchFamily="2" charset="-122"/>
                <a:ea typeface="黑体" pitchFamily="2" charset="-122"/>
              </a:rPr>
              <a:t>为芯片的微机，是否适合于实现分页管理？</a:t>
            </a:r>
          </a:p>
          <a:p>
            <a:pPr marL="342900" indent="-342900" algn="l">
              <a:lnSpc>
                <a:spcPct val="120000"/>
              </a:lnSpc>
              <a:spcBef>
                <a:spcPct val="20000"/>
              </a:spcBef>
            </a:pPr>
            <a:r>
              <a:rPr kumimoji="0" lang="zh-CN" altLang="en-US" b="1" dirty="0">
                <a:solidFill>
                  <a:srgbClr val="A50021"/>
                </a:solidFill>
                <a:latin typeface="黑体" pitchFamily="2" charset="-122"/>
                <a:ea typeface="黑体" pitchFamily="2" charset="-122"/>
              </a:rPr>
              <a:t>  </a:t>
            </a:r>
            <a:r>
              <a:rPr kumimoji="0" lang="zh-CN" altLang="en-US" b="1" dirty="0">
                <a:solidFill>
                  <a:srgbClr val="FFC000"/>
                </a:solidFill>
                <a:latin typeface="黑体" pitchFamily="2" charset="-122"/>
                <a:ea typeface="黑体" pitchFamily="2" charset="-122"/>
              </a:rPr>
              <a:t>作业</a:t>
            </a:r>
            <a:r>
              <a:rPr kumimoji="0" lang="en-US" altLang="zh-CN" b="1" dirty="0">
                <a:solidFill>
                  <a:srgbClr val="FFC000"/>
                </a:solidFill>
                <a:latin typeface="黑体" pitchFamily="2" charset="-122"/>
                <a:ea typeface="黑体" pitchFamily="2" charset="-122"/>
              </a:rPr>
              <a:t>4</a:t>
            </a:r>
            <a:r>
              <a:rPr kumimoji="0" lang="zh-CN" altLang="en-US" b="1" dirty="0">
                <a:solidFill>
                  <a:schemeClr val="tx1"/>
                </a:solidFill>
                <a:latin typeface="黑体" pitchFamily="2" charset="-122"/>
                <a:ea typeface="黑体" pitchFamily="2" charset="-122"/>
              </a:rPr>
              <a:t>．分页和分段有何区别？</a:t>
            </a:r>
          </a:p>
          <a:p>
            <a:pPr marL="342900" indent="-342900" algn="l">
              <a:lnSpc>
                <a:spcPct val="120000"/>
              </a:lnSpc>
              <a:spcBef>
                <a:spcPct val="20000"/>
              </a:spcBef>
            </a:pPr>
            <a:endParaRPr kumimoji="0" lang="zh-CN" altLang="en-US" dirty="0">
              <a:solidFill>
                <a:srgbClr val="000000"/>
              </a:solidFill>
              <a:latin typeface="黑体" pitchFamily="2" charset="-122"/>
              <a:ea typeface="黑体" pitchFamily="2" charset="-122"/>
            </a:endParaRPr>
          </a:p>
          <a:p>
            <a:pPr marL="342900" indent="-342900" algn="l">
              <a:lnSpc>
                <a:spcPct val="120000"/>
              </a:lnSpc>
              <a:spcBef>
                <a:spcPct val="20000"/>
              </a:spcBef>
            </a:pPr>
            <a:endParaRPr kumimoji="0" lang="en-US" altLang="zh-CN" b="1" dirty="0">
              <a:solidFill>
                <a:srgbClr val="A50021"/>
              </a:solidFill>
              <a:latin typeface="黑体" pitchFamily="2" charset="-122"/>
              <a:ea typeface="黑体" pitchFamily="2" charset="-122"/>
            </a:endParaRPr>
          </a:p>
        </p:txBody>
      </p:sp>
    </p:spTree>
    <p:extLst>
      <p:ext uri="{BB962C8B-B14F-4D97-AF65-F5344CB8AC3E}">
        <p14:creationId xmlns:p14="http://schemas.microsoft.com/office/powerpoint/2010/main" val="36416914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247200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a:t>
            </a:r>
          </a:p>
        </p:txBody>
      </p:sp>
      <p:sp>
        <p:nvSpPr>
          <p:cNvPr id="6" name="Rectangle 4">
            <a:extLst>
              <a:ext uri="{FF2B5EF4-FFF2-40B4-BE49-F238E27FC236}">
                <a16:creationId xmlns:a16="http://schemas.microsoft.com/office/drawing/2014/main" id="{82DA3459-8DFD-4B22-9567-615AADEA0425}"/>
              </a:ext>
            </a:extLst>
          </p:cNvPr>
          <p:cNvSpPr>
            <a:spLocks noChangeArrowheads="1"/>
          </p:cNvSpPr>
          <p:nvPr/>
        </p:nvSpPr>
        <p:spPr bwMode="auto">
          <a:xfrm>
            <a:off x="395536" y="1681162"/>
            <a:ext cx="8208963" cy="3539430"/>
          </a:xfrm>
          <a:prstGeom prst="rect">
            <a:avLst/>
          </a:prstGeom>
          <a:noFill/>
          <a:ln w="19050" algn="ctr">
            <a:noFill/>
            <a:miter lim="800000"/>
            <a:headEnd/>
            <a:tailEnd/>
          </a:ln>
        </p:spPr>
        <p:txBody>
          <a:bodyPr>
            <a:spAutoFit/>
          </a:bodyPr>
          <a:lstStyle/>
          <a:p>
            <a:pPr marL="342900" indent="-342900" algn="l" latinLnBrk="1">
              <a:lnSpc>
                <a:spcPct val="120000"/>
              </a:lnSpc>
              <a:spcBef>
                <a:spcPct val="20000"/>
              </a:spcBef>
              <a:spcAft>
                <a:spcPct val="20000"/>
              </a:spcAft>
            </a:pPr>
            <a:r>
              <a:rPr lang="zh-CN" altLang="en-US" sz="2000" dirty="0">
                <a:solidFill>
                  <a:srgbClr val="FFC000"/>
                </a:solidFill>
                <a:latin typeface="黑体" pitchFamily="2" charset="-122"/>
                <a:ea typeface="黑体" pitchFamily="2" charset="-122"/>
              </a:rPr>
              <a:t>作业</a:t>
            </a:r>
            <a:r>
              <a:rPr lang="en-US" altLang="zh-CN" sz="2000" dirty="0">
                <a:solidFill>
                  <a:srgbClr val="FFC000"/>
                </a:solidFill>
                <a:latin typeface="黑体" pitchFamily="2" charset="-122"/>
                <a:ea typeface="黑体" pitchFamily="2" charset="-122"/>
              </a:rPr>
              <a:t>5</a:t>
            </a:r>
            <a:r>
              <a:rPr lang="zh-CN" altLang="en-US" sz="2000" dirty="0">
                <a:solidFill>
                  <a:schemeClr val="tx1"/>
                </a:solidFill>
                <a:latin typeface="黑体" pitchFamily="2" charset="-122"/>
                <a:ea typeface="黑体" pitchFamily="2" charset="-122"/>
              </a:rPr>
              <a:t>．在分页存储管理中，某一作业地址空间如下图所示（为</a:t>
            </a:r>
            <a:r>
              <a:rPr lang="en-US" altLang="zh-CN" sz="2000" dirty="0">
                <a:solidFill>
                  <a:schemeClr val="tx1"/>
                </a:solidFill>
                <a:latin typeface="黑体" pitchFamily="2" charset="-122"/>
                <a:ea typeface="黑体" pitchFamily="2" charset="-122"/>
              </a:rPr>
              <a:t>10</a:t>
            </a:r>
            <a:r>
              <a:rPr lang="zh-CN" altLang="en-US" sz="2000" dirty="0">
                <a:solidFill>
                  <a:schemeClr val="tx1"/>
                </a:solidFill>
                <a:latin typeface="黑体" pitchFamily="2" charset="-122"/>
                <a:ea typeface="黑体" pitchFamily="2" charset="-122"/>
              </a:rPr>
              <a:t>进制）。它的</a:t>
            </a:r>
            <a:r>
              <a:rPr lang="en-US" altLang="zh-CN" sz="2000" dirty="0">
                <a:solidFill>
                  <a:schemeClr val="tx1"/>
                </a:solidFill>
                <a:latin typeface="黑体" pitchFamily="2" charset="-122"/>
                <a:ea typeface="黑体" pitchFamily="2" charset="-122"/>
              </a:rPr>
              <a:t>3</a:t>
            </a:r>
            <a:r>
              <a:rPr lang="zh-CN" altLang="en-US" sz="2000" dirty="0">
                <a:solidFill>
                  <a:schemeClr val="tx1"/>
                </a:solidFill>
                <a:latin typeface="黑体" pitchFamily="2" charset="-122"/>
                <a:ea typeface="黑体" pitchFamily="2" charset="-122"/>
              </a:rPr>
              <a:t>个页面（页面大小为</a:t>
            </a:r>
            <a:r>
              <a:rPr lang="en-US" altLang="zh-CN" sz="2000" dirty="0">
                <a:solidFill>
                  <a:schemeClr val="tx1"/>
                </a:solidFill>
                <a:latin typeface="黑体" pitchFamily="2" charset="-122"/>
                <a:ea typeface="黑体" pitchFamily="2" charset="-122"/>
              </a:rPr>
              <a:t>1KB</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0</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1</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2</a:t>
            </a:r>
            <a:r>
              <a:rPr lang="zh-CN" altLang="en-US" sz="2000" dirty="0">
                <a:solidFill>
                  <a:schemeClr val="tx1"/>
                </a:solidFill>
                <a:latin typeface="黑体" pitchFamily="2" charset="-122"/>
                <a:ea typeface="黑体" pitchFamily="2" charset="-122"/>
              </a:rPr>
              <a:t>分别被分配到主存的</a:t>
            </a:r>
            <a:r>
              <a:rPr lang="en-US" altLang="zh-CN" sz="2000" dirty="0">
                <a:solidFill>
                  <a:schemeClr val="tx1"/>
                </a:solidFill>
                <a:latin typeface="黑体" pitchFamily="2" charset="-122"/>
                <a:ea typeface="黑体" pitchFamily="2" charset="-122"/>
              </a:rPr>
              <a:t>2</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4</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6</a:t>
            </a:r>
            <a:r>
              <a:rPr lang="zh-CN" altLang="en-US" sz="2000" dirty="0">
                <a:solidFill>
                  <a:schemeClr val="tx1"/>
                </a:solidFill>
                <a:latin typeface="黑体" pitchFamily="2" charset="-122"/>
                <a:ea typeface="黑体" pitchFamily="2" charset="-122"/>
              </a:rPr>
              <a:t>块中。要求：</a:t>
            </a:r>
          </a:p>
          <a:p>
            <a:pPr marL="342900" indent="-342900" algn="l" latinLnBrk="1">
              <a:lnSpc>
                <a:spcPct val="120000"/>
              </a:lnSpc>
              <a:spcBef>
                <a:spcPct val="20000"/>
              </a:spcBef>
              <a:spcAft>
                <a:spcPct val="20000"/>
              </a:spcAft>
            </a:pP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1</a:t>
            </a:r>
            <a:r>
              <a:rPr lang="zh-CN" altLang="en-US" sz="2000" dirty="0">
                <a:solidFill>
                  <a:schemeClr val="tx1"/>
                </a:solidFill>
                <a:latin typeface="黑体" pitchFamily="2" charset="-122"/>
                <a:ea typeface="黑体" pitchFamily="2" charset="-122"/>
              </a:rPr>
              <a:t>）在图中填页表内容。</a:t>
            </a:r>
          </a:p>
          <a:p>
            <a:pPr marL="342900" indent="-342900" algn="l" latinLnBrk="1">
              <a:lnSpc>
                <a:spcPct val="120000"/>
              </a:lnSpc>
              <a:spcBef>
                <a:spcPct val="20000"/>
              </a:spcBef>
              <a:spcAft>
                <a:spcPct val="20000"/>
              </a:spcAft>
            </a:pP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2</a:t>
            </a:r>
            <a:r>
              <a:rPr lang="zh-CN" altLang="en-US" sz="2000" dirty="0">
                <a:solidFill>
                  <a:schemeClr val="tx1"/>
                </a:solidFill>
                <a:latin typeface="黑体" pitchFamily="2" charset="-122"/>
                <a:ea typeface="黑体" pitchFamily="2" charset="-122"/>
              </a:rPr>
              <a:t>）填指令</a:t>
            </a:r>
            <a:r>
              <a:rPr lang="en-US" altLang="zh-CN" sz="2000" dirty="0">
                <a:solidFill>
                  <a:schemeClr val="tx1"/>
                </a:solidFill>
                <a:latin typeface="黑体" pitchFamily="2" charset="-122"/>
                <a:ea typeface="黑体" pitchFamily="2" charset="-122"/>
              </a:rPr>
              <a:t>L 1</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1750 </a:t>
            </a:r>
            <a:r>
              <a:rPr lang="zh-CN" altLang="en-US" sz="2000" dirty="0">
                <a:solidFill>
                  <a:schemeClr val="tx1"/>
                </a:solidFill>
                <a:latin typeface="黑体" pitchFamily="2" charset="-122"/>
                <a:ea typeface="黑体" pitchFamily="2" charset="-122"/>
              </a:rPr>
              <a:t>所取数</a:t>
            </a:r>
            <a:r>
              <a:rPr lang="en-US" altLang="zh-CN" sz="2000" dirty="0">
                <a:solidFill>
                  <a:schemeClr val="tx1"/>
                </a:solidFill>
                <a:latin typeface="黑体" pitchFamily="2" charset="-122"/>
                <a:ea typeface="黑体" pitchFamily="2" charset="-122"/>
              </a:rPr>
              <a:t>1234</a:t>
            </a:r>
            <a:r>
              <a:rPr lang="zh-CN" altLang="en-US" sz="2000" dirty="0">
                <a:solidFill>
                  <a:schemeClr val="tx1"/>
                </a:solidFill>
                <a:latin typeface="黑体" pitchFamily="2" charset="-122"/>
                <a:ea typeface="黑体" pitchFamily="2" charset="-122"/>
              </a:rPr>
              <a:t>的逻辑地址与物理地址（用二进制表示。其中页号</a:t>
            </a:r>
            <a:r>
              <a:rPr lang="en-US" altLang="zh-CN" sz="2000" dirty="0">
                <a:solidFill>
                  <a:schemeClr val="tx1"/>
                </a:solidFill>
                <a:latin typeface="黑体" pitchFamily="2" charset="-122"/>
                <a:ea typeface="黑体" pitchFamily="2" charset="-122"/>
              </a:rPr>
              <a:t>P</a:t>
            </a:r>
            <a:r>
              <a:rPr lang="zh-CN" altLang="en-US" sz="2000" dirty="0">
                <a:solidFill>
                  <a:schemeClr val="tx1"/>
                </a:solidFill>
                <a:latin typeface="黑体" pitchFamily="2" charset="-122"/>
                <a:ea typeface="黑体" pitchFamily="2" charset="-122"/>
              </a:rPr>
              <a:t>和块号</a:t>
            </a:r>
            <a:r>
              <a:rPr lang="en-US" altLang="zh-CN" sz="2000" dirty="0">
                <a:solidFill>
                  <a:schemeClr val="tx1"/>
                </a:solidFill>
                <a:latin typeface="黑体" pitchFamily="2" charset="-122"/>
                <a:ea typeface="黑体" pitchFamily="2" charset="-122"/>
              </a:rPr>
              <a:t>B</a:t>
            </a:r>
            <a:r>
              <a:rPr lang="zh-CN" altLang="en-US" sz="2000" dirty="0">
                <a:solidFill>
                  <a:schemeClr val="tx1"/>
                </a:solidFill>
                <a:latin typeface="黑体" pitchFamily="2" charset="-122"/>
                <a:ea typeface="黑体" pitchFamily="2" charset="-122"/>
              </a:rPr>
              <a:t>占</a:t>
            </a:r>
            <a:r>
              <a:rPr lang="en-US" altLang="zh-CN" sz="2000" dirty="0">
                <a:solidFill>
                  <a:schemeClr val="tx1"/>
                </a:solidFill>
                <a:latin typeface="黑体" pitchFamily="2" charset="-122"/>
                <a:ea typeface="黑体" pitchFamily="2" charset="-122"/>
              </a:rPr>
              <a:t>5</a:t>
            </a:r>
            <a:r>
              <a:rPr lang="zh-CN" altLang="en-US" sz="2000" dirty="0">
                <a:solidFill>
                  <a:schemeClr val="tx1"/>
                </a:solidFill>
                <a:latin typeface="黑体" pitchFamily="2" charset="-122"/>
                <a:ea typeface="黑体" pitchFamily="2" charset="-122"/>
              </a:rPr>
              <a:t>位，页内地址</a:t>
            </a:r>
            <a:r>
              <a:rPr lang="en-US" altLang="zh-CN" sz="2000" dirty="0">
                <a:solidFill>
                  <a:schemeClr val="tx1"/>
                </a:solidFill>
                <a:latin typeface="黑体" pitchFamily="2" charset="-122"/>
                <a:ea typeface="黑体" pitchFamily="2" charset="-122"/>
              </a:rPr>
              <a:t>W</a:t>
            </a:r>
            <a:r>
              <a:rPr lang="zh-CN" altLang="en-US" sz="2000" dirty="0">
                <a:solidFill>
                  <a:schemeClr val="tx1"/>
                </a:solidFill>
                <a:latin typeface="黑体" pitchFamily="2" charset="-122"/>
                <a:ea typeface="黑体" pitchFamily="2" charset="-122"/>
              </a:rPr>
              <a:t>占</a:t>
            </a:r>
            <a:r>
              <a:rPr lang="en-US" altLang="zh-CN" sz="2000" dirty="0">
                <a:solidFill>
                  <a:schemeClr val="tx1"/>
                </a:solidFill>
                <a:latin typeface="黑体" pitchFamily="2" charset="-122"/>
                <a:ea typeface="黑体" pitchFamily="2" charset="-122"/>
              </a:rPr>
              <a:t>10</a:t>
            </a:r>
            <a:r>
              <a:rPr lang="zh-CN" altLang="en-US" sz="2000" dirty="0">
                <a:solidFill>
                  <a:schemeClr val="tx1"/>
                </a:solidFill>
                <a:latin typeface="黑体" pitchFamily="2" charset="-122"/>
                <a:ea typeface="黑体" pitchFamily="2" charset="-122"/>
              </a:rPr>
              <a:t>位）。</a:t>
            </a:r>
          </a:p>
          <a:p>
            <a:pPr marL="342900" indent="-342900" algn="l" latinLnBrk="1">
              <a:lnSpc>
                <a:spcPct val="120000"/>
              </a:lnSpc>
              <a:spcBef>
                <a:spcPct val="20000"/>
              </a:spcBef>
              <a:spcAft>
                <a:spcPct val="20000"/>
              </a:spcAft>
            </a:pP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3</a:t>
            </a:r>
            <a:r>
              <a:rPr lang="zh-CN" altLang="en-US" sz="2000" dirty="0">
                <a:solidFill>
                  <a:schemeClr val="tx1"/>
                </a:solidFill>
                <a:latin typeface="黑体" pitchFamily="2" charset="-122"/>
                <a:ea typeface="黑体" pitchFamily="2" charset="-122"/>
              </a:rPr>
              <a:t>）填主存中指令</a:t>
            </a:r>
            <a:r>
              <a:rPr lang="en-US" altLang="zh-CN" sz="2000" dirty="0">
                <a:solidFill>
                  <a:schemeClr val="tx1"/>
                </a:solidFill>
                <a:latin typeface="黑体" pitchFamily="2" charset="-122"/>
                <a:ea typeface="黑体" pitchFamily="2" charset="-122"/>
              </a:rPr>
              <a:t>L 1</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1750 </a:t>
            </a:r>
            <a:r>
              <a:rPr lang="zh-CN" altLang="en-US" sz="2000" dirty="0">
                <a:solidFill>
                  <a:schemeClr val="tx1"/>
                </a:solidFill>
                <a:latin typeface="黑体" pitchFamily="2" charset="-122"/>
                <a:ea typeface="黑体" pitchFamily="2" charset="-122"/>
              </a:rPr>
              <a:t>和数据</a:t>
            </a:r>
            <a:r>
              <a:rPr lang="en-US" altLang="zh-CN" sz="2000" dirty="0">
                <a:solidFill>
                  <a:schemeClr val="tx1"/>
                </a:solidFill>
                <a:latin typeface="黑体" pitchFamily="2" charset="-122"/>
                <a:ea typeface="黑体" pitchFamily="2" charset="-122"/>
              </a:rPr>
              <a:t>1234</a:t>
            </a:r>
            <a:r>
              <a:rPr lang="zh-CN" altLang="en-US" sz="2000" dirty="0">
                <a:solidFill>
                  <a:schemeClr val="tx1"/>
                </a:solidFill>
                <a:latin typeface="黑体" pitchFamily="2" charset="-122"/>
                <a:ea typeface="黑体" pitchFamily="2" charset="-122"/>
              </a:rPr>
              <a:t>的地址（用十进制）。</a:t>
            </a:r>
          </a:p>
          <a:p>
            <a:pPr marL="342900" indent="-342900" algn="l" latinLnBrk="1">
              <a:lnSpc>
                <a:spcPct val="120000"/>
              </a:lnSpc>
              <a:spcBef>
                <a:spcPct val="20000"/>
              </a:spcBef>
              <a:spcAft>
                <a:spcPct val="20000"/>
              </a:spcAft>
            </a:pP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4</a:t>
            </a:r>
            <a:r>
              <a:rPr lang="zh-CN" altLang="en-US" sz="2000" dirty="0">
                <a:solidFill>
                  <a:schemeClr val="tx1"/>
                </a:solidFill>
                <a:latin typeface="黑体" pitchFamily="2" charset="-122"/>
                <a:ea typeface="黑体" pitchFamily="2" charset="-122"/>
              </a:rPr>
              <a:t>）说明分页系统的地址变换过程。</a:t>
            </a:r>
          </a:p>
        </p:txBody>
      </p:sp>
    </p:spTree>
    <p:extLst>
      <p:ext uri="{BB962C8B-B14F-4D97-AF65-F5344CB8AC3E}">
        <p14:creationId xmlns:p14="http://schemas.microsoft.com/office/powerpoint/2010/main" val="18364451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247200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a:t>
            </a:r>
          </a:p>
        </p:txBody>
      </p:sp>
      <p:graphicFrame>
        <p:nvGraphicFramePr>
          <p:cNvPr id="6" name="Object 6">
            <a:extLst>
              <a:ext uri="{FF2B5EF4-FFF2-40B4-BE49-F238E27FC236}">
                <a16:creationId xmlns:a16="http://schemas.microsoft.com/office/drawing/2014/main" id="{87DA0263-52F0-494C-9B36-8929EA67944D}"/>
              </a:ext>
            </a:extLst>
          </p:cNvPr>
          <p:cNvGraphicFramePr>
            <a:graphicFrameLocks noChangeAspect="1"/>
          </p:cNvGraphicFramePr>
          <p:nvPr/>
        </p:nvGraphicFramePr>
        <p:xfrm>
          <a:off x="762000" y="2074863"/>
          <a:ext cx="1624013" cy="2616200"/>
        </p:xfrm>
        <a:graphic>
          <a:graphicData uri="http://schemas.openxmlformats.org/presentationml/2006/ole">
            <mc:AlternateContent xmlns:mc="http://schemas.openxmlformats.org/markup-compatibility/2006">
              <mc:Choice xmlns:v="urn:schemas-microsoft-com:vml" Requires="v">
                <p:oleObj spid="_x0000_s43175" name="文档" r:id="rId3" imgW="1953720" imgH="3149640" progId="Word.Document.8">
                  <p:embed/>
                </p:oleObj>
              </mc:Choice>
              <mc:Fallback>
                <p:oleObj name="文档" r:id="rId3" imgW="1953720" imgH="3149640" progId="Word.Document.8">
                  <p:embed/>
                  <p:pic>
                    <p:nvPicPr>
                      <p:cNvPr id="3072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074863"/>
                        <a:ext cx="1624013" cy="2616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7">
            <a:extLst>
              <a:ext uri="{FF2B5EF4-FFF2-40B4-BE49-F238E27FC236}">
                <a16:creationId xmlns:a16="http://schemas.microsoft.com/office/drawing/2014/main" id="{350EFF99-CB7C-4993-8C39-12CEDEFEE2A4}"/>
              </a:ext>
            </a:extLst>
          </p:cNvPr>
          <p:cNvSpPr txBox="1">
            <a:spLocks noChangeArrowheads="1"/>
          </p:cNvSpPr>
          <p:nvPr/>
        </p:nvSpPr>
        <p:spPr bwMode="auto">
          <a:xfrm>
            <a:off x="228600" y="1312863"/>
            <a:ext cx="2012950" cy="45720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作业地址空间</a:t>
            </a:r>
          </a:p>
        </p:txBody>
      </p:sp>
      <p:sp>
        <p:nvSpPr>
          <p:cNvPr id="8" name="Text Box 8">
            <a:extLst>
              <a:ext uri="{FF2B5EF4-FFF2-40B4-BE49-F238E27FC236}">
                <a16:creationId xmlns:a16="http://schemas.microsoft.com/office/drawing/2014/main" id="{5BAA7656-09E0-4E51-BA72-5037B07368CD}"/>
              </a:ext>
            </a:extLst>
          </p:cNvPr>
          <p:cNvSpPr txBox="1">
            <a:spLocks noChangeArrowheads="1"/>
          </p:cNvSpPr>
          <p:nvPr/>
        </p:nvSpPr>
        <p:spPr bwMode="auto">
          <a:xfrm>
            <a:off x="228600" y="2684463"/>
            <a:ext cx="488950" cy="33655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rPr>
              <a:t>100</a:t>
            </a:r>
          </a:p>
        </p:txBody>
      </p:sp>
      <p:sp>
        <p:nvSpPr>
          <p:cNvPr id="9" name="Text Box 9">
            <a:extLst>
              <a:ext uri="{FF2B5EF4-FFF2-40B4-BE49-F238E27FC236}">
                <a16:creationId xmlns:a16="http://schemas.microsoft.com/office/drawing/2014/main" id="{32CD612F-E588-4EC3-A105-47B07A82DB05}"/>
              </a:ext>
            </a:extLst>
          </p:cNvPr>
          <p:cNvSpPr txBox="1">
            <a:spLocks noChangeArrowheads="1"/>
          </p:cNvSpPr>
          <p:nvPr/>
        </p:nvSpPr>
        <p:spPr bwMode="auto">
          <a:xfrm>
            <a:off x="228600" y="3751263"/>
            <a:ext cx="590550" cy="33655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rPr>
              <a:t>1750</a:t>
            </a:r>
          </a:p>
        </p:txBody>
      </p:sp>
      <p:graphicFrame>
        <p:nvGraphicFramePr>
          <p:cNvPr id="10" name="Object 10">
            <a:extLst>
              <a:ext uri="{FF2B5EF4-FFF2-40B4-BE49-F238E27FC236}">
                <a16:creationId xmlns:a16="http://schemas.microsoft.com/office/drawing/2014/main" id="{12627B50-2E96-4F63-89EC-C36AD7A2ADFC}"/>
              </a:ext>
            </a:extLst>
          </p:cNvPr>
          <p:cNvGraphicFramePr>
            <a:graphicFrameLocks noChangeAspect="1"/>
          </p:cNvGraphicFramePr>
          <p:nvPr/>
        </p:nvGraphicFramePr>
        <p:xfrm>
          <a:off x="3184525" y="2455863"/>
          <a:ext cx="1752600" cy="1219200"/>
        </p:xfrm>
        <a:graphic>
          <a:graphicData uri="http://schemas.openxmlformats.org/presentationml/2006/ole">
            <mc:AlternateContent xmlns:mc="http://schemas.openxmlformats.org/markup-compatibility/2006">
              <mc:Choice xmlns:v="urn:schemas-microsoft-com:vml" Requires="v">
                <p:oleObj spid="_x0000_s43176" name="文档" r:id="rId5" imgW="2481480" imgH="1594080" progId="Word.Document.8">
                  <p:embed/>
                </p:oleObj>
              </mc:Choice>
              <mc:Fallback>
                <p:oleObj name="文档" r:id="rId5" imgW="2481480" imgH="1594080" progId="Word.Document.8">
                  <p:embed/>
                  <p:pic>
                    <p:nvPicPr>
                      <p:cNvPr id="30723" name="Object 10"/>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4525" y="2455863"/>
                        <a:ext cx="17526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11">
            <a:extLst>
              <a:ext uri="{FF2B5EF4-FFF2-40B4-BE49-F238E27FC236}">
                <a16:creationId xmlns:a16="http://schemas.microsoft.com/office/drawing/2014/main" id="{8EB92AB5-51EA-4566-9C14-9B0AA4D70C8F}"/>
              </a:ext>
            </a:extLst>
          </p:cNvPr>
          <p:cNvSpPr txBox="1">
            <a:spLocks noChangeArrowheads="1"/>
          </p:cNvSpPr>
          <p:nvPr/>
        </p:nvSpPr>
        <p:spPr bwMode="auto">
          <a:xfrm>
            <a:off x="3184525" y="1963738"/>
            <a:ext cx="1708150" cy="45720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页号    块号</a:t>
            </a:r>
          </a:p>
        </p:txBody>
      </p:sp>
      <p:sp>
        <p:nvSpPr>
          <p:cNvPr id="12" name="Text Box 12">
            <a:extLst>
              <a:ext uri="{FF2B5EF4-FFF2-40B4-BE49-F238E27FC236}">
                <a16:creationId xmlns:a16="http://schemas.microsoft.com/office/drawing/2014/main" id="{9FA53AD2-3BCD-4892-9AD0-CE3170BA3A0F}"/>
              </a:ext>
            </a:extLst>
          </p:cNvPr>
          <p:cNvSpPr txBox="1">
            <a:spLocks noChangeArrowheads="1"/>
          </p:cNvSpPr>
          <p:nvPr/>
        </p:nvSpPr>
        <p:spPr bwMode="auto">
          <a:xfrm>
            <a:off x="3184525" y="1201738"/>
            <a:ext cx="1555750" cy="45720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a:t>
            </a:r>
            <a:r>
              <a:rPr kumimoji="0" lang="en-US" altLang="zh-CN" sz="1800" b="0" i="0" u="none" strike="noStrike" kern="0" cap="none" spc="0" normalizeH="0" baseline="0" noProof="0">
                <a:ln>
                  <a:noFill/>
                </a:ln>
                <a:solidFill>
                  <a:srgbClr val="000000"/>
                </a:solidFill>
                <a:effectLst/>
                <a:uLnTx/>
                <a:uFillTx/>
              </a:rPr>
              <a:t>1</a:t>
            </a:r>
            <a:r>
              <a:rPr kumimoji="0" lang="zh-CN" altLang="en-US" sz="1800" b="0" i="0" u="none" strike="noStrike" kern="0" cap="none" spc="0" normalizeH="0" baseline="0" noProof="0">
                <a:ln>
                  <a:noFill/>
                </a:ln>
                <a:solidFill>
                  <a:srgbClr val="000000"/>
                </a:solidFill>
                <a:effectLst/>
                <a:uLnTx/>
                <a:uFillTx/>
              </a:rPr>
              <a:t>）页表</a:t>
            </a:r>
          </a:p>
        </p:txBody>
      </p:sp>
      <p:sp>
        <p:nvSpPr>
          <p:cNvPr id="13" name="Text Box 13">
            <a:extLst>
              <a:ext uri="{FF2B5EF4-FFF2-40B4-BE49-F238E27FC236}">
                <a16:creationId xmlns:a16="http://schemas.microsoft.com/office/drawing/2014/main" id="{3F13B206-05D3-4FB6-B3EA-1563F35322A2}"/>
              </a:ext>
            </a:extLst>
          </p:cNvPr>
          <p:cNvSpPr txBox="1">
            <a:spLocks noChangeArrowheads="1"/>
          </p:cNvSpPr>
          <p:nvPr/>
        </p:nvSpPr>
        <p:spPr bwMode="auto">
          <a:xfrm>
            <a:off x="3184525" y="3716338"/>
            <a:ext cx="2165350" cy="45720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a:t>
            </a:r>
            <a:r>
              <a:rPr kumimoji="0" lang="en-US" altLang="zh-CN" sz="1800" b="0" i="0" u="none" strike="noStrike" kern="0" cap="none" spc="0" normalizeH="0" baseline="0" noProof="0">
                <a:ln>
                  <a:noFill/>
                </a:ln>
                <a:solidFill>
                  <a:srgbClr val="000000"/>
                </a:solidFill>
                <a:effectLst/>
                <a:uLnTx/>
                <a:uFillTx/>
              </a:rPr>
              <a:t>2</a:t>
            </a:r>
            <a:r>
              <a:rPr kumimoji="0" lang="zh-CN" altLang="en-US" sz="1800" b="0" i="0" u="none" strike="noStrike" kern="0" cap="none" spc="0" normalizeH="0" baseline="0" noProof="0">
                <a:ln>
                  <a:noFill/>
                </a:ln>
                <a:solidFill>
                  <a:srgbClr val="000000"/>
                </a:solidFill>
                <a:effectLst/>
                <a:uLnTx/>
                <a:uFillTx/>
              </a:rPr>
              <a:t>）逻辑地址</a:t>
            </a:r>
          </a:p>
        </p:txBody>
      </p:sp>
      <p:graphicFrame>
        <p:nvGraphicFramePr>
          <p:cNvPr id="14" name="Object 14">
            <a:extLst>
              <a:ext uri="{FF2B5EF4-FFF2-40B4-BE49-F238E27FC236}">
                <a16:creationId xmlns:a16="http://schemas.microsoft.com/office/drawing/2014/main" id="{741D142C-CA83-4D42-B32F-2F5B47207606}"/>
              </a:ext>
            </a:extLst>
          </p:cNvPr>
          <p:cNvGraphicFramePr>
            <a:graphicFrameLocks noChangeAspect="1"/>
          </p:cNvGraphicFramePr>
          <p:nvPr/>
        </p:nvGraphicFramePr>
        <p:xfrm>
          <a:off x="3184525" y="4437063"/>
          <a:ext cx="2355850" cy="633412"/>
        </p:xfrm>
        <a:graphic>
          <a:graphicData uri="http://schemas.openxmlformats.org/presentationml/2006/ole">
            <mc:AlternateContent xmlns:mc="http://schemas.openxmlformats.org/markup-compatibility/2006">
              <mc:Choice xmlns:v="urn:schemas-microsoft-com:vml" Requires="v">
                <p:oleObj spid="_x0000_s43177" name="文档" r:id="rId7" imgW="2353320" imgH="647640" progId="Word.Document.8">
                  <p:embed/>
                </p:oleObj>
              </mc:Choice>
              <mc:Fallback>
                <p:oleObj name="文档" r:id="rId7" imgW="2353320" imgH="647640" progId="Word.Document.8">
                  <p:embed/>
                  <p:pic>
                    <p:nvPicPr>
                      <p:cNvPr id="30724" name="Object 14"/>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4525" y="4437063"/>
                        <a:ext cx="2355850" cy="633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 Box 15">
            <a:extLst>
              <a:ext uri="{FF2B5EF4-FFF2-40B4-BE49-F238E27FC236}">
                <a16:creationId xmlns:a16="http://schemas.microsoft.com/office/drawing/2014/main" id="{78000DFC-C7E4-4372-8422-26D104D7E267}"/>
              </a:ext>
            </a:extLst>
          </p:cNvPr>
          <p:cNvSpPr txBox="1">
            <a:spLocks noChangeArrowheads="1"/>
          </p:cNvSpPr>
          <p:nvPr/>
        </p:nvSpPr>
        <p:spPr bwMode="auto">
          <a:xfrm>
            <a:off x="3184525" y="4021138"/>
            <a:ext cx="1631950" cy="45720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rPr>
              <a:t>P             W</a:t>
            </a:r>
          </a:p>
        </p:txBody>
      </p:sp>
      <p:sp>
        <p:nvSpPr>
          <p:cNvPr id="16" name="Text Box 16">
            <a:extLst>
              <a:ext uri="{FF2B5EF4-FFF2-40B4-BE49-F238E27FC236}">
                <a16:creationId xmlns:a16="http://schemas.microsoft.com/office/drawing/2014/main" id="{0E734B30-4CBD-4EF0-9790-2E594E3AF11D}"/>
              </a:ext>
            </a:extLst>
          </p:cNvPr>
          <p:cNvSpPr txBox="1">
            <a:spLocks noChangeArrowheads="1"/>
          </p:cNvSpPr>
          <p:nvPr/>
        </p:nvSpPr>
        <p:spPr bwMode="auto">
          <a:xfrm>
            <a:off x="3184525" y="5087938"/>
            <a:ext cx="1479550" cy="45720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物理地址 </a:t>
            </a:r>
          </a:p>
        </p:txBody>
      </p:sp>
      <p:graphicFrame>
        <p:nvGraphicFramePr>
          <p:cNvPr id="17" name="Object 17">
            <a:extLst>
              <a:ext uri="{FF2B5EF4-FFF2-40B4-BE49-F238E27FC236}">
                <a16:creationId xmlns:a16="http://schemas.microsoft.com/office/drawing/2014/main" id="{36A9648A-5913-4905-B914-77D6DC3A054A}"/>
              </a:ext>
            </a:extLst>
          </p:cNvPr>
          <p:cNvGraphicFramePr>
            <a:graphicFrameLocks noChangeAspect="1"/>
          </p:cNvGraphicFramePr>
          <p:nvPr/>
        </p:nvGraphicFramePr>
        <p:xfrm>
          <a:off x="3184525" y="5961063"/>
          <a:ext cx="2355850" cy="633412"/>
        </p:xfrm>
        <a:graphic>
          <a:graphicData uri="http://schemas.openxmlformats.org/presentationml/2006/ole">
            <mc:AlternateContent xmlns:mc="http://schemas.openxmlformats.org/markup-compatibility/2006">
              <mc:Choice xmlns:v="urn:schemas-microsoft-com:vml" Requires="v">
                <p:oleObj spid="_x0000_s43178" name="文档" r:id="rId9" imgW="2353320" imgH="647640" progId="Word.Document.8">
                  <p:embed/>
                </p:oleObj>
              </mc:Choice>
              <mc:Fallback>
                <p:oleObj name="文档" r:id="rId9" imgW="2353320" imgH="647640" progId="Word.Document.8">
                  <p:embed/>
                  <p:pic>
                    <p:nvPicPr>
                      <p:cNvPr id="30725" name="Object 17"/>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84525" y="5961063"/>
                        <a:ext cx="2355850" cy="633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 Box 18">
            <a:extLst>
              <a:ext uri="{FF2B5EF4-FFF2-40B4-BE49-F238E27FC236}">
                <a16:creationId xmlns:a16="http://schemas.microsoft.com/office/drawing/2014/main" id="{5B9AFE2D-44F4-4469-9011-49AC19075A80}"/>
              </a:ext>
            </a:extLst>
          </p:cNvPr>
          <p:cNvSpPr txBox="1">
            <a:spLocks noChangeArrowheads="1"/>
          </p:cNvSpPr>
          <p:nvPr/>
        </p:nvSpPr>
        <p:spPr bwMode="auto">
          <a:xfrm>
            <a:off x="3184525" y="5503863"/>
            <a:ext cx="1665288" cy="45720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B             W</a:t>
            </a:r>
          </a:p>
        </p:txBody>
      </p:sp>
      <p:sp>
        <p:nvSpPr>
          <p:cNvPr id="19" name="Text Box 19">
            <a:extLst>
              <a:ext uri="{FF2B5EF4-FFF2-40B4-BE49-F238E27FC236}">
                <a16:creationId xmlns:a16="http://schemas.microsoft.com/office/drawing/2014/main" id="{BC8FD6A5-096A-4F3F-87CD-72B8E00EAC6D}"/>
              </a:ext>
            </a:extLst>
          </p:cNvPr>
          <p:cNvSpPr txBox="1">
            <a:spLocks noChangeArrowheads="1"/>
          </p:cNvSpPr>
          <p:nvPr/>
        </p:nvSpPr>
        <p:spPr bwMode="auto">
          <a:xfrm>
            <a:off x="6461125" y="1201738"/>
            <a:ext cx="1555750" cy="45720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a:t>
            </a:r>
            <a:r>
              <a:rPr kumimoji="0" lang="en-US" altLang="zh-CN" sz="1800" b="0" i="0" u="none" strike="noStrike" kern="0" cap="none" spc="0" normalizeH="0" baseline="0" noProof="0">
                <a:ln>
                  <a:noFill/>
                </a:ln>
                <a:solidFill>
                  <a:srgbClr val="000000"/>
                </a:solidFill>
                <a:effectLst/>
                <a:uLnTx/>
                <a:uFillTx/>
              </a:rPr>
              <a:t>3</a:t>
            </a:r>
            <a:r>
              <a:rPr kumimoji="0" lang="zh-CN" altLang="en-US" sz="1800" b="0" i="0" u="none" strike="noStrike" kern="0" cap="none" spc="0" normalizeH="0" baseline="0" noProof="0">
                <a:ln>
                  <a:noFill/>
                </a:ln>
                <a:solidFill>
                  <a:srgbClr val="000000"/>
                </a:solidFill>
                <a:effectLst/>
                <a:uLnTx/>
                <a:uFillTx/>
              </a:rPr>
              <a:t>）主存</a:t>
            </a:r>
          </a:p>
        </p:txBody>
      </p:sp>
      <p:graphicFrame>
        <p:nvGraphicFramePr>
          <p:cNvPr id="20" name="Object 20">
            <a:extLst>
              <a:ext uri="{FF2B5EF4-FFF2-40B4-BE49-F238E27FC236}">
                <a16:creationId xmlns:a16="http://schemas.microsoft.com/office/drawing/2014/main" id="{1BE63573-EEDB-4819-B400-23066471A824}"/>
              </a:ext>
            </a:extLst>
          </p:cNvPr>
          <p:cNvGraphicFramePr>
            <a:graphicFrameLocks noChangeAspect="1"/>
          </p:cNvGraphicFramePr>
          <p:nvPr/>
        </p:nvGraphicFramePr>
        <p:xfrm>
          <a:off x="7162800" y="2074863"/>
          <a:ext cx="1624013" cy="2616200"/>
        </p:xfrm>
        <a:graphic>
          <a:graphicData uri="http://schemas.openxmlformats.org/presentationml/2006/ole">
            <mc:AlternateContent xmlns:mc="http://schemas.openxmlformats.org/markup-compatibility/2006">
              <mc:Choice xmlns:v="urn:schemas-microsoft-com:vml" Requires="v">
                <p:oleObj spid="_x0000_s43179" name="文档" r:id="rId11" imgW="1953720" imgH="3149640" progId="Word.Document.8">
                  <p:embed/>
                </p:oleObj>
              </mc:Choice>
              <mc:Fallback>
                <p:oleObj name="文档" r:id="rId11" imgW="1953720" imgH="3149640" progId="Word.Document.8">
                  <p:embed/>
                  <p:pic>
                    <p:nvPicPr>
                      <p:cNvPr id="30726"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2074863"/>
                        <a:ext cx="1624013" cy="2616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21">
            <a:extLst>
              <a:ext uri="{FF2B5EF4-FFF2-40B4-BE49-F238E27FC236}">
                <a16:creationId xmlns:a16="http://schemas.microsoft.com/office/drawing/2014/main" id="{097E8D54-B026-4E34-AAEA-438B6F53C123}"/>
              </a:ext>
            </a:extLst>
          </p:cNvPr>
          <p:cNvSpPr>
            <a:spLocks noChangeArrowheads="1"/>
          </p:cNvSpPr>
          <p:nvPr/>
        </p:nvSpPr>
        <p:spPr bwMode="auto">
          <a:xfrm>
            <a:off x="6248400" y="2684463"/>
            <a:ext cx="914400" cy="304800"/>
          </a:xfrm>
          <a:prstGeom prst="rect">
            <a:avLst/>
          </a:prstGeom>
          <a:noFill/>
          <a:ln w="9525">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2" name="Rectangle 22">
            <a:extLst>
              <a:ext uri="{FF2B5EF4-FFF2-40B4-BE49-F238E27FC236}">
                <a16:creationId xmlns:a16="http://schemas.microsoft.com/office/drawing/2014/main" id="{90A31B86-2E34-46EE-B6EA-2EAA36F46CD5}"/>
              </a:ext>
            </a:extLst>
          </p:cNvPr>
          <p:cNvSpPr>
            <a:spLocks noChangeArrowheads="1"/>
          </p:cNvSpPr>
          <p:nvPr/>
        </p:nvSpPr>
        <p:spPr bwMode="auto">
          <a:xfrm>
            <a:off x="6248400" y="3751263"/>
            <a:ext cx="914400" cy="304800"/>
          </a:xfrm>
          <a:prstGeom prst="rect">
            <a:avLst/>
          </a:prstGeom>
          <a:noFill/>
          <a:ln w="9525">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3" name="Line 23">
            <a:extLst>
              <a:ext uri="{FF2B5EF4-FFF2-40B4-BE49-F238E27FC236}">
                <a16:creationId xmlns:a16="http://schemas.microsoft.com/office/drawing/2014/main" id="{5EEC2353-3126-4977-9557-6BE8BBB120EB}"/>
              </a:ext>
            </a:extLst>
          </p:cNvPr>
          <p:cNvSpPr>
            <a:spLocks noChangeShapeType="1"/>
          </p:cNvSpPr>
          <p:nvPr/>
        </p:nvSpPr>
        <p:spPr bwMode="auto">
          <a:xfrm>
            <a:off x="5891213" y="908719"/>
            <a:ext cx="14287" cy="5685755"/>
          </a:xfrm>
          <a:prstGeom prst="line">
            <a:avLst/>
          </a:prstGeom>
          <a:noFill/>
          <a:ln w="76200">
            <a:pattFill prst="pct60">
              <a:fgClr>
                <a:srgbClr val="B2B2B2"/>
              </a:fgClr>
              <a:bgClr>
                <a:srgbClr val="FFFFFF"/>
              </a:bgClr>
            </a:pattFill>
            <a:round/>
            <a:headEnd/>
            <a:tailEnd/>
          </a:ln>
        </p:spPr>
        <p:txBody>
          <a:bodyPr wrap="none" anchor="ctr"/>
          <a:lstStyle/>
          <a:p>
            <a:pPr algn="l"/>
            <a:endParaRPr kumimoji="0" lang="zh-CN" altLang="en-US" sz="1800">
              <a:solidFill>
                <a:srgbClr val="000000"/>
              </a:solidFill>
              <a:latin typeface="Arial" charset="0"/>
            </a:endParaRPr>
          </a:p>
        </p:txBody>
      </p:sp>
      <p:sp>
        <p:nvSpPr>
          <p:cNvPr id="24" name="Line 24">
            <a:extLst>
              <a:ext uri="{FF2B5EF4-FFF2-40B4-BE49-F238E27FC236}">
                <a16:creationId xmlns:a16="http://schemas.microsoft.com/office/drawing/2014/main" id="{9D3E96E6-B690-4D97-BFD9-982F485C40EE}"/>
              </a:ext>
            </a:extLst>
          </p:cNvPr>
          <p:cNvSpPr>
            <a:spLocks noChangeShapeType="1"/>
          </p:cNvSpPr>
          <p:nvPr/>
        </p:nvSpPr>
        <p:spPr bwMode="auto">
          <a:xfrm>
            <a:off x="2789238" y="908719"/>
            <a:ext cx="14287" cy="5685755"/>
          </a:xfrm>
          <a:prstGeom prst="line">
            <a:avLst/>
          </a:prstGeom>
          <a:noFill/>
          <a:ln w="76200">
            <a:pattFill prst="pct60">
              <a:fgClr>
                <a:srgbClr val="B2B2B2"/>
              </a:fgClr>
              <a:bgClr>
                <a:srgbClr val="FFFFFF"/>
              </a:bgClr>
            </a:pattFill>
            <a:round/>
            <a:headEnd/>
            <a:tailEnd/>
          </a:ln>
        </p:spPr>
        <p:txBody>
          <a:bodyPr wrap="none" anchor="ctr"/>
          <a:lstStyle/>
          <a:p>
            <a:pPr algn="l"/>
            <a:endParaRPr kumimoji="0" lang="zh-CN" altLang="en-US" sz="1800">
              <a:solidFill>
                <a:srgbClr val="000000"/>
              </a:solidFill>
              <a:latin typeface="Arial" charset="0"/>
            </a:endParaRPr>
          </a:p>
        </p:txBody>
      </p:sp>
    </p:spTree>
    <p:extLst>
      <p:ext uri="{BB962C8B-B14F-4D97-AF65-F5344CB8AC3E}">
        <p14:creationId xmlns:p14="http://schemas.microsoft.com/office/powerpoint/2010/main" val="27634779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247200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a:t>
            </a:r>
          </a:p>
        </p:txBody>
      </p:sp>
      <p:sp>
        <p:nvSpPr>
          <p:cNvPr id="6" name="Text Box 4">
            <a:extLst>
              <a:ext uri="{FF2B5EF4-FFF2-40B4-BE49-F238E27FC236}">
                <a16:creationId xmlns:a16="http://schemas.microsoft.com/office/drawing/2014/main" id="{5BF10ECF-A942-4A19-A694-9EF2623CBBDA}"/>
              </a:ext>
            </a:extLst>
          </p:cNvPr>
          <p:cNvSpPr txBox="1">
            <a:spLocks noChangeArrowheads="1"/>
          </p:cNvSpPr>
          <p:nvPr/>
        </p:nvSpPr>
        <p:spPr bwMode="auto">
          <a:xfrm>
            <a:off x="467544" y="1576318"/>
            <a:ext cx="6026150" cy="396875"/>
          </a:xfrm>
          <a:prstGeom prst="rect">
            <a:avLst/>
          </a:prstGeom>
          <a:noFill/>
          <a:ln w="9525">
            <a:noFill/>
            <a:miter lim="800000"/>
            <a:headEnd/>
            <a:tailEnd/>
          </a:ln>
        </p:spPr>
        <p:txBody>
          <a:bodyPr wrap="none">
            <a:spAutoFit/>
          </a:bodyPr>
          <a:lstStyle/>
          <a:p>
            <a:pPr algn="l"/>
            <a:r>
              <a:rPr lang="zh-CN" altLang="en-US" sz="2000" dirty="0">
                <a:solidFill>
                  <a:schemeClr val="tx1"/>
                </a:solidFill>
                <a:latin typeface="黑体" pitchFamily="2" charset="-122"/>
                <a:ea typeface="黑体" pitchFamily="2" charset="-122"/>
              </a:rPr>
              <a:t>某段式存储管理系统中采用如下段表：（用十进制）</a:t>
            </a:r>
          </a:p>
        </p:txBody>
      </p:sp>
      <p:graphicFrame>
        <p:nvGraphicFramePr>
          <p:cNvPr id="7" name="Object 5">
            <a:extLst>
              <a:ext uri="{FF2B5EF4-FFF2-40B4-BE49-F238E27FC236}">
                <a16:creationId xmlns:a16="http://schemas.microsoft.com/office/drawing/2014/main" id="{212CA546-2C0E-4A58-9D84-0957422F3F96}"/>
              </a:ext>
            </a:extLst>
          </p:cNvPr>
          <p:cNvGraphicFramePr>
            <a:graphicFrameLocks noChangeAspect="1"/>
          </p:cNvGraphicFramePr>
          <p:nvPr>
            <p:extLst>
              <p:ext uri="{D42A27DB-BD31-4B8C-83A1-F6EECF244321}">
                <p14:modId xmlns:p14="http://schemas.microsoft.com/office/powerpoint/2010/main" val="1108152738"/>
              </p:ext>
            </p:extLst>
          </p:nvPr>
        </p:nvGraphicFramePr>
        <p:xfrm>
          <a:off x="1619672" y="2420888"/>
          <a:ext cx="5759450" cy="2448247"/>
        </p:xfrm>
        <a:graphic>
          <a:graphicData uri="http://schemas.openxmlformats.org/presentationml/2006/ole">
            <mc:AlternateContent xmlns:mc="http://schemas.openxmlformats.org/markup-compatibility/2006">
              <mc:Choice xmlns:v="urn:schemas-microsoft-com:vml" Requires="v">
                <p:oleObj spid="_x0000_s44067" name="文档" r:id="rId3" imgW="5290274" imgH="2755539" progId="Word.Document.8">
                  <p:embed/>
                </p:oleObj>
              </mc:Choice>
              <mc:Fallback>
                <p:oleObj name="文档" r:id="rId3" imgW="5290274" imgH="2755539" progId="Word.Document.8">
                  <p:embed/>
                  <p:pic>
                    <p:nvPicPr>
                      <p:cNvPr id="3174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420888"/>
                        <a:ext cx="5759450" cy="2448247"/>
                      </a:xfrm>
                      <a:prstGeom prst="rect">
                        <a:avLst/>
                      </a:prstGeom>
                      <a:solidFill>
                        <a:schemeClr val="tx1"/>
                      </a:solidFill>
                    </p:spPr>
                  </p:pic>
                </p:oleObj>
              </mc:Fallback>
            </mc:AlternateContent>
          </a:graphicData>
        </a:graphic>
      </p:graphicFrame>
      <p:sp>
        <p:nvSpPr>
          <p:cNvPr id="8" name="Rectangle 6">
            <a:extLst>
              <a:ext uri="{FF2B5EF4-FFF2-40B4-BE49-F238E27FC236}">
                <a16:creationId xmlns:a16="http://schemas.microsoft.com/office/drawing/2014/main" id="{C49BC1CF-D852-4187-95D4-0A73B7183CBF}"/>
              </a:ext>
            </a:extLst>
          </p:cNvPr>
          <p:cNvSpPr>
            <a:spLocks noChangeArrowheads="1"/>
          </p:cNvSpPr>
          <p:nvPr/>
        </p:nvSpPr>
        <p:spPr bwMode="auto">
          <a:xfrm>
            <a:off x="296850" y="977916"/>
            <a:ext cx="950913" cy="457200"/>
          </a:xfrm>
          <a:prstGeom prst="rect">
            <a:avLst/>
          </a:prstGeom>
          <a:noFill/>
          <a:ln w="12700" cap="sq">
            <a:noFill/>
            <a:miter lim="800000"/>
            <a:headEnd type="none" w="sm" len="sm"/>
            <a:tailEnd type="none" w="sm" len="sm"/>
          </a:ln>
        </p:spPr>
        <p:txBody>
          <a:bodyPr wrap="none">
            <a:spAutoFit/>
          </a:bodyPr>
          <a:lstStyle/>
          <a:p>
            <a:pPr algn="l"/>
            <a:r>
              <a:rPr lang="zh-CN" altLang="en-US" dirty="0">
                <a:solidFill>
                  <a:srgbClr val="FFC000"/>
                </a:solidFill>
                <a:latin typeface="黑体" pitchFamily="2" charset="-122"/>
                <a:ea typeface="黑体" pitchFamily="2" charset="-122"/>
              </a:rPr>
              <a:t>作业</a:t>
            </a:r>
            <a:r>
              <a:rPr lang="en-US" altLang="zh-CN" dirty="0">
                <a:solidFill>
                  <a:srgbClr val="FFC000"/>
                </a:solidFill>
                <a:latin typeface="黑体" pitchFamily="2" charset="-122"/>
                <a:ea typeface="黑体" pitchFamily="2" charset="-122"/>
              </a:rPr>
              <a:t>6</a:t>
            </a:r>
          </a:p>
        </p:txBody>
      </p:sp>
      <p:sp>
        <p:nvSpPr>
          <p:cNvPr id="9" name="Text Box 7">
            <a:extLst>
              <a:ext uri="{FF2B5EF4-FFF2-40B4-BE49-F238E27FC236}">
                <a16:creationId xmlns:a16="http://schemas.microsoft.com/office/drawing/2014/main" id="{9EA5D888-38FB-4010-BB03-954DB5CE14CB}"/>
              </a:ext>
            </a:extLst>
          </p:cNvPr>
          <p:cNvSpPr txBox="1">
            <a:spLocks noChangeArrowheads="1"/>
          </p:cNvSpPr>
          <p:nvPr/>
        </p:nvSpPr>
        <p:spPr bwMode="auto">
          <a:xfrm>
            <a:off x="411162" y="4653136"/>
            <a:ext cx="8321675" cy="1917700"/>
          </a:xfrm>
          <a:prstGeom prst="rect">
            <a:avLst/>
          </a:prstGeom>
          <a:noFill/>
          <a:ln w="9525">
            <a:noFill/>
            <a:miter lim="800000"/>
            <a:headEnd/>
            <a:tailEnd/>
          </a:ln>
        </p:spPr>
        <p:txBody>
          <a:bodyPr>
            <a:spAutoFit/>
          </a:bodyPr>
          <a:lstStyle/>
          <a:p>
            <a:pPr algn="l">
              <a:lnSpc>
                <a:spcPct val="120000"/>
              </a:lnSpc>
            </a:pPr>
            <a:r>
              <a:rPr lang="zh-CN" altLang="en-US" sz="2000" dirty="0">
                <a:solidFill>
                  <a:schemeClr val="tx1"/>
                </a:solidFill>
                <a:latin typeface="黑体" pitchFamily="2" charset="-122"/>
                <a:ea typeface="黑体" pitchFamily="2" charset="-122"/>
              </a:rPr>
              <a:t>试回答：</a:t>
            </a:r>
          </a:p>
          <a:p>
            <a:pPr algn="l">
              <a:lnSpc>
                <a:spcPct val="120000"/>
              </a:lnSpc>
            </a:pP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1</a:t>
            </a:r>
            <a:r>
              <a:rPr lang="zh-CN" altLang="en-US" sz="2000" dirty="0">
                <a:solidFill>
                  <a:schemeClr val="tx1"/>
                </a:solidFill>
                <a:latin typeface="黑体" pitchFamily="2" charset="-122"/>
                <a:ea typeface="黑体" pitchFamily="2" charset="-122"/>
              </a:rPr>
              <a:t>）给定段号和段内地址，完成段式管理中的地址变换过程。</a:t>
            </a:r>
          </a:p>
          <a:p>
            <a:pPr algn="l">
              <a:lnSpc>
                <a:spcPct val="120000"/>
              </a:lnSpc>
            </a:pP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2</a:t>
            </a:r>
            <a:r>
              <a:rPr lang="zh-CN" altLang="en-US" sz="2000" dirty="0">
                <a:solidFill>
                  <a:schemeClr val="tx1"/>
                </a:solidFill>
                <a:latin typeface="黑体" pitchFamily="2" charset="-122"/>
                <a:ea typeface="黑体" pitchFamily="2" charset="-122"/>
              </a:rPr>
              <a:t>）计算</a:t>
            </a:r>
            <a:r>
              <a:rPr lang="en-US" altLang="zh-CN" sz="2000" dirty="0">
                <a:solidFill>
                  <a:schemeClr val="tx1"/>
                </a:solidFill>
                <a:latin typeface="黑体" pitchFamily="2" charset="-122"/>
                <a:ea typeface="黑体" pitchFamily="2" charset="-122"/>
              </a:rPr>
              <a:t>[0</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430]</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[1</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10]</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[2</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500]</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[3</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400]</a:t>
            </a:r>
            <a:r>
              <a:rPr lang="zh-CN" altLang="en-US" sz="2000" dirty="0">
                <a:solidFill>
                  <a:schemeClr val="tx1"/>
                </a:solidFill>
                <a:latin typeface="黑体" pitchFamily="2" charset="-122"/>
                <a:ea typeface="黑体" pitchFamily="2" charset="-122"/>
              </a:rPr>
              <a:t>的内存地址，其中方号内的第一元素为段号，第二元素为段内地址。</a:t>
            </a:r>
          </a:p>
          <a:p>
            <a:pPr algn="l">
              <a:lnSpc>
                <a:spcPct val="120000"/>
              </a:lnSpc>
            </a:pP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3</a:t>
            </a:r>
            <a:r>
              <a:rPr lang="zh-CN" altLang="en-US" sz="2000" dirty="0">
                <a:solidFill>
                  <a:schemeClr val="tx1"/>
                </a:solidFill>
                <a:latin typeface="黑体" pitchFamily="2" charset="-122"/>
                <a:ea typeface="黑体" pitchFamily="2" charset="-122"/>
              </a:rPr>
              <a:t>）存取主存中的一条指令或数据至少要访问几次主存？</a:t>
            </a:r>
          </a:p>
        </p:txBody>
      </p:sp>
    </p:spTree>
    <p:extLst>
      <p:ext uri="{BB962C8B-B14F-4D97-AF65-F5344CB8AC3E}">
        <p14:creationId xmlns:p14="http://schemas.microsoft.com/office/powerpoint/2010/main" val="28919768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247200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a:t>
            </a:r>
          </a:p>
        </p:txBody>
      </p:sp>
      <p:sp>
        <p:nvSpPr>
          <p:cNvPr id="6" name="Text Box 4">
            <a:extLst>
              <a:ext uri="{FF2B5EF4-FFF2-40B4-BE49-F238E27FC236}">
                <a16:creationId xmlns:a16="http://schemas.microsoft.com/office/drawing/2014/main" id="{CD301E38-E499-4D43-90DE-E9FE57E3436F}"/>
              </a:ext>
            </a:extLst>
          </p:cNvPr>
          <p:cNvSpPr txBox="1">
            <a:spLocks noChangeArrowheads="1"/>
          </p:cNvSpPr>
          <p:nvPr/>
        </p:nvSpPr>
        <p:spPr bwMode="auto">
          <a:xfrm>
            <a:off x="125412" y="1076047"/>
            <a:ext cx="8893175" cy="1108075"/>
          </a:xfrm>
          <a:prstGeom prst="rect">
            <a:avLst/>
          </a:prstGeom>
          <a:noFill/>
          <a:ln w="9525">
            <a:noFill/>
            <a:miter lim="800000"/>
            <a:headEnd/>
            <a:tailEnd/>
          </a:ln>
        </p:spPr>
        <p:txBody>
          <a:bodyPr>
            <a:spAutoFit/>
          </a:bodyPr>
          <a:lstStyle/>
          <a:p>
            <a:pPr algn="l">
              <a:lnSpc>
                <a:spcPct val="110000"/>
              </a:lnSpc>
            </a:pPr>
            <a:r>
              <a:rPr lang="zh-CN" altLang="en-US" sz="2000" b="1" dirty="0">
                <a:solidFill>
                  <a:srgbClr val="FFC000"/>
                </a:solidFill>
                <a:latin typeface="黑体" pitchFamily="2" charset="-122"/>
                <a:ea typeface="黑体" pitchFamily="2" charset="-122"/>
              </a:rPr>
              <a:t>作业</a:t>
            </a:r>
            <a:r>
              <a:rPr lang="en-US" altLang="zh-CN" sz="2000" b="1" dirty="0">
                <a:solidFill>
                  <a:srgbClr val="FFC000"/>
                </a:solidFill>
                <a:latin typeface="黑体" pitchFamily="2" charset="-122"/>
                <a:ea typeface="黑体" pitchFamily="2" charset="-122"/>
              </a:rPr>
              <a:t>7</a:t>
            </a:r>
            <a:r>
              <a:rPr lang="zh-CN" altLang="en-US" sz="2000" dirty="0">
                <a:solidFill>
                  <a:srgbClr val="FFC000"/>
                </a:solidFill>
                <a:latin typeface="黑体" pitchFamily="2" charset="-122"/>
                <a:ea typeface="黑体" pitchFamily="2" charset="-122"/>
              </a:rPr>
              <a:t>．</a:t>
            </a:r>
            <a:r>
              <a:rPr lang="zh-CN" altLang="en-US" sz="2000" dirty="0">
                <a:solidFill>
                  <a:schemeClr val="tx1"/>
                </a:solidFill>
                <a:latin typeface="黑体" pitchFamily="2" charset="-122"/>
                <a:ea typeface="黑体" pitchFamily="2" charset="-122"/>
              </a:rPr>
              <a:t>某系统采用段页式存储管理，有关的数据结构如下图所示。</a:t>
            </a:r>
          </a:p>
          <a:p>
            <a:pPr algn="l">
              <a:lnSpc>
                <a:spcPct val="110000"/>
              </a:lnSpc>
            </a:pP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1</a:t>
            </a:r>
            <a:r>
              <a:rPr lang="zh-CN" altLang="en-US" sz="2000" dirty="0">
                <a:solidFill>
                  <a:schemeClr val="tx1"/>
                </a:solidFill>
                <a:latin typeface="黑体" pitchFamily="2" charset="-122"/>
                <a:ea typeface="黑体" pitchFamily="2" charset="-122"/>
              </a:rPr>
              <a:t>）说明在段页式系统中动态地址变换过程。</a:t>
            </a:r>
          </a:p>
          <a:p>
            <a:pPr algn="l">
              <a:lnSpc>
                <a:spcPct val="110000"/>
              </a:lnSpc>
            </a:pP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2</a:t>
            </a:r>
            <a:r>
              <a:rPr lang="zh-CN" altLang="en-US" sz="2000" dirty="0">
                <a:solidFill>
                  <a:schemeClr val="tx1"/>
                </a:solidFill>
                <a:latin typeface="黑体" pitchFamily="2" charset="-122"/>
                <a:ea typeface="黑体" pitchFamily="2" charset="-122"/>
              </a:rPr>
              <a:t>）计算虚地址</a:t>
            </a:r>
            <a:r>
              <a:rPr lang="en-US" altLang="zh-CN" sz="2000" dirty="0">
                <a:solidFill>
                  <a:schemeClr val="tx1"/>
                </a:solidFill>
                <a:latin typeface="黑体" pitchFamily="2" charset="-122"/>
                <a:ea typeface="黑体" pitchFamily="2" charset="-122"/>
              </a:rPr>
              <a:t>69732</a:t>
            </a:r>
            <a:r>
              <a:rPr lang="zh-CN" altLang="en-US" sz="2000" dirty="0">
                <a:solidFill>
                  <a:schemeClr val="tx1"/>
                </a:solidFill>
                <a:latin typeface="黑体" pitchFamily="2" charset="-122"/>
                <a:ea typeface="黑体" pitchFamily="2" charset="-122"/>
              </a:rPr>
              <a:t>的物理地址（用十进制表示）。</a:t>
            </a:r>
          </a:p>
        </p:txBody>
      </p:sp>
      <p:grpSp>
        <p:nvGrpSpPr>
          <p:cNvPr id="7" name="Group 5">
            <a:extLst>
              <a:ext uri="{FF2B5EF4-FFF2-40B4-BE49-F238E27FC236}">
                <a16:creationId xmlns:a16="http://schemas.microsoft.com/office/drawing/2014/main" id="{3E20C0E5-749D-4B22-A9D4-42CA038D8505}"/>
              </a:ext>
            </a:extLst>
          </p:cNvPr>
          <p:cNvGrpSpPr>
            <a:grpSpLocks/>
          </p:cNvGrpSpPr>
          <p:nvPr/>
        </p:nvGrpSpPr>
        <p:grpSpPr bwMode="auto">
          <a:xfrm>
            <a:off x="1619672" y="2503920"/>
            <a:ext cx="5662315" cy="3790131"/>
            <a:chOff x="308" y="1451"/>
            <a:chExt cx="4474" cy="3111"/>
          </a:xfrm>
          <a:solidFill>
            <a:schemeClr val="tx1"/>
          </a:solidFill>
        </p:grpSpPr>
        <p:sp>
          <p:nvSpPr>
            <p:cNvPr id="8" name="Text Box 6">
              <a:extLst>
                <a:ext uri="{FF2B5EF4-FFF2-40B4-BE49-F238E27FC236}">
                  <a16:creationId xmlns:a16="http://schemas.microsoft.com/office/drawing/2014/main" id="{F8D34067-C4C6-4DFB-9C90-1BEA343C2EF2}"/>
                </a:ext>
              </a:extLst>
            </p:cNvPr>
            <p:cNvSpPr txBox="1">
              <a:spLocks noChangeArrowheads="1"/>
            </p:cNvSpPr>
            <p:nvPr/>
          </p:nvSpPr>
          <p:spPr bwMode="auto">
            <a:xfrm>
              <a:off x="308" y="1813"/>
              <a:ext cx="932" cy="332"/>
            </a:xfrm>
            <a:prstGeom prst="rect">
              <a:avLst/>
            </a:prstGeom>
            <a:grp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逻辑地址 </a:t>
              </a:r>
            </a:p>
          </p:txBody>
        </p:sp>
        <p:graphicFrame>
          <p:nvGraphicFramePr>
            <p:cNvPr id="9" name="Object 7">
              <a:extLst>
                <a:ext uri="{FF2B5EF4-FFF2-40B4-BE49-F238E27FC236}">
                  <a16:creationId xmlns:a16="http://schemas.microsoft.com/office/drawing/2014/main" id="{D37C2348-334F-48EC-87DE-6ED96A2C3709}"/>
                </a:ext>
              </a:extLst>
            </p:cNvPr>
            <p:cNvGraphicFramePr>
              <a:graphicFrameLocks noChangeAspect="1"/>
            </p:cNvGraphicFramePr>
            <p:nvPr>
              <p:extLst>
                <p:ext uri="{D42A27DB-BD31-4B8C-83A1-F6EECF244321}">
                  <p14:modId xmlns:p14="http://schemas.microsoft.com/office/powerpoint/2010/main" val="237851858"/>
                </p:ext>
              </p:extLst>
            </p:nvPr>
          </p:nvGraphicFramePr>
          <p:xfrm>
            <a:off x="366" y="2171"/>
            <a:ext cx="1466" cy="555"/>
          </p:xfrm>
          <a:graphic>
            <a:graphicData uri="http://schemas.openxmlformats.org/presentationml/2006/ole">
              <mc:AlternateContent xmlns:mc="http://schemas.openxmlformats.org/markup-compatibility/2006">
                <mc:Choice xmlns:v="urn:schemas-microsoft-com:vml" Requires="v">
                  <p:oleObj spid="_x0000_s45223" name="文档" r:id="rId3" imgW="2327760" imgH="880920" progId="Word.Document.8">
                    <p:embed/>
                  </p:oleObj>
                </mc:Choice>
                <mc:Fallback>
                  <p:oleObj name="文档" r:id="rId3" imgW="2327760" imgH="880920" progId="Word.Document.8">
                    <p:embed/>
                    <p:pic>
                      <p:nvPicPr>
                        <p:cNvPr id="327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 y="2171"/>
                          <a:ext cx="1466" cy="555"/>
                        </a:xfrm>
                        <a:prstGeom prst="rect">
                          <a:avLst/>
                        </a:prstGeom>
                        <a:solidFill>
                          <a:schemeClr val="tx1"/>
                        </a:solidFill>
                      </p:spPr>
                    </p:pic>
                  </p:oleObj>
                </mc:Fallback>
              </mc:AlternateContent>
            </a:graphicData>
          </a:graphic>
        </p:graphicFrame>
        <p:graphicFrame>
          <p:nvGraphicFramePr>
            <p:cNvPr id="10" name="Object 8">
              <a:extLst>
                <a:ext uri="{FF2B5EF4-FFF2-40B4-BE49-F238E27FC236}">
                  <a16:creationId xmlns:a16="http://schemas.microsoft.com/office/drawing/2014/main" id="{A25B34FD-1622-4969-9959-BCE2E942360A}"/>
                </a:ext>
              </a:extLst>
            </p:cNvPr>
            <p:cNvGraphicFramePr>
              <a:graphicFrameLocks noChangeAspect="1"/>
            </p:cNvGraphicFramePr>
            <p:nvPr>
              <p:extLst>
                <p:ext uri="{D42A27DB-BD31-4B8C-83A1-F6EECF244321}">
                  <p14:modId xmlns:p14="http://schemas.microsoft.com/office/powerpoint/2010/main" val="2602475100"/>
                </p:ext>
              </p:extLst>
            </p:nvPr>
          </p:nvGraphicFramePr>
          <p:xfrm>
            <a:off x="2238" y="2411"/>
            <a:ext cx="1027" cy="1005"/>
          </p:xfrm>
          <a:graphic>
            <a:graphicData uri="http://schemas.openxmlformats.org/presentationml/2006/ole">
              <mc:AlternateContent xmlns:mc="http://schemas.openxmlformats.org/markup-compatibility/2006">
                <mc:Choice xmlns:v="urn:schemas-microsoft-com:vml" Requires="v">
                  <p:oleObj spid="_x0000_s45224" name="文档" r:id="rId5" imgW="1631880" imgH="1600560" progId="Word.Document.8">
                    <p:embed/>
                  </p:oleObj>
                </mc:Choice>
                <mc:Fallback>
                  <p:oleObj name="文档" r:id="rId5" imgW="1631880" imgH="1600560" progId="Word.Document.8">
                    <p:embed/>
                    <p:pic>
                      <p:nvPicPr>
                        <p:cNvPr id="3277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8" y="2411"/>
                          <a:ext cx="1027" cy="1005"/>
                        </a:xfrm>
                        <a:prstGeom prst="rect">
                          <a:avLst/>
                        </a:prstGeom>
                        <a:solidFill>
                          <a:schemeClr val="tx1"/>
                        </a:solidFill>
                      </p:spPr>
                    </p:pic>
                  </p:oleObj>
                </mc:Fallback>
              </mc:AlternateContent>
            </a:graphicData>
          </a:graphic>
        </p:graphicFrame>
        <p:graphicFrame>
          <p:nvGraphicFramePr>
            <p:cNvPr id="11" name="Object 9">
              <a:extLst>
                <a:ext uri="{FF2B5EF4-FFF2-40B4-BE49-F238E27FC236}">
                  <a16:creationId xmlns:a16="http://schemas.microsoft.com/office/drawing/2014/main" id="{B2182660-0FAC-4E79-9605-78CBB259C649}"/>
                </a:ext>
              </a:extLst>
            </p:cNvPr>
            <p:cNvGraphicFramePr>
              <a:graphicFrameLocks noChangeAspect="1"/>
            </p:cNvGraphicFramePr>
            <p:nvPr>
              <p:extLst>
                <p:ext uri="{D42A27DB-BD31-4B8C-83A1-F6EECF244321}">
                  <p14:modId xmlns:p14="http://schemas.microsoft.com/office/powerpoint/2010/main" val="1273847530"/>
                </p:ext>
              </p:extLst>
            </p:nvPr>
          </p:nvGraphicFramePr>
          <p:xfrm>
            <a:off x="3787" y="1739"/>
            <a:ext cx="995" cy="783"/>
          </p:xfrm>
          <a:graphic>
            <a:graphicData uri="http://schemas.openxmlformats.org/presentationml/2006/ole">
              <mc:AlternateContent xmlns:mc="http://schemas.openxmlformats.org/markup-compatibility/2006">
                <mc:Choice xmlns:v="urn:schemas-microsoft-com:vml" Requires="v">
                  <p:oleObj spid="_x0000_s45225" name="文档" r:id="rId7" imgW="1580400" imgH="1243800" progId="Word.Document.8">
                    <p:embed/>
                  </p:oleObj>
                </mc:Choice>
                <mc:Fallback>
                  <p:oleObj name="文档" r:id="rId7" imgW="1580400" imgH="1243800" progId="Word.Document.8">
                    <p:embed/>
                    <p:pic>
                      <p:nvPicPr>
                        <p:cNvPr id="32772" name="Object 9"/>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7" y="1739"/>
                          <a:ext cx="995" cy="783"/>
                        </a:xfrm>
                        <a:prstGeom prst="rect">
                          <a:avLst/>
                        </a:prstGeom>
                        <a:solidFill>
                          <a:schemeClr val="tx1"/>
                        </a:solidFill>
                      </p:spPr>
                    </p:pic>
                  </p:oleObj>
                </mc:Fallback>
              </mc:AlternateContent>
            </a:graphicData>
          </a:graphic>
        </p:graphicFrame>
        <p:graphicFrame>
          <p:nvGraphicFramePr>
            <p:cNvPr id="12" name="Object 10">
              <a:extLst>
                <a:ext uri="{FF2B5EF4-FFF2-40B4-BE49-F238E27FC236}">
                  <a16:creationId xmlns:a16="http://schemas.microsoft.com/office/drawing/2014/main" id="{5319CC20-BF6F-49D9-93F1-1AED15AF7F19}"/>
                </a:ext>
              </a:extLst>
            </p:cNvPr>
            <p:cNvGraphicFramePr>
              <a:graphicFrameLocks noChangeAspect="1"/>
            </p:cNvGraphicFramePr>
            <p:nvPr>
              <p:extLst>
                <p:ext uri="{D42A27DB-BD31-4B8C-83A1-F6EECF244321}">
                  <p14:modId xmlns:p14="http://schemas.microsoft.com/office/powerpoint/2010/main" val="1249518576"/>
                </p:ext>
              </p:extLst>
            </p:nvPr>
          </p:nvGraphicFramePr>
          <p:xfrm>
            <a:off x="3787" y="2795"/>
            <a:ext cx="971" cy="759"/>
          </p:xfrm>
          <a:graphic>
            <a:graphicData uri="http://schemas.openxmlformats.org/presentationml/2006/ole">
              <mc:AlternateContent xmlns:mc="http://schemas.openxmlformats.org/markup-compatibility/2006">
                <mc:Choice xmlns:v="urn:schemas-microsoft-com:vml" Requires="v">
                  <p:oleObj spid="_x0000_s45226" name="文档" r:id="rId9" imgW="1542240" imgH="1243800" progId="Word.Document.8">
                    <p:embed/>
                  </p:oleObj>
                </mc:Choice>
                <mc:Fallback>
                  <p:oleObj name="文档" r:id="rId9" imgW="1542240" imgH="1243800" progId="Word.Document.8">
                    <p:embed/>
                    <p:pic>
                      <p:nvPicPr>
                        <p:cNvPr id="32773" name="Object 10"/>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87" y="2795"/>
                          <a:ext cx="971" cy="759"/>
                        </a:xfrm>
                        <a:prstGeom prst="rect">
                          <a:avLst/>
                        </a:prstGeom>
                        <a:solidFill>
                          <a:schemeClr val="tx1"/>
                        </a:solidFill>
                      </p:spPr>
                    </p:pic>
                  </p:oleObj>
                </mc:Fallback>
              </mc:AlternateContent>
            </a:graphicData>
          </a:graphic>
        </p:graphicFrame>
        <p:graphicFrame>
          <p:nvGraphicFramePr>
            <p:cNvPr id="13" name="Object 11">
              <a:extLst>
                <a:ext uri="{FF2B5EF4-FFF2-40B4-BE49-F238E27FC236}">
                  <a16:creationId xmlns:a16="http://schemas.microsoft.com/office/drawing/2014/main" id="{4E819134-B38A-46FD-BCBF-1B2CC98C7E8B}"/>
                </a:ext>
              </a:extLst>
            </p:cNvPr>
            <p:cNvGraphicFramePr>
              <a:graphicFrameLocks noChangeAspect="1"/>
            </p:cNvGraphicFramePr>
            <p:nvPr>
              <p:extLst>
                <p:ext uri="{D42A27DB-BD31-4B8C-83A1-F6EECF244321}">
                  <p14:modId xmlns:p14="http://schemas.microsoft.com/office/powerpoint/2010/main" val="3280867473"/>
                </p:ext>
              </p:extLst>
            </p:nvPr>
          </p:nvGraphicFramePr>
          <p:xfrm>
            <a:off x="3787" y="3803"/>
            <a:ext cx="971" cy="759"/>
          </p:xfrm>
          <a:graphic>
            <a:graphicData uri="http://schemas.openxmlformats.org/presentationml/2006/ole">
              <mc:AlternateContent xmlns:mc="http://schemas.openxmlformats.org/markup-compatibility/2006">
                <mc:Choice xmlns:v="urn:schemas-microsoft-com:vml" Requires="v">
                  <p:oleObj spid="_x0000_s45227" name="文档" r:id="rId11" imgW="1542240" imgH="1243800" progId="Word.Document.8">
                    <p:embed/>
                  </p:oleObj>
                </mc:Choice>
                <mc:Fallback>
                  <p:oleObj name="文档" r:id="rId11" imgW="1542240" imgH="1243800" progId="Word.Document.8">
                    <p:embed/>
                    <p:pic>
                      <p:nvPicPr>
                        <p:cNvPr id="32774" name="Object 11"/>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87" y="3803"/>
                          <a:ext cx="971" cy="759"/>
                        </a:xfrm>
                        <a:prstGeom prst="rect">
                          <a:avLst/>
                        </a:prstGeom>
                        <a:solidFill>
                          <a:schemeClr val="tx1"/>
                        </a:solidFill>
                      </p:spPr>
                    </p:pic>
                  </p:oleObj>
                </mc:Fallback>
              </mc:AlternateContent>
            </a:graphicData>
          </a:graphic>
        </p:graphicFrame>
        <p:sp>
          <p:nvSpPr>
            <p:cNvPr id="14" name="Text Box 12">
              <a:extLst>
                <a:ext uri="{FF2B5EF4-FFF2-40B4-BE49-F238E27FC236}">
                  <a16:creationId xmlns:a16="http://schemas.microsoft.com/office/drawing/2014/main" id="{0B01B96F-1E84-4B85-8AA7-7EB5B52DC359}"/>
                </a:ext>
              </a:extLst>
            </p:cNvPr>
            <p:cNvSpPr txBox="1">
              <a:spLocks noChangeArrowheads="1"/>
            </p:cNvSpPr>
            <p:nvPr/>
          </p:nvSpPr>
          <p:spPr bwMode="auto">
            <a:xfrm>
              <a:off x="3787" y="1451"/>
              <a:ext cx="596" cy="331"/>
            </a:xfrm>
            <a:prstGeom prst="rect">
              <a:avLst/>
            </a:prstGeom>
            <a:grp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页表</a:t>
              </a:r>
              <a:r>
                <a:rPr kumimoji="0" lang="en-US" altLang="zh-CN" sz="1800" b="0" i="0" u="none" strike="noStrike" kern="0" cap="none" spc="0" normalizeH="0" baseline="0" noProof="0">
                  <a:ln>
                    <a:noFill/>
                  </a:ln>
                  <a:solidFill>
                    <a:srgbClr val="000000"/>
                  </a:solidFill>
                  <a:effectLst/>
                  <a:uLnTx/>
                  <a:uFillTx/>
                </a:rPr>
                <a:t>0</a:t>
              </a:r>
            </a:p>
          </p:txBody>
        </p:sp>
        <p:sp>
          <p:nvSpPr>
            <p:cNvPr id="15" name="Text Box 13">
              <a:extLst>
                <a:ext uri="{FF2B5EF4-FFF2-40B4-BE49-F238E27FC236}">
                  <a16:creationId xmlns:a16="http://schemas.microsoft.com/office/drawing/2014/main" id="{E1EE4E9D-83D4-42B0-A75A-FD42F212D6BB}"/>
                </a:ext>
              </a:extLst>
            </p:cNvPr>
            <p:cNvSpPr txBox="1">
              <a:spLocks noChangeArrowheads="1"/>
            </p:cNvSpPr>
            <p:nvPr/>
          </p:nvSpPr>
          <p:spPr bwMode="auto">
            <a:xfrm>
              <a:off x="3787" y="2555"/>
              <a:ext cx="596" cy="331"/>
            </a:xfrm>
            <a:prstGeom prst="rect">
              <a:avLst/>
            </a:prstGeom>
            <a:grp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页表</a:t>
              </a:r>
              <a:r>
                <a:rPr kumimoji="0" lang="en-US" altLang="zh-CN" sz="1800" b="0" i="0" u="none" strike="noStrike" kern="0" cap="none" spc="0" normalizeH="0" baseline="0" noProof="0">
                  <a:ln>
                    <a:noFill/>
                  </a:ln>
                  <a:solidFill>
                    <a:srgbClr val="000000"/>
                  </a:solidFill>
                  <a:effectLst/>
                  <a:uLnTx/>
                  <a:uFillTx/>
                </a:rPr>
                <a:t>1</a:t>
              </a:r>
            </a:p>
          </p:txBody>
        </p:sp>
        <p:sp>
          <p:nvSpPr>
            <p:cNvPr id="16" name="Text Box 14">
              <a:extLst>
                <a:ext uri="{FF2B5EF4-FFF2-40B4-BE49-F238E27FC236}">
                  <a16:creationId xmlns:a16="http://schemas.microsoft.com/office/drawing/2014/main" id="{5EB94507-5490-46F2-B591-9D7078367E03}"/>
                </a:ext>
              </a:extLst>
            </p:cNvPr>
            <p:cNvSpPr txBox="1">
              <a:spLocks noChangeArrowheads="1"/>
            </p:cNvSpPr>
            <p:nvPr/>
          </p:nvSpPr>
          <p:spPr bwMode="auto">
            <a:xfrm>
              <a:off x="3787" y="3515"/>
              <a:ext cx="596" cy="332"/>
            </a:xfrm>
            <a:prstGeom prst="rect">
              <a:avLst/>
            </a:prstGeom>
            <a:grp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页表</a:t>
              </a:r>
              <a:r>
                <a:rPr kumimoji="0" lang="en-US" altLang="zh-CN" sz="1800" b="0" i="0" u="none" strike="noStrike" kern="0" cap="none" spc="0" normalizeH="0" baseline="0" noProof="0">
                  <a:ln>
                    <a:noFill/>
                  </a:ln>
                  <a:solidFill>
                    <a:srgbClr val="000000"/>
                  </a:solidFill>
                  <a:effectLst/>
                  <a:uLnTx/>
                  <a:uFillTx/>
                </a:rPr>
                <a:t>2</a:t>
              </a:r>
            </a:p>
          </p:txBody>
        </p:sp>
        <p:sp>
          <p:nvSpPr>
            <p:cNvPr id="17" name="Line 15">
              <a:extLst>
                <a:ext uri="{FF2B5EF4-FFF2-40B4-BE49-F238E27FC236}">
                  <a16:creationId xmlns:a16="http://schemas.microsoft.com/office/drawing/2014/main" id="{881B9854-C028-4F72-95CA-CCA2048F499B}"/>
                </a:ext>
              </a:extLst>
            </p:cNvPr>
            <p:cNvSpPr>
              <a:spLocks noChangeShapeType="1"/>
            </p:cNvSpPr>
            <p:nvPr/>
          </p:nvSpPr>
          <p:spPr bwMode="auto">
            <a:xfrm flipV="1">
              <a:off x="2958" y="1739"/>
              <a:ext cx="864" cy="768"/>
            </a:xfrm>
            <a:prstGeom prst="line">
              <a:avLst/>
            </a:prstGeom>
            <a:grpFill/>
            <a:ln w="9525">
              <a:solidFill>
                <a:schemeClr val="tx1"/>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8" name="Line 16">
              <a:extLst>
                <a:ext uri="{FF2B5EF4-FFF2-40B4-BE49-F238E27FC236}">
                  <a16:creationId xmlns:a16="http://schemas.microsoft.com/office/drawing/2014/main" id="{6C335F4A-5FF1-4D00-A650-13D3757D364F}"/>
                </a:ext>
              </a:extLst>
            </p:cNvPr>
            <p:cNvSpPr>
              <a:spLocks noChangeShapeType="1"/>
            </p:cNvSpPr>
            <p:nvPr/>
          </p:nvSpPr>
          <p:spPr bwMode="auto">
            <a:xfrm>
              <a:off x="2958" y="2747"/>
              <a:ext cx="864" cy="48"/>
            </a:xfrm>
            <a:prstGeom prst="line">
              <a:avLst/>
            </a:prstGeom>
            <a:grpFill/>
            <a:ln w="9525">
              <a:solidFill>
                <a:schemeClr val="tx1"/>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9" name="Line 17">
              <a:extLst>
                <a:ext uri="{FF2B5EF4-FFF2-40B4-BE49-F238E27FC236}">
                  <a16:creationId xmlns:a16="http://schemas.microsoft.com/office/drawing/2014/main" id="{80552F44-596C-4726-800C-A960F2B320D8}"/>
                </a:ext>
              </a:extLst>
            </p:cNvPr>
            <p:cNvSpPr>
              <a:spLocks noChangeShapeType="1"/>
            </p:cNvSpPr>
            <p:nvPr/>
          </p:nvSpPr>
          <p:spPr bwMode="auto">
            <a:xfrm>
              <a:off x="2958" y="2987"/>
              <a:ext cx="864" cy="816"/>
            </a:xfrm>
            <a:prstGeom prst="line">
              <a:avLst/>
            </a:prstGeom>
            <a:grpFill/>
            <a:ln w="9525">
              <a:solidFill>
                <a:schemeClr val="tx1"/>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0" name="Text Box 18">
              <a:extLst>
                <a:ext uri="{FF2B5EF4-FFF2-40B4-BE49-F238E27FC236}">
                  <a16:creationId xmlns:a16="http://schemas.microsoft.com/office/drawing/2014/main" id="{8E0257C8-714B-4151-ADE7-7EC98A92D884}"/>
                </a:ext>
              </a:extLst>
            </p:cNvPr>
            <p:cNvSpPr txBox="1">
              <a:spLocks noChangeArrowheads="1"/>
            </p:cNvSpPr>
            <p:nvPr/>
          </p:nvSpPr>
          <p:spPr bwMode="auto">
            <a:xfrm>
              <a:off x="2276" y="2005"/>
              <a:ext cx="548" cy="332"/>
            </a:xfrm>
            <a:prstGeom prst="rect">
              <a:avLst/>
            </a:prstGeom>
            <a:grp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段表 </a:t>
              </a:r>
            </a:p>
          </p:txBody>
        </p:sp>
      </p:grpSp>
    </p:spTree>
    <p:extLst>
      <p:ext uri="{BB962C8B-B14F-4D97-AF65-F5344CB8AC3E}">
        <p14:creationId xmlns:p14="http://schemas.microsoft.com/office/powerpoint/2010/main" val="17594839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247200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a:t>
            </a:r>
          </a:p>
        </p:txBody>
      </p:sp>
      <p:sp>
        <p:nvSpPr>
          <p:cNvPr id="6" name="Rectangle 4">
            <a:extLst>
              <a:ext uri="{FF2B5EF4-FFF2-40B4-BE49-F238E27FC236}">
                <a16:creationId xmlns:a16="http://schemas.microsoft.com/office/drawing/2014/main" id="{45869C7F-EB90-4F7C-85F2-E6BEC6F06D8D}"/>
              </a:ext>
            </a:extLst>
          </p:cNvPr>
          <p:cNvSpPr>
            <a:spLocks noChangeArrowheads="1"/>
          </p:cNvSpPr>
          <p:nvPr/>
        </p:nvSpPr>
        <p:spPr bwMode="auto">
          <a:xfrm>
            <a:off x="197644" y="980380"/>
            <a:ext cx="950912" cy="457200"/>
          </a:xfrm>
          <a:prstGeom prst="rect">
            <a:avLst/>
          </a:prstGeom>
          <a:noFill/>
          <a:ln w="12700" cap="sq">
            <a:noFill/>
            <a:miter lim="800000"/>
            <a:headEnd type="none" w="sm" len="sm"/>
            <a:tailEnd type="none" w="sm" len="sm"/>
          </a:ln>
        </p:spPr>
        <p:txBody>
          <a:bodyPr wrap="none">
            <a:spAutoFit/>
          </a:bodyPr>
          <a:lstStyle/>
          <a:p>
            <a:pPr algn="l"/>
            <a:r>
              <a:rPr lang="zh-CN" altLang="en-US" b="1" dirty="0">
                <a:solidFill>
                  <a:srgbClr val="FFC000"/>
                </a:solidFill>
                <a:latin typeface="黑体" pitchFamily="2" charset="-122"/>
                <a:ea typeface="黑体" pitchFamily="2" charset="-122"/>
              </a:rPr>
              <a:t>作业</a:t>
            </a:r>
            <a:r>
              <a:rPr lang="en-US" altLang="zh-CN" b="1" dirty="0">
                <a:solidFill>
                  <a:srgbClr val="FFC000"/>
                </a:solidFill>
                <a:latin typeface="黑体" pitchFamily="2" charset="-122"/>
                <a:ea typeface="黑体" pitchFamily="2" charset="-122"/>
              </a:rPr>
              <a:t>8</a:t>
            </a:r>
            <a:endParaRPr lang="en-US" altLang="zh-CN" dirty="0">
              <a:solidFill>
                <a:srgbClr val="FFC000"/>
              </a:solidFill>
              <a:latin typeface="黑体" pitchFamily="2" charset="-122"/>
              <a:ea typeface="黑体" pitchFamily="2" charset="-122"/>
            </a:endParaRPr>
          </a:p>
        </p:txBody>
      </p:sp>
      <p:pic>
        <p:nvPicPr>
          <p:cNvPr id="7" name="Picture 5">
            <a:extLst>
              <a:ext uri="{FF2B5EF4-FFF2-40B4-BE49-F238E27FC236}">
                <a16:creationId xmlns:a16="http://schemas.microsoft.com/office/drawing/2014/main" id="{58CCA2FE-FA68-470A-9E58-ECC874E64BC8}"/>
              </a:ext>
            </a:extLst>
          </p:cNvPr>
          <p:cNvPicPr>
            <a:picLocks noChangeAspect="1" noChangeArrowheads="1"/>
          </p:cNvPicPr>
          <p:nvPr/>
        </p:nvPicPr>
        <p:blipFill>
          <a:blip r:embed="rId2" cstate="print"/>
          <a:srcRect/>
          <a:stretch>
            <a:fillRect/>
          </a:stretch>
        </p:blipFill>
        <p:spPr bwMode="auto">
          <a:xfrm>
            <a:off x="1134269" y="3140968"/>
            <a:ext cx="6875462" cy="3036887"/>
          </a:xfrm>
          <a:prstGeom prst="rect">
            <a:avLst/>
          </a:prstGeom>
          <a:noFill/>
          <a:ln w="9525">
            <a:noFill/>
            <a:miter lim="800000"/>
            <a:headEnd/>
            <a:tailEnd/>
          </a:ln>
        </p:spPr>
      </p:pic>
      <p:sp>
        <p:nvSpPr>
          <p:cNvPr id="8" name="Rectangle 6">
            <a:extLst>
              <a:ext uri="{FF2B5EF4-FFF2-40B4-BE49-F238E27FC236}">
                <a16:creationId xmlns:a16="http://schemas.microsoft.com/office/drawing/2014/main" id="{A63EF0BC-89D2-4FE0-9D78-06CCA11EF175}"/>
              </a:ext>
            </a:extLst>
          </p:cNvPr>
          <p:cNvSpPr>
            <a:spLocks noChangeArrowheads="1"/>
          </p:cNvSpPr>
          <p:nvPr/>
        </p:nvSpPr>
        <p:spPr bwMode="auto">
          <a:xfrm>
            <a:off x="413544" y="1556643"/>
            <a:ext cx="8497887" cy="1582737"/>
          </a:xfrm>
          <a:prstGeom prst="rect">
            <a:avLst/>
          </a:prstGeom>
          <a:noFill/>
          <a:ln w="9525">
            <a:noFill/>
            <a:miter lim="800000"/>
            <a:headEnd/>
            <a:tailEnd/>
          </a:ln>
        </p:spPr>
        <p:txBody>
          <a:bodyPr>
            <a:spAutoFit/>
          </a:bodyPr>
          <a:lstStyle/>
          <a:p>
            <a:pPr algn="l"/>
            <a:endParaRPr kumimoji="0" lang="en-US" altLang="zh-CN" dirty="0">
              <a:solidFill>
                <a:srgbClr val="000000"/>
              </a:solidFill>
              <a:latin typeface="黑体" pitchFamily="2" charset="-122"/>
              <a:ea typeface="黑体" pitchFamily="2" charset="-122"/>
            </a:endParaRPr>
          </a:p>
          <a:p>
            <a:pPr algn="l"/>
            <a:r>
              <a:rPr kumimoji="0" lang="zh-CN" altLang="en-US" dirty="0">
                <a:solidFill>
                  <a:schemeClr val="tx1"/>
                </a:solidFill>
                <a:latin typeface="黑体" pitchFamily="2" charset="-122"/>
                <a:ea typeface="黑体" pitchFamily="2" charset="-122"/>
              </a:rPr>
              <a:t>某段表内容如下：逻辑地址为（</a:t>
            </a:r>
            <a:r>
              <a:rPr kumimoji="0" lang="en-US" altLang="zh-CN" b="1" dirty="0">
                <a:solidFill>
                  <a:schemeClr val="tx1"/>
                </a:solidFill>
                <a:latin typeface="黑体" pitchFamily="2" charset="-122"/>
                <a:ea typeface="黑体" pitchFamily="2" charset="-122"/>
              </a:rPr>
              <a:t>2</a:t>
            </a:r>
            <a:r>
              <a:rPr kumimoji="0" lang="zh-CN" altLang="en-US" dirty="0">
                <a:solidFill>
                  <a:schemeClr val="tx1"/>
                </a:solidFill>
                <a:latin typeface="黑体" pitchFamily="2" charset="-122"/>
                <a:ea typeface="黑体" pitchFamily="2" charset="-122"/>
              </a:rPr>
              <a:t>，</a:t>
            </a:r>
            <a:r>
              <a:rPr kumimoji="0" lang="en-US" altLang="zh-CN" b="1" dirty="0">
                <a:solidFill>
                  <a:schemeClr val="tx1"/>
                </a:solidFill>
                <a:latin typeface="黑体" pitchFamily="2" charset="-122"/>
                <a:ea typeface="黑体" pitchFamily="2" charset="-122"/>
              </a:rPr>
              <a:t>154</a:t>
            </a:r>
            <a:r>
              <a:rPr kumimoji="0" lang="zh-CN" altLang="en-US" dirty="0">
                <a:solidFill>
                  <a:schemeClr val="tx1"/>
                </a:solidFill>
                <a:latin typeface="黑体" pitchFamily="2" charset="-122"/>
                <a:ea typeface="黑体" pitchFamily="2" charset="-122"/>
              </a:rPr>
              <a:t>）、（</a:t>
            </a:r>
            <a:r>
              <a:rPr kumimoji="0" lang="en-US" altLang="zh-CN" dirty="0">
                <a:solidFill>
                  <a:schemeClr val="tx1"/>
                </a:solidFill>
                <a:latin typeface="黑体" pitchFamily="2" charset="-122"/>
                <a:ea typeface="黑体" pitchFamily="2" charset="-122"/>
              </a:rPr>
              <a:t>3</a:t>
            </a:r>
            <a:r>
              <a:rPr kumimoji="0" lang="zh-CN" altLang="en-US" dirty="0">
                <a:solidFill>
                  <a:schemeClr val="tx1"/>
                </a:solidFill>
                <a:latin typeface="黑体" pitchFamily="2" charset="-122"/>
                <a:ea typeface="黑体" pitchFamily="2" charset="-122"/>
              </a:rPr>
              <a:t>，</a:t>
            </a:r>
            <a:r>
              <a:rPr kumimoji="0" lang="en-US" altLang="zh-CN" dirty="0">
                <a:solidFill>
                  <a:schemeClr val="tx1"/>
                </a:solidFill>
                <a:latin typeface="黑体" pitchFamily="2" charset="-122"/>
                <a:ea typeface="黑体" pitchFamily="2" charset="-122"/>
              </a:rPr>
              <a:t>4000</a:t>
            </a:r>
            <a:r>
              <a:rPr kumimoji="0" lang="zh-CN" altLang="en-US" dirty="0">
                <a:solidFill>
                  <a:schemeClr val="tx1"/>
                </a:solidFill>
                <a:latin typeface="黑体" pitchFamily="2" charset="-122"/>
                <a:ea typeface="黑体" pitchFamily="2" charset="-122"/>
              </a:rPr>
              <a:t>）、（</a:t>
            </a:r>
            <a:r>
              <a:rPr kumimoji="0" lang="en-US" altLang="zh-CN" dirty="0">
                <a:solidFill>
                  <a:schemeClr val="tx1"/>
                </a:solidFill>
                <a:latin typeface="黑体" pitchFamily="2" charset="-122"/>
                <a:ea typeface="黑体" pitchFamily="2" charset="-122"/>
              </a:rPr>
              <a:t>5</a:t>
            </a:r>
            <a:r>
              <a:rPr kumimoji="0" lang="zh-CN" altLang="en-US" dirty="0">
                <a:solidFill>
                  <a:schemeClr val="tx1"/>
                </a:solidFill>
                <a:latin typeface="黑体" pitchFamily="2" charset="-122"/>
                <a:ea typeface="黑体" pitchFamily="2" charset="-122"/>
              </a:rPr>
              <a:t>，</a:t>
            </a:r>
            <a:r>
              <a:rPr kumimoji="0" lang="en-US" altLang="zh-CN" dirty="0">
                <a:solidFill>
                  <a:schemeClr val="tx1"/>
                </a:solidFill>
                <a:latin typeface="黑体" pitchFamily="2" charset="-122"/>
                <a:ea typeface="黑体" pitchFamily="2" charset="-122"/>
              </a:rPr>
              <a:t>20</a:t>
            </a:r>
            <a:r>
              <a:rPr kumimoji="0" lang="zh-CN" altLang="en-US" dirty="0">
                <a:solidFill>
                  <a:schemeClr val="tx1"/>
                </a:solidFill>
                <a:latin typeface="黑体" pitchFamily="2" charset="-122"/>
                <a:ea typeface="黑体" pitchFamily="2" charset="-122"/>
              </a:rPr>
              <a:t>）、（</a:t>
            </a:r>
            <a:r>
              <a:rPr kumimoji="0" lang="en-US" altLang="zh-CN" dirty="0">
                <a:solidFill>
                  <a:schemeClr val="tx1"/>
                </a:solidFill>
                <a:latin typeface="黑体" pitchFamily="2" charset="-122"/>
                <a:ea typeface="黑体" pitchFamily="2" charset="-122"/>
              </a:rPr>
              <a:t>0</a:t>
            </a:r>
            <a:r>
              <a:rPr kumimoji="0" lang="zh-CN" altLang="en-US" dirty="0">
                <a:solidFill>
                  <a:schemeClr val="tx1"/>
                </a:solidFill>
                <a:latin typeface="黑体" pitchFamily="2" charset="-122"/>
                <a:ea typeface="黑体" pitchFamily="2" charset="-122"/>
              </a:rPr>
              <a:t>，</a:t>
            </a:r>
            <a:r>
              <a:rPr kumimoji="0" lang="en-US" altLang="zh-CN" dirty="0">
                <a:solidFill>
                  <a:schemeClr val="tx1"/>
                </a:solidFill>
                <a:latin typeface="黑体" pitchFamily="2" charset="-122"/>
                <a:ea typeface="黑体" pitchFamily="2" charset="-122"/>
              </a:rPr>
              <a:t>2096</a:t>
            </a:r>
            <a:r>
              <a:rPr kumimoji="0" lang="zh-CN" altLang="en-US" dirty="0">
                <a:solidFill>
                  <a:schemeClr val="tx1"/>
                </a:solidFill>
                <a:latin typeface="黑体" pitchFamily="2" charset="-122"/>
                <a:ea typeface="黑体" pitchFamily="2" charset="-122"/>
              </a:rPr>
              <a:t>）的实际物理地址是多少？</a:t>
            </a:r>
          </a:p>
          <a:p>
            <a:pPr algn="l">
              <a:spcBef>
                <a:spcPts val="50"/>
              </a:spcBef>
            </a:pPr>
            <a:endParaRPr kumimoji="0" lang="en-US" altLang="zh-CN" dirty="0">
              <a:solidFill>
                <a:srgbClr val="000000"/>
              </a:solidFill>
              <a:latin typeface="黑体" pitchFamily="2" charset="-122"/>
              <a:ea typeface="黑体" pitchFamily="2" charset="-122"/>
            </a:endParaRPr>
          </a:p>
        </p:txBody>
      </p:sp>
    </p:spTree>
    <p:extLst>
      <p:ext uri="{BB962C8B-B14F-4D97-AF65-F5344CB8AC3E}">
        <p14:creationId xmlns:p14="http://schemas.microsoft.com/office/powerpoint/2010/main" val="54368299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247200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a:t>
            </a:r>
          </a:p>
        </p:txBody>
      </p:sp>
      <p:sp>
        <p:nvSpPr>
          <p:cNvPr id="6" name="Rectangle 2">
            <a:extLst>
              <a:ext uri="{FF2B5EF4-FFF2-40B4-BE49-F238E27FC236}">
                <a16:creationId xmlns:a16="http://schemas.microsoft.com/office/drawing/2014/main" id="{DD40424B-8981-42F5-A8E7-840531693293}"/>
              </a:ext>
            </a:extLst>
          </p:cNvPr>
          <p:cNvSpPr>
            <a:spLocks noChangeArrowheads="1"/>
          </p:cNvSpPr>
          <p:nvPr/>
        </p:nvSpPr>
        <p:spPr bwMode="auto">
          <a:xfrm>
            <a:off x="250677" y="907727"/>
            <a:ext cx="950912" cy="457200"/>
          </a:xfrm>
          <a:prstGeom prst="rect">
            <a:avLst/>
          </a:prstGeom>
          <a:noFill/>
          <a:ln w="12700" cap="sq">
            <a:noFill/>
            <a:miter lim="800000"/>
            <a:headEnd type="none" w="sm" len="sm"/>
            <a:tailEnd type="none" w="sm" len="sm"/>
          </a:ln>
        </p:spPr>
        <p:txBody>
          <a:bodyPr wrap="none">
            <a:spAutoFit/>
          </a:bodyPr>
          <a:lstStyle/>
          <a:p>
            <a:pPr algn="l"/>
            <a:r>
              <a:rPr lang="zh-CN" altLang="en-US" b="1" dirty="0">
                <a:solidFill>
                  <a:srgbClr val="FFC000"/>
                </a:solidFill>
                <a:latin typeface="黑体" pitchFamily="2" charset="-122"/>
                <a:ea typeface="黑体" pitchFamily="2" charset="-122"/>
              </a:rPr>
              <a:t>作业</a:t>
            </a:r>
            <a:r>
              <a:rPr lang="en-US" altLang="zh-CN" b="1" dirty="0">
                <a:solidFill>
                  <a:srgbClr val="FFC000"/>
                </a:solidFill>
                <a:latin typeface="黑体" pitchFamily="2" charset="-122"/>
                <a:ea typeface="黑体" pitchFamily="2" charset="-122"/>
              </a:rPr>
              <a:t>9</a:t>
            </a:r>
            <a:endParaRPr lang="en-US" altLang="zh-CN" dirty="0">
              <a:solidFill>
                <a:srgbClr val="FFC000"/>
              </a:solidFill>
              <a:latin typeface="黑体" pitchFamily="2" charset="-122"/>
              <a:ea typeface="黑体" pitchFamily="2" charset="-122"/>
            </a:endParaRPr>
          </a:p>
        </p:txBody>
      </p:sp>
      <p:sp>
        <p:nvSpPr>
          <p:cNvPr id="7" name="Rectangle 4">
            <a:extLst>
              <a:ext uri="{FF2B5EF4-FFF2-40B4-BE49-F238E27FC236}">
                <a16:creationId xmlns:a16="http://schemas.microsoft.com/office/drawing/2014/main" id="{C93B726D-6BCF-4F8D-8AA9-85292355B416}"/>
              </a:ext>
            </a:extLst>
          </p:cNvPr>
          <p:cNvSpPr>
            <a:spLocks noChangeArrowheads="1"/>
          </p:cNvSpPr>
          <p:nvPr/>
        </p:nvSpPr>
        <p:spPr bwMode="auto">
          <a:xfrm>
            <a:off x="466577" y="1483990"/>
            <a:ext cx="8497887" cy="2703512"/>
          </a:xfrm>
          <a:prstGeom prst="rect">
            <a:avLst/>
          </a:prstGeom>
          <a:noFill/>
          <a:ln w="9525">
            <a:noFill/>
            <a:miter lim="800000"/>
            <a:headEnd/>
            <a:tailEnd/>
          </a:ln>
        </p:spPr>
        <p:txBody>
          <a:bodyPr>
            <a:spAutoFit/>
          </a:bodyPr>
          <a:lstStyle/>
          <a:p>
            <a:pPr algn="l"/>
            <a:endParaRPr kumimoji="0" lang="en-US" altLang="zh-CN" dirty="0">
              <a:solidFill>
                <a:srgbClr val="000000"/>
              </a:solidFill>
              <a:latin typeface="黑体" pitchFamily="2" charset="-122"/>
              <a:ea typeface="黑体" pitchFamily="2" charset="-122"/>
            </a:endParaRPr>
          </a:p>
          <a:p>
            <a:pPr algn="l"/>
            <a:r>
              <a:rPr kumimoji="0" lang="zh-CN" altLang="en-US" dirty="0">
                <a:solidFill>
                  <a:schemeClr val="tx1"/>
                </a:solidFill>
                <a:latin typeface="黑体" pitchFamily="2" charset="-122"/>
                <a:ea typeface="黑体" pitchFamily="2" charset="-122"/>
              </a:rPr>
              <a:t>每页为</a:t>
            </a:r>
            <a:r>
              <a:rPr kumimoji="0" lang="en-US" altLang="zh-CN" b="1" dirty="0">
                <a:solidFill>
                  <a:schemeClr val="tx1"/>
                </a:solidFill>
                <a:latin typeface="黑体" pitchFamily="2" charset="-122"/>
                <a:ea typeface="黑体" pitchFamily="2" charset="-122"/>
              </a:rPr>
              <a:t>1KB</a:t>
            </a:r>
            <a:r>
              <a:rPr kumimoji="0" lang="zh-CN" altLang="en-US" dirty="0">
                <a:solidFill>
                  <a:schemeClr val="tx1"/>
                </a:solidFill>
                <a:latin typeface="黑体" pitchFamily="2" charset="-122"/>
                <a:ea typeface="黑体" pitchFamily="2" charset="-122"/>
              </a:rPr>
              <a:t>。假定某时刻一进程页表中页面的页号和物理块号的对照表如下：则逻辑地址</a:t>
            </a:r>
            <a:r>
              <a:rPr kumimoji="0" lang="en-US" altLang="zh-CN" b="1" dirty="0">
                <a:solidFill>
                  <a:schemeClr val="tx1"/>
                </a:solidFill>
                <a:latin typeface="黑体" pitchFamily="2" charset="-122"/>
                <a:ea typeface="黑体" pitchFamily="2" charset="-122"/>
              </a:rPr>
              <a:t>0A5C(H)</a:t>
            </a:r>
            <a:r>
              <a:rPr kumimoji="0" lang="zh-CN" altLang="en-US" dirty="0">
                <a:solidFill>
                  <a:schemeClr val="tx1"/>
                </a:solidFill>
                <a:latin typeface="黑体" pitchFamily="2" charset="-122"/>
                <a:ea typeface="黑体" pitchFamily="2" charset="-122"/>
              </a:rPr>
              <a:t>所对应的物理地址是什么？要求：写出主要计算过程。</a:t>
            </a:r>
          </a:p>
          <a:p>
            <a:pPr algn="l">
              <a:spcBef>
                <a:spcPts val="50"/>
              </a:spcBef>
            </a:pPr>
            <a:endParaRPr kumimoji="0" lang="zh-CN" altLang="en-US" dirty="0">
              <a:solidFill>
                <a:srgbClr val="000000"/>
              </a:solidFill>
              <a:latin typeface="黑体" pitchFamily="2" charset="-122"/>
              <a:ea typeface="黑体" pitchFamily="2" charset="-122"/>
            </a:endParaRPr>
          </a:p>
          <a:p>
            <a:pPr algn="l">
              <a:spcBef>
                <a:spcPts val="13"/>
              </a:spcBef>
            </a:pPr>
            <a:endParaRPr kumimoji="0" lang="zh-CN" altLang="en-US" dirty="0">
              <a:solidFill>
                <a:srgbClr val="000000"/>
              </a:solidFill>
              <a:latin typeface="黑体" pitchFamily="2" charset="-122"/>
              <a:ea typeface="黑体" pitchFamily="2" charset="-122"/>
            </a:endParaRPr>
          </a:p>
          <a:p>
            <a:pPr algn="l">
              <a:spcBef>
                <a:spcPts val="50"/>
              </a:spcBef>
            </a:pPr>
            <a:endParaRPr kumimoji="0" lang="en-US" altLang="zh-CN" dirty="0">
              <a:solidFill>
                <a:srgbClr val="000000"/>
              </a:solidFill>
              <a:latin typeface="黑体" pitchFamily="2" charset="-122"/>
              <a:ea typeface="黑体" pitchFamily="2" charset="-122"/>
            </a:endParaRPr>
          </a:p>
        </p:txBody>
      </p:sp>
      <p:pic>
        <p:nvPicPr>
          <p:cNvPr id="8" name="Picture 5">
            <a:extLst>
              <a:ext uri="{FF2B5EF4-FFF2-40B4-BE49-F238E27FC236}">
                <a16:creationId xmlns:a16="http://schemas.microsoft.com/office/drawing/2014/main" id="{F567D73C-C2D8-4698-B85F-CD1029C31ECA}"/>
              </a:ext>
            </a:extLst>
          </p:cNvPr>
          <p:cNvPicPr>
            <a:picLocks noChangeAspect="1" noChangeArrowheads="1"/>
          </p:cNvPicPr>
          <p:nvPr/>
        </p:nvPicPr>
        <p:blipFill>
          <a:blip r:embed="rId2" cstate="print"/>
          <a:srcRect/>
          <a:stretch>
            <a:fillRect/>
          </a:stretch>
        </p:blipFill>
        <p:spPr bwMode="auto">
          <a:xfrm>
            <a:off x="1547664" y="3789040"/>
            <a:ext cx="6186488" cy="2705100"/>
          </a:xfrm>
          <a:prstGeom prst="rect">
            <a:avLst/>
          </a:prstGeom>
          <a:noFill/>
          <a:ln w="9525">
            <a:noFill/>
            <a:miter lim="800000"/>
            <a:headEnd/>
            <a:tailEnd/>
          </a:ln>
        </p:spPr>
      </p:pic>
    </p:spTree>
    <p:extLst>
      <p:ext uri="{BB962C8B-B14F-4D97-AF65-F5344CB8AC3E}">
        <p14:creationId xmlns:p14="http://schemas.microsoft.com/office/powerpoint/2010/main" val="458082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7" name="Rectangle 4">
            <a:extLst>
              <a:ext uri="{FF2B5EF4-FFF2-40B4-BE49-F238E27FC236}">
                <a16:creationId xmlns:a16="http://schemas.microsoft.com/office/drawing/2014/main" id="{3703B7B9-B9E2-4832-AB73-2F6026D03663}"/>
              </a:ext>
            </a:extLst>
          </p:cNvPr>
          <p:cNvSpPr>
            <a:spLocks noChangeArrowheads="1"/>
          </p:cNvSpPr>
          <p:nvPr/>
        </p:nvSpPr>
        <p:spPr bwMode="auto">
          <a:xfrm>
            <a:off x="202699" y="1037770"/>
            <a:ext cx="3600350" cy="431800"/>
          </a:xfrm>
          <a:prstGeom prst="rect">
            <a:avLst/>
          </a:prstGeom>
          <a:noFill/>
          <a:ln w="9525">
            <a:noFill/>
            <a:miter lim="800000"/>
            <a:headEnd/>
            <a:tailEnd/>
          </a:ln>
        </p:spPr>
        <p:txBody>
          <a:bodyPr/>
          <a:lstStyle/>
          <a:p>
            <a:r>
              <a:rPr lang="zh-CN" altLang="en-US" sz="3200" b="1" dirty="0">
                <a:solidFill>
                  <a:srgbClr val="FF0000"/>
                </a:solidFill>
                <a:latin typeface="华文楷体" panose="02010600040101010101" pitchFamily="2" charset="-122"/>
                <a:ea typeface="华文楷体" panose="02010600040101010101" pitchFamily="2" charset="-122"/>
              </a:rPr>
              <a:t>程序执行示例</a:t>
            </a:r>
          </a:p>
        </p:txBody>
      </p:sp>
      <p:pic>
        <p:nvPicPr>
          <p:cNvPr id="5" name="Picture 3">
            <a:extLst>
              <a:ext uri="{FF2B5EF4-FFF2-40B4-BE49-F238E27FC236}">
                <a16:creationId xmlns:a16="http://schemas.microsoft.com/office/drawing/2014/main" id="{E6296967-DC1C-4C82-960B-94C3C2BEC5F5}"/>
              </a:ext>
            </a:extLst>
          </p:cNvPr>
          <p:cNvPicPr>
            <a:picLocks noChangeAspect="1" noChangeArrowheads="1"/>
          </p:cNvPicPr>
          <p:nvPr/>
        </p:nvPicPr>
        <p:blipFill>
          <a:blip r:embed="rId2" cstate="print"/>
          <a:srcRect/>
          <a:stretch>
            <a:fillRect/>
          </a:stretch>
        </p:blipFill>
        <p:spPr bwMode="auto">
          <a:xfrm>
            <a:off x="1043608" y="1680035"/>
            <a:ext cx="7201867" cy="4833478"/>
          </a:xfrm>
          <a:prstGeom prst="rect">
            <a:avLst/>
          </a:prstGeom>
          <a:noFill/>
          <a:ln w="19050" algn="ctr">
            <a:noFill/>
            <a:miter lim="800000"/>
            <a:headEnd/>
            <a:tailEnd/>
          </a:ln>
        </p:spPr>
      </p:pic>
    </p:spTree>
    <p:extLst>
      <p:ext uri="{BB962C8B-B14F-4D97-AF65-F5344CB8AC3E}">
        <p14:creationId xmlns:p14="http://schemas.microsoft.com/office/powerpoint/2010/main" val="28756626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247200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a:t>
            </a:r>
          </a:p>
        </p:txBody>
      </p:sp>
      <p:sp>
        <p:nvSpPr>
          <p:cNvPr id="6" name="标题 1">
            <a:extLst>
              <a:ext uri="{FF2B5EF4-FFF2-40B4-BE49-F238E27FC236}">
                <a16:creationId xmlns:a16="http://schemas.microsoft.com/office/drawing/2014/main" id="{A319E98A-6C40-4EE7-BB51-6EF85F375744}"/>
              </a:ext>
            </a:extLst>
          </p:cNvPr>
          <p:cNvSpPr txBox="1">
            <a:spLocks/>
          </p:cNvSpPr>
          <p:nvPr/>
        </p:nvSpPr>
        <p:spPr bwMode="auto">
          <a:xfrm>
            <a:off x="457200" y="834009"/>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0" cap="none" spc="0" normalizeH="0" baseline="0" noProof="0" dirty="0">
                <a:ln>
                  <a:noFill/>
                </a:ln>
                <a:solidFill>
                  <a:srgbClr val="FFC000"/>
                </a:solidFill>
                <a:effectLst/>
                <a:uLnTx/>
                <a:uFillTx/>
                <a:latin typeface="Arial"/>
                <a:ea typeface="宋体"/>
                <a:cs typeface="+mj-cs"/>
              </a:rPr>
              <a:t>2009</a:t>
            </a:r>
            <a:r>
              <a:rPr kumimoji="0" lang="zh-CN" altLang="en-US" sz="3600" b="0" i="0" u="none" strike="noStrike" kern="0" cap="none" spc="0" normalizeH="0" baseline="0" noProof="0" dirty="0">
                <a:ln>
                  <a:noFill/>
                </a:ln>
                <a:solidFill>
                  <a:srgbClr val="FFC000"/>
                </a:solidFill>
                <a:effectLst/>
                <a:uLnTx/>
                <a:uFillTx/>
                <a:latin typeface="Arial"/>
                <a:ea typeface="宋体"/>
                <a:cs typeface="+mj-cs"/>
              </a:rPr>
              <a:t>考研题</a:t>
            </a:r>
          </a:p>
        </p:txBody>
      </p:sp>
      <p:sp>
        <p:nvSpPr>
          <p:cNvPr id="7" name="内容占位符 2">
            <a:extLst>
              <a:ext uri="{FF2B5EF4-FFF2-40B4-BE49-F238E27FC236}">
                <a16:creationId xmlns:a16="http://schemas.microsoft.com/office/drawing/2014/main" id="{CEF14167-48E3-4174-BBB0-16C43B769B29}"/>
              </a:ext>
            </a:extLst>
          </p:cNvPr>
          <p:cNvSpPr txBox="1">
            <a:spLocks/>
          </p:cNvSpPr>
          <p:nvPr/>
        </p:nvSpPr>
        <p:spPr bwMode="auto">
          <a:xfrm>
            <a:off x="457200" y="2159571"/>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0" fontAlgn="base" latinLnBrk="0" hangingPunct="0">
              <a:lnSpc>
                <a:spcPct val="150000"/>
              </a:lnSpc>
              <a:spcBef>
                <a:spcPct val="20000"/>
              </a:spcBef>
              <a:spcAft>
                <a:spcPct val="0"/>
              </a:spcAft>
              <a:buClrTx/>
              <a:buSzTx/>
              <a:buFontTx/>
              <a:buNone/>
              <a:tabLst/>
              <a:defRPr/>
            </a:pPr>
            <a:r>
              <a:rPr kumimoji="0" lang="en-US" altLang="zh-CN" sz="2000" b="1" i="0" u="none" strike="noStrike" kern="0" cap="none" spc="0" normalizeH="0" baseline="0" noProof="0" dirty="0">
                <a:ln>
                  <a:noFill/>
                </a:ln>
                <a:effectLst/>
                <a:uLnTx/>
                <a:uFillTx/>
                <a:latin typeface="Arial"/>
                <a:ea typeface="宋体"/>
                <a:cs typeface="+mn-cs"/>
              </a:rPr>
              <a:t>26</a:t>
            </a:r>
            <a:r>
              <a:rPr kumimoji="0" lang="zh-CN" altLang="en-US" sz="2000" b="1" i="0" u="none" strike="noStrike" kern="0" cap="none" spc="0" normalizeH="0" baseline="0" noProof="0" dirty="0">
                <a:ln>
                  <a:noFill/>
                </a:ln>
                <a:effectLst/>
                <a:uLnTx/>
                <a:uFillTx/>
                <a:latin typeface="Arial"/>
                <a:ea typeface="宋体"/>
                <a:cs typeface="+mn-cs"/>
              </a:rPr>
              <a:t>．分区分配内存管理方式的主要保护措施是</a:t>
            </a:r>
            <a:r>
              <a:rPr kumimoji="0" lang="en-US" sz="2000" b="1" i="0" u="none" strike="noStrike" kern="0" cap="none" spc="0" normalizeH="0" baseline="0" noProof="0" dirty="0">
                <a:ln>
                  <a:noFill/>
                </a:ln>
                <a:effectLst/>
                <a:uLnTx/>
                <a:uFillTx/>
                <a:latin typeface="Arial"/>
                <a:ea typeface="宋体"/>
                <a:cs typeface="+mn-cs"/>
              </a:rPr>
              <a:t>  </a:t>
            </a:r>
            <a:endParaRPr kumimoji="0" lang="zh-CN" altLang="en-US" sz="2000" b="0" i="0" u="none" strike="noStrike" kern="0" cap="none" spc="0" normalizeH="0" baseline="0" noProof="0" dirty="0">
              <a:ln>
                <a:noFill/>
              </a:ln>
              <a:effectLst/>
              <a:uLnTx/>
              <a:uFillTx/>
              <a:latin typeface="Arial"/>
              <a:ea typeface="宋体"/>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tabLst/>
              <a:defRPr/>
            </a:pPr>
            <a:r>
              <a:rPr kumimoji="0" lang="en-US" sz="2000" b="1" i="0" u="none" strike="noStrike" kern="0" cap="none" spc="0" normalizeH="0" baseline="0" noProof="0" dirty="0">
                <a:ln>
                  <a:noFill/>
                </a:ln>
                <a:effectLst/>
                <a:uLnTx/>
                <a:uFillTx/>
                <a:latin typeface="Arial"/>
                <a:ea typeface="宋体"/>
                <a:cs typeface="+mn-cs"/>
              </a:rPr>
              <a:t>        </a:t>
            </a:r>
            <a:r>
              <a:rPr kumimoji="0" lang="en-US" altLang="zh-CN" sz="2000" b="1" i="0" u="none" strike="noStrike" kern="0" cap="none" spc="0" normalizeH="0" baseline="0" noProof="0" dirty="0">
                <a:ln>
                  <a:noFill/>
                </a:ln>
                <a:solidFill>
                  <a:srgbClr val="FFC000"/>
                </a:solidFill>
                <a:effectLst/>
                <a:uLnTx/>
                <a:uFillTx/>
                <a:latin typeface="Arial"/>
                <a:ea typeface="宋体"/>
                <a:cs typeface="+mn-cs"/>
              </a:rPr>
              <a:t>A</a:t>
            </a:r>
            <a:r>
              <a:rPr kumimoji="0" lang="zh-CN" altLang="en-US" sz="2000" b="1" i="0" u="none" strike="noStrike" kern="0" cap="none" spc="0" normalizeH="0" baseline="0" noProof="0" dirty="0">
                <a:ln>
                  <a:noFill/>
                </a:ln>
                <a:solidFill>
                  <a:srgbClr val="FFC000"/>
                </a:solidFill>
                <a:effectLst/>
                <a:uLnTx/>
                <a:uFillTx/>
                <a:latin typeface="Arial"/>
                <a:ea typeface="宋体"/>
                <a:cs typeface="+mn-cs"/>
              </a:rPr>
              <a:t>．界地址保护</a:t>
            </a:r>
            <a:r>
              <a:rPr kumimoji="0" lang="en-US" sz="2000" b="1" i="0" u="none" strike="noStrike" kern="0" cap="none" spc="0" normalizeH="0" baseline="0" noProof="0" dirty="0">
                <a:ln>
                  <a:noFill/>
                </a:ln>
                <a:effectLst/>
                <a:uLnTx/>
                <a:uFillTx/>
                <a:latin typeface="Arial"/>
                <a:ea typeface="宋体"/>
                <a:cs typeface="+mn-cs"/>
              </a:rPr>
              <a:t>    </a:t>
            </a:r>
            <a:r>
              <a:rPr kumimoji="0" lang="en-US" altLang="zh-CN" sz="2000" b="1" i="0" u="none" strike="noStrike" kern="0" cap="none" spc="0" normalizeH="0" baseline="0" noProof="0" dirty="0">
                <a:ln>
                  <a:noFill/>
                </a:ln>
                <a:effectLst/>
                <a:uLnTx/>
                <a:uFillTx/>
                <a:latin typeface="Arial"/>
                <a:ea typeface="宋体"/>
                <a:cs typeface="+mn-cs"/>
              </a:rPr>
              <a:t>B.</a:t>
            </a:r>
            <a:r>
              <a:rPr kumimoji="0" lang="zh-CN" altLang="en-US" sz="2000" b="1" i="0" u="none" strike="noStrike" kern="0" cap="none" spc="0" normalizeH="0" baseline="0" noProof="0" dirty="0">
                <a:ln>
                  <a:noFill/>
                </a:ln>
                <a:effectLst/>
                <a:uLnTx/>
                <a:uFillTx/>
                <a:latin typeface="Arial"/>
                <a:ea typeface="宋体"/>
                <a:cs typeface="+mn-cs"/>
              </a:rPr>
              <a:t>程序代码保护</a:t>
            </a:r>
            <a:r>
              <a:rPr kumimoji="0" lang="en-US" sz="2000" b="1" i="0" u="none" strike="noStrike" kern="0" cap="none" spc="0" normalizeH="0" baseline="0" noProof="0" dirty="0">
                <a:ln>
                  <a:noFill/>
                </a:ln>
                <a:effectLst/>
                <a:uLnTx/>
                <a:uFillTx/>
                <a:latin typeface="Arial"/>
                <a:ea typeface="宋体"/>
                <a:cs typeface="+mn-cs"/>
              </a:rPr>
              <a:t>   </a:t>
            </a:r>
            <a:r>
              <a:rPr kumimoji="0" lang="en-US" altLang="zh-CN" sz="2000" b="1" i="0" u="none" strike="noStrike" kern="0" cap="none" spc="0" normalizeH="0" baseline="0" noProof="0" dirty="0">
                <a:ln>
                  <a:noFill/>
                </a:ln>
                <a:effectLst/>
                <a:uLnTx/>
                <a:uFillTx/>
                <a:latin typeface="Arial"/>
                <a:ea typeface="宋体"/>
                <a:cs typeface="+mn-cs"/>
              </a:rPr>
              <a:t>C.</a:t>
            </a:r>
            <a:r>
              <a:rPr kumimoji="0" lang="zh-CN" altLang="en-US" sz="2000" b="1" i="0" u="none" strike="noStrike" kern="0" cap="none" spc="0" normalizeH="0" baseline="0" noProof="0" dirty="0">
                <a:ln>
                  <a:noFill/>
                </a:ln>
                <a:effectLst/>
                <a:uLnTx/>
                <a:uFillTx/>
                <a:latin typeface="Arial"/>
                <a:ea typeface="宋体"/>
                <a:cs typeface="+mn-cs"/>
              </a:rPr>
              <a:t>数据保护</a:t>
            </a:r>
            <a:r>
              <a:rPr kumimoji="0" lang="en-US" sz="2000" b="1" i="0" u="none" strike="noStrike" kern="0" cap="none" spc="0" normalizeH="0" baseline="0" noProof="0" dirty="0">
                <a:ln>
                  <a:noFill/>
                </a:ln>
                <a:effectLst/>
                <a:uLnTx/>
                <a:uFillTx/>
                <a:latin typeface="Arial"/>
                <a:ea typeface="宋体"/>
                <a:cs typeface="+mn-cs"/>
              </a:rPr>
              <a:t>    </a:t>
            </a:r>
            <a:r>
              <a:rPr kumimoji="0" lang="en-US" altLang="zh-CN" sz="2000" b="1" i="0" u="none" strike="noStrike" kern="0" cap="none" spc="0" normalizeH="0" baseline="0" noProof="0" dirty="0">
                <a:ln>
                  <a:noFill/>
                </a:ln>
                <a:effectLst/>
                <a:uLnTx/>
                <a:uFillTx/>
                <a:latin typeface="Arial"/>
                <a:ea typeface="宋体"/>
                <a:cs typeface="+mn-cs"/>
              </a:rPr>
              <a:t>D.</a:t>
            </a:r>
            <a:r>
              <a:rPr kumimoji="0" lang="zh-CN" altLang="en-US" sz="2000" b="1" i="0" u="none" strike="noStrike" kern="0" cap="none" spc="0" normalizeH="0" baseline="0" noProof="0" dirty="0">
                <a:ln>
                  <a:noFill/>
                </a:ln>
                <a:effectLst/>
                <a:uLnTx/>
                <a:uFillTx/>
                <a:latin typeface="Arial"/>
                <a:ea typeface="宋体"/>
                <a:cs typeface="+mn-cs"/>
              </a:rPr>
              <a:t>栈保护</a:t>
            </a:r>
            <a:r>
              <a:rPr kumimoji="0" lang="en-US" sz="2000" b="1" i="0" u="none" strike="noStrike" kern="0" cap="none" spc="0" normalizeH="0" baseline="0" noProof="0" dirty="0">
                <a:ln>
                  <a:noFill/>
                </a:ln>
                <a:effectLst/>
                <a:uLnTx/>
                <a:uFillTx/>
                <a:latin typeface="Arial"/>
                <a:ea typeface="宋体"/>
                <a:cs typeface="+mn-cs"/>
              </a:rPr>
              <a:t>  </a:t>
            </a:r>
            <a:endParaRPr kumimoji="0" lang="zh-CN" altLang="en-US" sz="2000" b="0" i="0" u="none" strike="noStrike" kern="0" cap="none" spc="0" normalizeH="0" baseline="0" noProof="0" dirty="0">
              <a:ln>
                <a:noFill/>
              </a:ln>
              <a:effectLst/>
              <a:uLnTx/>
              <a:uFillTx/>
              <a:latin typeface="Arial"/>
              <a:ea typeface="宋体"/>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a:ea typeface="宋体"/>
                <a:cs typeface="+mn-cs"/>
              </a:rPr>
              <a:t>  </a:t>
            </a:r>
            <a:endParaRPr kumimoji="0" lang="zh-CN" altLang="en-US" sz="2000" b="0" i="0" u="none" strike="noStrike" kern="0" cap="none" spc="0" normalizeH="0" baseline="0" noProof="0" dirty="0">
              <a:ln>
                <a:noFill/>
              </a:ln>
              <a:solidFill>
                <a:srgbClr val="000000"/>
              </a:solidFill>
              <a:effectLst/>
              <a:uLnTx/>
              <a:uFillTx/>
              <a:latin typeface="Arial"/>
              <a:ea typeface="宋体"/>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tabLst/>
              <a:defRPr/>
            </a:pPr>
            <a:r>
              <a:rPr kumimoji="0" lang="en-US" altLang="zh-CN" sz="2000" b="1" i="0" u="none" strike="noStrike" kern="0" cap="none" spc="0" normalizeH="0" baseline="0" noProof="0" dirty="0">
                <a:ln>
                  <a:noFill/>
                </a:ln>
                <a:effectLst/>
                <a:uLnTx/>
                <a:uFillTx/>
                <a:latin typeface="Arial"/>
                <a:ea typeface="宋体"/>
                <a:cs typeface="+mn-cs"/>
              </a:rPr>
              <a:t>27.</a:t>
            </a:r>
            <a:r>
              <a:rPr kumimoji="0" lang="zh-CN" altLang="en-US" sz="2000" b="1" i="0" u="none" strike="noStrike" kern="0" cap="none" spc="0" normalizeH="0" baseline="0" noProof="0" dirty="0">
                <a:ln>
                  <a:noFill/>
                </a:ln>
                <a:effectLst/>
                <a:uLnTx/>
                <a:uFillTx/>
                <a:latin typeface="Arial"/>
                <a:ea typeface="宋体"/>
                <a:cs typeface="+mn-cs"/>
              </a:rPr>
              <a:t>一个分段存储管理系统中，地址长度为</a:t>
            </a:r>
            <a:r>
              <a:rPr kumimoji="0" lang="en-US" altLang="zh-CN" sz="2000" b="1" i="0" u="none" strike="noStrike" kern="0" cap="none" spc="0" normalizeH="0" baseline="0" noProof="0" dirty="0">
                <a:ln>
                  <a:noFill/>
                </a:ln>
                <a:effectLst/>
                <a:uLnTx/>
                <a:uFillTx/>
                <a:latin typeface="Arial"/>
                <a:ea typeface="宋体"/>
                <a:cs typeface="+mn-cs"/>
              </a:rPr>
              <a:t>32</a:t>
            </a:r>
            <a:r>
              <a:rPr kumimoji="0" lang="zh-CN" altLang="en-US" sz="2000" b="1" i="0" u="none" strike="noStrike" kern="0" cap="none" spc="0" normalizeH="0" baseline="0" noProof="0" dirty="0">
                <a:ln>
                  <a:noFill/>
                </a:ln>
                <a:effectLst/>
                <a:uLnTx/>
                <a:uFillTx/>
                <a:latin typeface="Arial"/>
                <a:ea typeface="宋体"/>
                <a:cs typeface="+mn-cs"/>
              </a:rPr>
              <a:t>位，其中段号占</a:t>
            </a:r>
            <a:r>
              <a:rPr kumimoji="0" lang="en-US" altLang="zh-CN" sz="2000" b="1" i="0" u="none" strike="noStrike" kern="0" cap="none" spc="0" normalizeH="0" baseline="0" noProof="0" dirty="0">
                <a:ln>
                  <a:noFill/>
                </a:ln>
                <a:effectLst/>
                <a:uLnTx/>
                <a:uFillTx/>
                <a:latin typeface="Arial"/>
                <a:ea typeface="宋体"/>
                <a:cs typeface="+mn-cs"/>
              </a:rPr>
              <a:t>8</a:t>
            </a:r>
            <a:r>
              <a:rPr kumimoji="0" lang="zh-CN" altLang="en-US" sz="2000" b="1" i="0" u="none" strike="noStrike" kern="0" cap="none" spc="0" normalizeH="0" baseline="0" noProof="0" dirty="0">
                <a:ln>
                  <a:noFill/>
                </a:ln>
                <a:effectLst/>
                <a:uLnTx/>
                <a:uFillTx/>
                <a:latin typeface="Arial"/>
                <a:ea typeface="宋体"/>
                <a:cs typeface="+mn-cs"/>
              </a:rPr>
              <a:t>位，则段长最大</a:t>
            </a:r>
            <a:r>
              <a:rPr kumimoji="0" lang="en-US" sz="2000" b="1" i="0" u="none" strike="noStrike" kern="0" cap="none" spc="0" normalizeH="0" baseline="0" noProof="0" dirty="0">
                <a:ln>
                  <a:noFill/>
                </a:ln>
                <a:effectLst/>
                <a:uLnTx/>
                <a:uFillTx/>
                <a:latin typeface="Arial"/>
                <a:ea typeface="宋体"/>
                <a:cs typeface="+mn-cs"/>
              </a:rPr>
              <a:t> </a:t>
            </a:r>
            <a:endParaRPr kumimoji="0" lang="zh-CN" altLang="en-US" sz="2000" b="0" i="0" u="none" strike="noStrike" kern="0" cap="none" spc="0" normalizeH="0" baseline="0" noProof="0" dirty="0">
              <a:ln>
                <a:noFill/>
              </a:ln>
              <a:effectLst/>
              <a:uLnTx/>
              <a:uFillTx/>
              <a:latin typeface="Arial"/>
              <a:ea typeface="宋体"/>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tabLst/>
              <a:defRPr/>
            </a:pPr>
            <a:r>
              <a:rPr kumimoji="0" lang="en-US" sz="2000" b="1" i="0" u="none" strike="noStrike" kern="0" cap="none" spc="0" normalizeH="0" baseline="0" noProof="0" dirty="0">
                <a:ln>
                  <a:noFill/>
                </a:ln>
                <a:effectLst/>
                <a:uLnTx/>
                <a:uFillTx/>
                <a:latin typeface="Arial"/>
                <a:ea typeface="宋体"/>
                <a:cs typeface="+mn-cs"/>
              </a:rPr>
              <a:t>        </a:t>
            </a:r>
            <a:r>
              <a:rPr kumimoji="0" lang="en-US" altLang="zh-CN" sz="2000" b="1" i="0" u="none" strike="noStrike" kern="0" cap="none" spc="0" normalizeH="0" baseline="0" noProof="0" dirty="0">
                <a:ln>
                  <a:noFill/>
                </a:ln>
                <a:effectLst/>
                <a:uLnTx/>
                <a:uFillTx/>
                <a:latin typeface="Arial"/>
                <a:ea typeface="宋体"/>
                <a:cs typeface="+mn-cs"/>
              </a:rPr>
              <a:t>A</a:t>
            </a:r>
            <a:r>
              <a:rPr kumimoji="0" lang="zh-CN" altLang="en-US" sz="2000" b="1" i="0" u="none" strike="noStrike" kern="0" cap="none" spc="0" normalizeH="0" baseline="0" noProof="0" dirty="0">
                <a:ln>
                  <a:noFill/>
                </a:ln>
                <a:effectLst/>
                <a:uLnTx/>
                <a:uFillTx/>
                <a:latin typeface="Arial"/>
                <a:ea typeface="宋体"/>
                <a:cs typeface="+mn-cs"/>
              </a:rPr>
              <a:t>．</a:t>
            </a:r>
            <a:r>
              <a:rPr kumimoji="0" lang="en-US" altLang="zh-CN" sz="2000" b="1" i="0" u="none" strike="noStrike" kern="0" cap="none" spc="0" normalizeH="0" baseline="0" noProof="0" dirty="0">
                <a:ln>
                  <a:noFill/>
                </a:ln>
                <a:effectLst/>
                <a:uLnTx/>
                <a:uFillTx/>
                <a:latin typeface="Arial"/>
                <a:ea typeface="宋体"/>
                <a:cs typeface="+mn-cs"/>
              </a:rPr>
              <a:t>2</a:t>
            </a:r>
            <a:r>
              <a:rPr kumimoji="0" lang="zh-CN" altLang="en-US" sz="2000" b="1" i="0" u="none" strike="noStrike" kern="0" cap="none" spc="0" normalizeH="0" baseline="0" noProof="0" dirty="0">
                <a:ln>
                  <a:noFill/>
                </a:ln>
                <a:effectLst/>
                <a:uLnTx/>
                <a:uFillTx/>
                <a:latin typeface="Arial"/>
                <a:ea typeface="宋体"/>
                <a:cs typeface="+mn-cs"/>
              </a:rPr>
              <a:t>的</a:t>
            </a:r>
            <a:r>
              <a:rPr kumimoji="0" lang="en-US" altLang="zh-CN" sz="2000" b="1" i="0" u="none" strike="noStrike" kern="0" cap="none" spc="0" normalizeH="0" baseline="0" noProof="0" dirty="0">
                <a:ln>
                  <a:noFill/>
                </a:ln>
                <a:effectLst/>
                <a:uLnTx/>
                <a:uFillTx/>
                <a:latin typeface="Arial"/>
                <a:ea typeface="宋体"/>
                <a:cs typeface="+mn-cs"/>
              </a:rPr>
              <a:t>8</a:t>
            </a:r>
            <a:r>
              <a:rPr kumimoji="0" lang="zh-CN" altLang="en-US" sz="2000" b="1" i="0" u="none" strike="noStrike" kern="0" cap="none" spc="0" normalizeH="0" baseline="0" noProof="0" dirty="0">
                <a:ln>
                  <a:noFill/>
                </a:ln>
                <a:effectLst/>
                <a:uLnTx/>
                <a:uFillTx/>
                <a:latin typeface="Arial"/>
                <a:ea typeface="宋体"/>
                <a:cs typeface="+mn-cs"/>
              </a:rPr>
              <a:t>次方字节</a:t>
            </a:r>
            <a:r>
              <a:rPr kumimoji="0" lang="en-US" sz="2000" b="1" i="0" u="none" strike="noStrike" kern="0" cap="none" spc="0" normalizeH="0" baseline="0" noProof="0" dirty="0">
                <a:ln>
                  <a:noFill/>
                </a:ln>
                <a:effectLst/>
                <a:uLnTx/>
                <a:uFillTx/>
                <a:latin typeface="Arial"/>
                <a:ea typeface="宋体"/>
                <a:cs typeface="+mn-cs"/>
              </a:rPr>
              <a:t>      </a:t>
            </a:r>
            <a:r>
              <a:rPr kumimoji="0" lang="en-US" altLang="zh-CN" sz="2000" b="1" i="0" u="none" strike="noStrike" kern="0" cap="none" spc="0" normalizeH="0" baseline="0" noProof="0" dirty="0">
                <a:ln>
                  <a:noFill/>
                </a:ln>
                <a:effectLst/>
                <a:uLnTx/>
                <a:uFillTx/>
                <a:latin typeface="Arial"/>
                <a:ea typeface="宋体"/>
                <a:cs typeface="+mn-cs"/>
              </a:rPr>
              <a:t>B.2</a:t>
            </a:r>
            <a:r>
              <a:rPr kumimoji="0" lang="zh-CN" altLang="en-US" sz="2000" b="1" i="0" u="none" strike="noStrike" kern="0" cap="none" spc="0" normalizeH="0" baseline="0" noProof="0" dirty="0">
                <a:ln>
                  <a:noFill/>
                </a:ln>
                <a:effectLst/>
                <a:uLnTx/>
                <a:uFillTx/>
                <a:latin typeface="Arial"/>
                <a:ea typeface="宋体"/>
                <a:cs typeface="+mn-cs"/>
              </a:rPr>
              <a:t>的</a:t>
            </a:r>
            <a:r>
              <a:rPr kumimoji="0" lang="en-US" altLang="zh-CN" sz="2000" b="1" i="0" u="none" strike="noStrike" kern="0" cap="none" spc="0" normalizeH="0" baseline="0" noProof="0" dirty="0">
                <a:ln>
                  <a:noFill/>
                </a:ln>
                <a:effectLst/>
                <a:uLnTx/>
                <a:uFillTx/>
                <a:latin typeface="Arial"/>
                <a:ea typeface="宋体"/>
                <a:cs typeface="+mn-cs"/>
              </a:rPr>
              <a:t>16</a:t>
            </a:r>
            <a:r>
              <a:rPr kumimoji="0" lang="zh-CN" altLang="en-US" sz="2000" b="1" i="0" u="none" strike="noStrike" kern="0" cap="none" spc="0" normalizeH="0" baseline="0" noProof="0" dirty="0">
                <a:ln>
                  <a:noFill/>
                </a:ln>
                <a:effectLst/>
                <a:uLnTx/>
                <a:uFillTx/>
                <a:latin typeface="Arial"/>
                <a:ea typeface="宋体"/>
                <a:cs typeface="+mn-cs"/>
              </a:rPr>
              <a:t>次方字节</a:t>
            </a:r>
            <a:r>
              <a:rPr kumimoji="0" lang="en-US" sz="2000" b="1" i="0" u="none" strike="noStrike" kern="0" cap="none" spc="0" normalizeH="0" baseline="0" noProof="0" dirty="0">
                <a:ln>
                  <a:noFill/>
                </a:ln>
                <a:effectLst/>
                <a:uLnTx/>
                <a:uFillTx/>
                <a:latin typeface="Arial"/>
                <a:ea typeface="宋体"/>
                <a:cs typeface="+mn-cs"/>
              </a:rPr>
              <a:t> </a:t>
            </a:r>
          </a:p>
          <a:p>
            <a:pPr marL="342900" marR="0" lvl="0" indent="-342900" algn="l" defTabSz="914400" rtl="0" eaLnBrk="0" fontAlgn="base" latinLnBrk="0" hangingPunct="0">
              <a:lnSpc>
                <a:spcPct val="150000"/>
              </a:lnSpc>
              <a:spcBef>
                <a:spcPct val="20000"/>
              </a:spcBef>
              <a:spcAft>
                <a:spcPct val="0"/>
              </a:spcAft>
              <a:buClrTx/>
              <a:buSzTx/>
              <a:buFontTx/>
              <a:buNone/>
              <a:tabLst/>
              <a:defRPr/>
            </a:pPr>
            <a:r>
              <a:rPr kumimoji="0" lang="en-US" sz="2000" b="1" i="0" u="none" strike="noStrike" kern="0" cap="none" spc="0" normalizeH="0" baseline="0" noProof="0" dirty="0">
                <a:ln>
                  <a:noFill/>
                </a:ln>
                <a:effectLst/>
                <a:uLnTx/>
                <a:uFillTx/>
                <a:latin typeface="Arial"/>
                <a:ea typeface="宋体"/>
                <a:cs typeface="+mn-cs"/>
              </a:rPr>
              <a:t>       </a:t>
            </a:r>
            <a:r>
              <a:rPr kumimoji="0" lang="en-US" sz="2000" b="1" i="0" u="none" strike="noStrike" kern="0" cap="none" spc="0" normalizeH="0" baseline="0" noProof="0" dirty="0">
                <a:ln>
                  <a:noFill/>
                </a:ln>
                <a:solidFill>
                  <a:srgbClr val="FFC000"/>
                </a:solidFill>
                <a:effectLst/>
                <a:uLnTx/>
                <a:uFillTx/>
                <a:latin typeface="Arial"/>
                <a:ea typeface="宋体"/>
                <a:cs typeface="+mn-cs"/>
              </a:rPr>
              <a:t> </a:t>
            </a:r>
            <a:r>
              <a:rPr kumimoji="0" lang="en-US" altLang="zh-CN" sz="2000" b="1" i="0" u="none" strike="noStrike" kern="0" cap="none" spc="0" normalizeH="0" baseline="0" noProof="0" dirty="0">
                <a:ln>
                  <a:noFill/>
                </a:ln>
                <a:solidFill>
                  <a:srgbClr val="FFC000"/>
                </a:solidFill>
                <a:effectLst/>
                <a:uLnTx/>
                <a:uFillTx/>
                <a:latin typeface="Arial"/>
                <a:ea typeface="宋体"/>
                <a:cs typeface="+mn-cs"/>
              </a:rPr>
              <a:t>C.2</a:t>
            </a:r>
            <a:r>
              <a:rPr kumimoji="0" lang="zh-CN" altLang="en-US" sz="2000" b="1" i="0" u="none" strike="noStrike" kern="0" cap="none" spc="0" normalizeH="0" baseline="0" noProof="0" dirty="0">
                <a:ln>
                  <a:noFill/>
                </a:ln>
                <a:solidFill>
                  <a:srgbClr val="FFC000"/>
                </a:solidFill>
                <a:effectLst/>
                <a:uLnTx/>
                <a:uFillTx/>
                <a:latin typeface="Arial"/>
                <a:ea typeface="宋体"/>
                <a:cs typeface="+mn-cs"/>
              </a:rPr>
              <a:t>的</a:t>
            </a:r>
            <a:r>
              <a:rPr kumimoji="0" lang="en-US" altLang="zh-CN" sz="2000" b="1" i="0" u="none" strike="noStrike" kern="0" cap="none" spc="0" normalizeH="0" baseline="0" noProof="0" dirty="0">
                <a:ln>
                  <a:noFill/>
                </a:ln>
                <a:solidFill>
                  <a:srgbClr val="FFC000"/>
                </a:solidFill>
                <a:effectLst/>
                <a:uLnTx/>
                <a:uFillTx/>
                <a:latin typeface="Arial"/>
                <a:ea typeface="宋体"/>
                <a:cs typeface="+mn-cs"/>
              </a:rPr>
              <a:t>24</a:t>
            </a:r>
            <a:r>
              <a:rPr kumimoji="0" lang="zh-CN" altLang="en-US" sz="2000" b="1" i="0" u="none" strike="noStrike" kern="0" cap="none" spc="0" normalizeH="0" baseline="0" noProof="0" dirty="0">
                <a:ln>
                  <a:noFill/>
                </a:ln>
                <a:solidFill>
                  <a:srgbClr val="FFC000"/>
                </a:solidFill>
                <a:effectLst/>
                <a:uLnTx/>
                <a:uFillTx/>
                <a:latin typeface="Arial"/>
                <a:ea typeface="宋体"/>
                <a:cs typeface="+mn-cs"/>
              </a:rPr>
              <a:t>次方字节</a:t>
            </a:r>
            <a:r>
              <a:rPr kumimoji="0" lang="en-US" sz="2000" b="1" i="0" u="none" strike="noStrike" kern="0" cap="none" spc="0" normalizeH="0" baseline="0" noProof="0" dirty="0">
                <a:ln>
                  <a:noFill/>
                </a:ln>
                <a:effectLst/>
                <a:uLnTx/>
                <a:uFillTx/>
                <a:latin typeface="Arial"/>
                <a:ea typeface="宋体"/>
                <a:cs typeface="+mn-cs"/>
              </a:rPr>
              <a:t>       </a:t>
            </a:r>
            <a:r>
              <a:rPr kumimoji="0" lang="en-US" altLang="zh-CN" sz="2000" b="1" i="0" u="none" strike="noStrike" kern="0" cap="none" spc="0" normalizeH="0" baseline="0" noProof="0" dirty="0">
                <a:ln>
                  <a:noFill/>
                </a:ln>
                <a:effectLst/>
                <a:uLnTx/>
                <a:uFillTx/>
                <a:latin typeface="Arial"/>
                <a:ea typeface="宋体"/>
                <a:cs typeface="+mn-cs"/>
              </a:rPr>
              <a:t>D.2</a:t>
            </a:r>
            <a:r>
              <a:rPr kumimoji="0" lang="zh-CN" altLang="en-US" sz="2000" b="1" i="0" u="none" strike="noStrike" kern="0" cap="none" spc="0" normalizeH="0" baseline="0" noProof="0" dirty="0">
                <a:ln>
                  <a:noFill/>
                </a:ln>
                <a:effectLst/>
                <a:uLnTx/>
                <a:uFillTx/>
                <a:latin typeface="Arial"/>
                <a:ea typeface="宋体"/>
                <a:cs typeface="+mn-cs"/>
              </a:rPr>
              <a:t>的</a:t>
            </a:r>
            <a:r>
              <a:rPr kumimoji="0" lang="en-US" altLang="zh-CN" sz="2000" b="1" i="0" u="none" strike="noStrike" kern="0" cap="none" spc="0" normalizeH="0" baseline="0" noProof="0" dirty="0">
                <a:ln>
                  <a:noFill/>
                </a:ln>
                <a:effectLst/>
                <a:uLnTx/>
                <a:uFillTx/>
                <a:latin typeface="Arial"/>
                <a:ea typeface="宋体"/>
                <a:cs typeface="+mn-cs"/>
              </a:rPr>
              <a:t>32</a:t>
            </a:r>
            <a:r>
              <a:rPr kumimoji="0" lang="zh-CN" altLang="en-US" sz="2000" b="1" i="0" u="none" strike="noStrike" kern="0" cap="none" spc="0" normalizeH="0" baseline="0" noProof="0" dirty="0">
                <a:ln>
                  <a:noFill/>
                </a:ln>
                <a:effectLst/>
                <a:uLnTx/>
                <a:uFillTx/>
                <a:latin typeface="Arial"/>
                <a:ea typeface="宋体"/>
                <a:cs typeface="+mn-cs"/>
              </a:rPr>
              <a:t>次方字节</a:t>
            </a:r>
            <a:r>
              <a:rPr kumimoji="0" lang="en-US" sz="2000" b="1" i="0" u="none" strike="noStrike" kern="0" cap="none" spc="0" normalizeH="0" baseline="0" noProof="0" dirty="0">
                <a:ln>
                  <a:noFill/>
                </a:ln>
                <a:solidFill>
                  <a:srgbClr val="000000"/>
                </a:solidFill>
                <a:effectLst/>
                <a:uLnTx/>
                <a:uFillTx/>
                <a:latin typeface="Arial"/>
                <a:ea typeface="宋体"/>
                <a:cs typeface="+mn-cs"/>
              </a:rPr>
              <a:t>  </a:t>
            </a:r>
            <a:endParaRPr kumimoji="0" lang="zh-CN" altLang="en-US" sz="2000" b="0" i="0" u="none" strike="noStrike" kern="0" cap="none" spc="0" normalizeH="0" baseline="0" noProof="0" dirty="0">
              <a:ln>
                <a:noFill/>
              </a:ln>
              <a:solidFill>
                <a:srgbClr val="000000"/>
              </a:solidFill>
              <a:effectLst/>
              <a:uLnTx/>
              <a:uFillTx/>
              <a:latin typeface="Arial"/>
              <a:ea typeface="宋体"/>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rgbClr val="000000"/>
              </a:solidFill>
              <a:effectLst/>
              <a:uLnTx/>
              <a:uFillTx/>
              <a:latin typeface="Arial"/>
              <a:ea typeface="宋体"/>
              <a:cs typeface="+mn-cs"/>
            </a:endParaRPr>
          </a:p>
        </p:txBody>
      </p:sp>
    </p:spTree>
    <p:extLst>
      <p:ext uri="{BB962C8B-B14F-4D97-AF65-F5344CB8AC3E}">
        <p14:creationId xmlns:p14="http://schemas.microsoft.com/office/powerpoint/2010/main" val="2681168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7" name="Rectangle 4">
            <a:extLst>
              <a:ext uri="{FF2B5EF4-FFF2-40B4-BE49-F238E27FC236}">
                <a16:creationId xmlns:a16="http://schemas.microsoft.com/office/drawing/2014/main" id="{3703B7B9-B9E2-4832-AB73-2F6026D03663}"/>
              </a:ext>
            </a:extLst>
          </p:cNvPr>
          <p:cNvSpPr>
            <a:spLocks noChangeArrowheads="1"/>
          </p:cNvSpPr>
          <p:nvPr/>
        </p:nvSpPr>
        <p:spPr bwMode="auto">
          <a:xfrm>
            <a:off x="202699" y="1037770"/>
            <a:ext cx="3600350" cy="431800"/>
          </a:xfrm>
          <a:prstGeom prst="rect">
            <a:avLst/>
          </a:prstGeom>
          <a:noFill/>
          <a:ln w="9525">
            <a:noFill/>
            <a:miter lim="800000"/>
            <a:headEnd/>
            <a:tailEnd/>
          </a:ln>
        </p:spPr>
        <p:txBody>
          <a:bodyPr/>
          <a:lstStyle/>
          <a:p>
            <a:r>
              <a:rPr lang="zh-CN" altLang="en-US" sz="3200" b="1" dirty="0">
                <a:solidFill>
                  <a:srgbClr val="FF0000"/>
                </a:solidFill>
                <a:ea typeface="黑体" pitchFamily="2" charset="-122"/>
              </a:rPr>
              <a:t>程序执行示例</a:t>
            </a:r>
          </a:p>
        </p:txBody>
      </p:sp>
      <p:pic>
        <p:nvPicPr>
          <p:cNvPr id="5" name="Picture 3">
            <a:extLst>
              <a:ext uri="{FF2B5EF4-FFF2-40B4-BE49-F238E27FC236}">
                <a16:creationId xmlns:a16="http://schemas.microsoft.com/office/drawing/2014/main" id="{B32CEBAE-1B0A-42FC-A0B1-D6B1907D7D80}"/>
              </a:ext>
            </a:extLst>
          </p:cNvPr>
          <p:cNvPicPr>
            <a:picLocks noChangeAspect="1" noChangeArrowheads="1"/>
          </p:cNvPicPr>
          <p:nvPr/>
        </p:nvPicPr>
        <p:blipFill>
          <a:blip r:embed="rId2" cstate="print"/>
          <a:srcRect/>
          <a:stretch>
            <a:fillRect/>
          </a:stretch>
        </p:blipFill>
        <p:spPr bwMode="auto">
          <a:xfrm>
            <a:off x="971128" y="1590093"/>
            <a:ext cx="7201743" cy="5054403"/>
          </a:xfrm>
          <a:prstGeom prst="rect">
            <a:avLst/>
          </a:prstGeom>
          <a:noFill/>
          <a:ln w="19050" algn="ctr">
            <a:noFill/>
            <a:miter lim="800000"/>
            <a:headEnd/>
            <a:tailEnd/>
          </a:ln>
        </p:spPr>
      </p:pic>
    </p:spTree>
    <p:extLst>
      <p:ext uri="{BB962C8B-B14F-4D97-AF65-F5344CB8AC3E}">
        <p14:creationId xmlns:p14="http://schemas.microsoft.com/office/powerpoint/2010/main" val="4133338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7" name="Rectangle 4">
            <a:extLst>
              <a:ext uri="{FF2B5EF4-FFF2-40B4-BE49-F238E27FC236}">
                <a16:creationId xmlns:a16="http://schemas.microsoft.com/office/drawing/2014/main" id="{3703B7B9-B9E2-4832-AB73-2F6026D03663}"/>
              </a:ext>
            </a:extLst>
          </p:cNvPr>
          <p:cNvSpPr>
            <a:spLocks noChangeArrowheads="1"/>
          </p:cNvSpPr>
          <p:nvPr/>
        </p:nvSpPr>
        <p:spPr bwMode="auto">
          <a:xfrm>
            <a:off x="202699" y="1037770"/>
            <a:ext cx="3600350" cy="431800"/>
          </a:xfrm>
          <a:prstGeom prst="rect">
            <a:avLst/>
          </a:prstGeom>
          <a:noFill/>
          <a:ln w="9525">
            <a:noFill/>
            <a:miter lim="800000"/>
            <a:headEnd/>
            <a:tailEnd/>
          </a:ln>
        </p:spPr>
        <p:txBody>
          <a:bodyPr/>
          <a:lstStyle/>
          <a:p>
            <a:r>
              <a:rPr lang="zh-CN" altLang="en-US" sz="3200" b="1" dirty="0">
                <a:solidFill>
                  <a:srgbClr val="FF0000"/>
                </a:solidFill>
                <a:ea typeface="黑体" pitchFamily="2" charset="-122"/>
              </a:rPr>
              <a:t>程序执行示例</a:t>
            </a:r>
          </a:p>
        </p:txBody>
      </p:sp>
      <p:pic>
        <p:nvPicPr>
          <p:cNvPr id="5" name="Picture 3">
            <a:extLst>
              <a:ext uri="{FF2B5EF4-FFF2-40B4-BE49-F238E27FC236}">
                <a16:creationId xmlns:a16="http://schemas.microsoft.com/office/drawing/2014/main" id="{93DC162C-9D12-4611-831C-8F7E34E6871A}"/>
              </a:ext>
            </a:extLst>
          </p:cNvPr>
          <p:cNvPicPr>
            <a:picLocks noChangeAspect="1" noChangeArrowheads="1"/>
          </p:cNvPicPr>
          <p:nvPr/>
        </p:nvPicPr>
        <p:blipFill>
          <a:blip r:embed="rId2" cstate="print"/>
          <a:srcRect/>
          <a:stretch>
            <a:fillRect/>
          </a:stretch>
        </p:blipFill>
        <p:spPr bwMode="auto">
          <a:xfrm>
            <a:off x="899592" y="1587859"/>
            <a:ext cx="7849567" cy="5035220"/>
          </a:xfrm>
          <a:prstGeom prst="rect">
            <a:avLst/>
          </a:prstGeom>
          <a:noFill/>
          <a:ln w="19050" algn="ctr">
            <a:noFill/>
            <a:miter lim="800000"/>
            <a:headEnd/>
            <a:tailEnd/>
          </a:ln>
        </p:spPr>
      </p:pic>
    </p:spTree>
    <p:extLst>
      <p:ext uri="{BB962C8B-B14F-4D97-AF65-F5344CB8AC3E}">
        <p14:creationId xmlns:p14="http://schemas.microsoft.com/office/powerpoint/2010/main" val="4017423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2B8799D-3CD4-4714-8741-AB06B73C8491}"/>
              </a:ext>
            </a:extLst>
          </p:cNvPr>
          <p:cNvSpPr>
            <a:spLocks noChangeArrowheads="1"/>
          </p:cNvSpPr>
          <p:nvPr/>
        </p:nvSpPr>
        <p:spPr bwMode="auto">
          <a:xfrm>
            <a:off x="0" y="3071813"/>
            <a:ext cx="8855075" cy="1311275"/>
          </a:xfrm>
          <a:prstGeom prst="rect">
            <a:avLst/>
          </a:prstGeom>
          <a:noFill/>
          <a:ln w="9525">
            <a:noFill/>
            <a:miter lim="800000"/>
            <a:headEnd/>
            <a:tailEnd/>
          </a:ln>
        </p:spPr>
        <p:txBody>
          <a:bodyPr anchor="ctr">
            <a:spAutoFit/>
          </a:bodyPr>
          <a:lstStyle/>
          <a:p>
            <a:pPr algn="l" eaLnBrk="0" hangingPunct="0">
              <a:lnSpc>
                <a:spcPct val="150000"/>
              </a:lnSpc>
            </a:pPr>
            <a:r>
              <a:rPr kumimoji="0" lang="en-US" altLang="zh-CN" sz="2800" dirty="0">
                <a:solidFill>
                  <a:srgbClr val="000000"/>
                </a:solidFill>
                <a:latin typeface="Arial" charset="0"/>
                <a:cs typeface="Arial" charset="0"/>
              </a:rPr>
              <a:t>“</a:t>
            </a:r>
            <a:r>
              <a:rPr kumimoji="0" lang="en-US" altLang="zh-CN" sz="2800" dirty="0">
                <a:solidFill>
                  <a:srgbClr val="000000"/>
                </a:solidFill>
                <a:latin typeface="Comic Sans MS" pitchFamily="66" charset="0"/>
                <a:cs typeface="Arial" charset="0"/>
              </a:rPr>
              <a:t>640K ought to be enough for anybody.</a:t>
            </a:r>
            <a:r>
              <a:rPr kumimoji="0" lang="en-US" altLang="zh-CN" sz="2800" dirty="0">
                <a:solidFill>
                  <a:srgbClr val="000000"/>
                </a:solidFill>
                <a:latin typeface="Arial" charset="0"/>
                <a:cs typeface="Arial" charset="0"/>
              </a:rPr>
              <a:t>”</a:t>
            </a:r>
            <a:endParaRPr kumimoji="0" lang="en-US" altLang="zh-CN" sz="2800" dirty="0">
              <a:solidFill>
                <a:srgbClr val="000000"/>
              </a:solidFill>
              <a:latin typeface="Arial" charset="0"/>
            </a:endParaRPr>
          </a:p>
          <a:p>
            <a:pPr algn="l" eaLnBrk="0" hangingPunct="0">
              <a:lnSpc>
                <a:spcPct val="150000"/>
              </a:lnSpc>
            </a:pPr>
            <a:r>
              <a:rPr kumimoji="0" lang="en-US" altLang="zh-CN" sz="2800" i="1" dirty="0">
                <a:solidFill>
                  <a:srgbClr val="C00000"/>
                </a:solidFill>
                <a:latin typeface="Comic Sans MS" pitchFamily="66" charset="0"/>
                <a:cs typeface="Arial" charset="0"/>
              </a:rPr>
              <a:t>Bill Gates, </a:t>
            </a:r>
            <a:r>
              <a:rPr kumimoji="0" lang="en-US" altLang="zh-CN" sz="2800" i="1" dirty="0">
                <a:solidFill>
                  <a:srgbClr val="000000"/>
                </a:solidFill>
                <a:latin typeface="Comic Sans MS" pitchFamily="66" charset="0"/>
                <a:cs typeface="Arial" charset="0"/>
              </a:rPr>
              <a:t>chairman and founder of Microsoft, 1981</a:t>
            </a:r>
            <a:endParaRPr kumimoji="0" lang="en-US" altLang="zh-CN" sz="2800" dirty="0">
              <a:solidFill>
                <a:srgbClr val="000000"/>
              </a:solidFill>
              <a:latin typeface="Arial" charset="0"/>
            </a:endParaRPr>
          </a:p>
        </p:txBody>
      </p:sp>
      <p:pic>
        <p:nvPicPr>
          <p:cNvPr id="5" name="Picture 3" descr="http://t3.gstatic.com/images?q=tbn:SaiT-Qy1QziU3M:http://www.richterscale.org/images/20070107-CES-BillGates-400.jpg">
            <a:hlinkClick r:id="rId2"/>
            <a:extLst>
              <a:ext uri="{FF2B5EF4-FFF2-40B4-BE49-F238E27FC236}">
                <a16:creationId xmlns:a16="http://schemas.microsoft.com/office/drawing/2014/main" id="{A6371BAF-BDE1-4CB8-A4A2-4059DF4078BB}"/>
              </a:ext>
            </a:extLst>
          </p:cNvPr>
          <p:cNvPicPr>
            <a:picLocks noChangeAspect="1" noChangeArrowheads="1"/>
          </p:cNvPicPr>
          <p:nvPr/>
        </p:nvPicPr>
        <p:blipFill>
          <a:blip r:embed="rId3" cstate="print"/>
          <a:srcRect/>
          <a:stretch>
            <a:fillRect/>
          </a:stretch>
        </p:blipFill>
        <p:spPr bwMode="auto">
          <a:xfrm>
            <a:off x="755576" y="116632"/>
            <a:ext cx="2500313" cy="2714625"/>
          </a:xfrm>
          <a:prstGeom prst="rect">
            <a:avLst/>
          </a:prstGeom>
          <a:noFill/>
          <a:ln w="9525">
            <a:noFill/>
            <a:miter lim="800000"/>
            <a:headEnd/>
            <a:tailEnd/>
          </a:ln>
        </p:spPr>
      </p:pic>
    </p:spTree>
    <p:extLst>
      <p:ext uri="{BB962C8B-B14F-4D97-AF65-F5344CB8AC3E}">
        <p14:creationId xmlns:p14="http://schemas.microsoft.com/office/powerpoint/2010/main" val="2530904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7" name="Rectangle 4">
            <a:extLst>
              <a:ext uri="{FF2B5EF4-FFF2-40B4-BE49-F238E27FC236}">
                <a16:creationId xmlns:a16="http://schemas.microsoft.com/office/drawing/2014/main" id="{3703B7B9-B9E2-4832-AB73-2F6026D03663}"/>
              </a:ext>
            </a:extLst>
          </p:cNvPr>
          <p:cNvSpPr>
            <a:spLocks noChangeArrowheads="1"/>
          </p:cNvSpPr>
          <p:nvPr/>
        </p:nvSpPr>
        <p:spPr bwMode="auto">
          <a:xfrm>
            <a:off x="202699" y="1037770"/>
            <a:ext cx="3600350" cy="431800"/>
          </a:xfrm>
          <a:prstGeom prst="rect">
            <a:avLst/>
          </a:prstGeom>
          <a:noFill/>
          <a:ln w="9525">
            <a:noFill/>
            <a:miter lim="800000"/>
            <a:headEnd/>
            <a:tailEnd/>
          </a:ln>
        </p:spPr>
        <p:txBody>
          <a:bodyPr/>
          <a:lstStyle/>
          <a:p>
            <a:r>
              <a:rPr lang="zh-CN" altLang="en-US" sz="3200" b="1" dirty="0">
                <a:solidFill>
                  <a:srgbClr val="FF0000"/>
                </a:solidFill>
                <a:ea typeface="黑体" pitchFamily="2" charset="-122"/>
              </a:rPr>
              <a:t>程序执行示例</a:t>
            </a:r>
          </a:p>
        </p:txBody>
      </p:sp>
      <p:pic>
        <p:nvPicPr>
          <p:cNvPr id="5" name="Picture 3">
            <a:extLst>
              <a:ext uri="{FF2B5EF4-FFF2-40B4-BE49-F238E27FC236}">
                <a16:creationId xmlns:a16="http://schemas.microsoft.com/office/drawing/2014/main" id="{714F42C4-CE42-4C8E-9ADC-BB8DFA82A543}"/>
              </a:ext>
            </a:extLst>
          </p:cNvPr>
          <p:cNvPicPr>
            <a:picLocks noChangeAspect="1" noChangeArrowheads="1"/>
          </p:cNvPicPr>
          <p:nvPr/>
        </p:nvPicPr>
        <p:blipFill>
          <a:blip r:embed="rId2" cstate="print"/>
          <a:srcRect/>
          <a:stretch>
            <a:fillRect/>
          </a:stretch>
        </p:blipFill>
        <p:spPr bwMode="auto">
          <a:xfrm>
            <a:off x="755576" y="1630463"/>
            <a:ext cx="7921575" cy="5042545"/>
          </a:xfrm>
          <a:prstGeom prst="rect">
            <a:avLst/>
          </a:prstGeom>
          <a:noFill/>
          <a:ln w="19050" algn="ctr">
            <a:noFill/>
            <a:miter lim="800000"/>
            <a:headEnd/>
            <a:tailEnd/>
          </a:ln>
        </p:spPr>
      </p:pic>
    </p:spTree>
    <p:extLst>
      <p:ext uri="{BB962C8B-B14F-4D97-AF65-F5344CB8AC3E}">
        <p14:creationId xmlns:p14="http://schemas.microsoft.com/office/powerpoint/2010/main" val="1047201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aphicFrame>
        <p:nvGraphicFramePr>
          <p:cNvPr id="5" name="Object 3">
            <a:extLst>
              <a:ext uri="{FF2B5EF4-FFF2-40B4-BE49-F238E27FC236}">
                <a16:creationId xmlns:a16="http://schemas.microsoft.com/office/drawing/2014/main" id="{7EACC9B3-DE29-4619-B9F3-6C6205EA47A5}"/>
              </a:ext>
            </a:extLst>
          </p:cNvPr>
          <p:cNvGraphicFramePr>
            <a:graphicFrameLocks noGrp="1" noChangeAspect="1"/>
          </p:cNvGraphicFramePr>
          <p:nvPr>
            <p:ph idx="1"/>
            <p:extLst>
              <p:ext uri="{D42A27DB-BD31-4B8C-83A1-F6EECF244321}">
                <p14:modId xmlns:p14="http://schemas.microsoft.com/office/powerpoint/2010/main" val="1805816943"/>
              </p:ext>
            </p:extLst>
          </p:nvPr>
        </p:nvGraphicFramePr>
        <p:xfrm>
          <a:off x="395536" y="1528441"/>
          <a:ext cx="8229600" cy="4521200"/>
        </p:xfrm>
        <a:graphic>
          <a:graphicData uri="http://schemas.openxmlformats.org/presentationml/2006/ole">
            <mc:AlternateContent xmlns:mc="http://schemas.openxmlformats.org/markup-compatibility/2006">
              <mc:Choice xmlns:v="urn:schemas-microsoft-com:vml" Requires="v">
                <p:oleObj spid="_x0000_s15400" name="Picture" r:id="rId3" imgW="5410080" imgH="3067200" progId="Word.Picture.8">
                  <p:embed/>
                </p:oleObj>
              </mc:Choice>
              <mc:Fallback>
                <p:oleObj name="Picture" r:id="rId3" imgW="5410080" imgH="3067200" progId="Word.Picture.8">
                  <p:embed/>
                  <p:pic>
                    <p:nvPicPr>
                      <p:cNvPr id="102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528441"/>
                        <a:ext cx="8229600" cy="452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71370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072D4606-8B1E-4B50-BDD2-ED655FAF8067}"/>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a16="http://schemas.microsoft.com/office/drawing/2014/main" id="{5787AB43-D9C1-4833-B615-85B7D537768C}"/>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10" name="组合 9">
            <a:extLst>
              <a:ext uri="{FF2B5EF4-FFF2-40B4-BE49-F238E27FC236}">
                <a16:creationId xmlns:a16="http://schemas.microsoft.com/office/drawing/2014/main" id="{E21AF451-F660-49D6-9DA6-FCACD0443236}"/>
              </a:ext>
            </a:extLst>
          </p:cNvPr>
          <p:cNvGrpSpPr/>
          <p:nvPr/>
        </p:nvGrpSpPr>
        <p:grpSpPr>
          <a:xfrm>
            <a:off x="11759" y="1268760"/>
            <a:ext cx="9120482" cy="398867"/>
            <a:chOff x="2992693" y="861443"/>
            <a:chExt cx="6085996" cy="520813"/>
          </a:xfrm>
        </p:grpSpPr>
        <p:sp>
          <p:nvSpPr>
            <p:cNvPr id="12" name="剪去单角的矩形 3">
              <a:extLst>
                <a:ext uri="{FF2B5EF4-FFF2-40B4-BE49-F238E27FC236}">
                  <a16:creationId xmlns:a16="http://schemas.microsoft.com/office/drawing/2014/main" id="{12720572-749D-4D3B-8608-A679D57EEA7A}"/>
                </a:ext>
              </a:extLst>
            </p:cNvPr>
            <p:cNvSpPr/>
            <p:nvPr/>
          </p:nvSpPr>
          <p:spPr>
            <a:xfrm>
              <a:off x="2992693" y="878200"/>
              <a:ext cx="227419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绝对装入</a:t>
              </a:r>
            </a:p>
          </p:txBody>
        </p:sp>
        <p:sp>
          <p:nvSpPr>
            <p:cNvPr id="13" name="剪去单角的矩形 4">
              <a:extLst>
                <a:ext uri="{FF2B5EF4-FFF2-40B4-BE49-F238E27FC236}">
                  <a16:creationId xmlns:a16="http://schemas.microsoft.com/office/drawing/2014/main" id="{9630772D-0CDA-468B-8CF4-D8FE2B9C0B0D}"/>
                </a:ext>
              </a:extLst>
            </p:cNvPr>
            <p:cNvSpPr/>
            <p:nvPr/>
          </p:nvSpPr>
          <p:spPr>
            <a:xfrm>
              <a:off x="5266889" y="861443"/>
              <a:ext cx="196815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可重定位装入</a:t>
              </a:r>
            </a:p>
          </p:txBody>
        </p:sp>
        <p:sp>
          <p:nvSpPr>
            <p:cNvPr id="15" name="剪去单角的矩形 4">
              <a:extLst>
                <a:ext uri="{FF2B5EF4-FFF2-40B4-BE49-F238E27FC236}">
                  <a16:creationId xmlns:a16="http://schemas.microsoft.com/office/drawing/2014/main" id="{09CA27BD-2FFA-45D9-AF28-29BDBFF4FD5D}"/>
                </a:ext>
              </a:extLst>
            </p:cNvPr>
            <p:cNvSpPr/>
            <p:nvPr/>
          </p:nvSpPr>
          <p:spPr>
            <a:xfrm>
              <a:off x="7235039" y="878199"/>
              <a:ext cx="1843650" cy="504057"/>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动态运行时装入</a:t>
              </a:r>
            </a:p>
          </p:txBody>
        </p:sp>
      </p:grpSp>
      <p:sp>
        <p:nvSpPr>
          <p:cNvPr id="16" name="Rectangle 6">
            <a:extLst>
              <a:ext uri="{FF2B5EF4-FFF2-40B4-BE49-F238E27FC236}">
                <a16:creationId xmlns:a16="http://schemas.microsoft.com/office/drawing/2014/main" id="{D4BA846B-FF02-46AE-8E5F-9C9A6F374992}"/>
              </a:ext>
            </a:extLst>
          </p:cNvPr>
          <p:cNvSpPr txBox="1">
            <a:spLocks noChangeArrowheads="1"/>
          </p:cNvSpPr>
          <p:nvPr/>
        </p:nvSpPr>
        <p:spPr>
          <a:xfrm>
            <a:off x="457200" y="1928684"/>
            <a:ext cx="8229600" cy="4525962"/>
          </a:xfrm>
          <a:prstGeom prst="rect">
            <a:avLst/>
          </a:prstGeom>
        </p:spPr>
        <p:txBody>
          <a:bodyPr vert="horz" lIns="91440" tIns="45720" rIns="91440" bIns="45720" rtlCol="0">
            <a:normAutofit/>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fontAlgn="auto">
              <a:lnSpc>
                <a:spcPct val="150000"/>
              </a:lnSpc>
              <a:buFontTx/>
              <a:buNone/>
            </a:pPr>
            <a:r>
              <a:rPr kumimoji="0" lang="en-US" altLang="zh-CN" dirty="0">
                <a:latin typeface="黑体" pitchFamily="2" charset="-122"/>
                <a:ea typeface="黑体" pitchFamily="2" charset="-122"/>
              </a:rPr>
              <a:t>1.</a:t>
            </a:r>
            <a:r>
              <a:rPr kumimoji="0" lang="zh-CN" altLang="en-US" dirty="0">
                <a:solidFill>
                  <a:srgbClr val="6600FF"/>
                </a:solidFill>
                <a:latin typeface="黑体" pitchFamily="2" charset="-122"/>
                <a:ea typeface="黑体" pitchFamily="2" charset="-122"/>
              </a:rPr>
              <a:t>绝对装入</a:t>
            </a:r>
            <a:r>
              <a:rPr kumimoji="0" lang="en-US" altLang="zh-CN" dirty="0">
                <a:solidFill>
                  <a:srgbClr val="6600FF"/>
                </a:solidFill>
                <a:latin typeface="黑体" pitchFamily="2" charset="-122"/>
                <a:ea typeface="黑体" pitchFamily="2" charset="-122"/>
              </a:rPr>
              <a:t>(absolute loading)</a:t>
            </a:r>
          </a:p>
          <a:p>
            <a:pPr fontAlgn="auto">
              <a:lnSpc>
                <a:spcPct val="150000"/>
              </a:lnSpc>
              <a:buFontTx/>
              <a:buNone/>
            </a:pPr>
            <a:r>
              <a:rPr kumimoji="0" lang="en-US" altLang="zh-CN" dirty="0">
                <a:latin typeface="黑体" pitchFamily="2" charset="-122"/>
                <a:ea typeface="黑体" pitchFamily="2" charset="-122"/>
              </a:rPr>
              <a:t>   </a:t>
            </a:r>
            <a:r>
              <a:rPr kumimoji="0" lang="zh-CN" altLang="en-US" dirty="0">
                <a:latin typeface="黑体" pitchFamily="2" charset="-122"/>
                <a:ea typeface="黑体" pitchFamily="2" charset="-122"/>
              </a:rPr>
              <a:t>在</a:t>
            </a:r>
            <a:r>
              <a:rPr kumimoji="0" lang="zh-CN" altLang="en-US" dirty="0">
                <a:solidFill>
                  <a:srgbClr val="FF0000"/>
                </a:solidFill>
                <a:latin typeface="黑体" pitchFamily="2" charset="-122"/>
                <a:ea typeface="黑体" pitchFamily="2" charset="-122"/>
              </a:rPr>
              <a:t>可执行文件</a:t>
            </a:r>
            <a:r>
              <a:rPr kumimoji="0" lang="zh-CN" altLang="en-US" dirty="0">
                <a:latin typeface="黑体" pitchFamily="2" charset="-122"/>
                <a:ea typeface="黑体" pitchFamily="2" charset="-122"/>
              </a:rPr>
              <a:t>中指定内存地址，装入时直接定位在上述</a:t>
            </a:r>
            <a:r>
              <a:rPr kumimoji="0" lang="en-US" altLang="zh-CN" dirty="0">
                <a:latin typeface="黑体" pitchFamily="2" charset="-122"/>
                <a:ea typeface="黑体" pitchFamily="2" charset="-122"/>
              </a:rPr>
              <a:t>(</a:t>
            </a:r>
            <a:r>
              <a:rPr kumimoji="0" lang="zh-CN" altLang="en-US" dirty="0">
                <a:latin typeface="黑体" pitchFamily="2" charset="-122"/>
                <a:ea typeface="黑体" pitchFamily="2" charset="-122"/>
              </a:rPr>
              <a:t>即文件中记录的地址</a:t>
            </a:r>
            <a:r>
              <a:rPr kumimoji="0" lang="en-US" altLang="zh-CN" dirty="0">
                <a:latin typeface="黑体" pitchFamily="2" charset="-122"/>
                <a:ea typeface="黑体" pitchFamily="2" charset="-122"/>
              </a:rPr>
              <a:t>)</a:t>
            </a:r>
            <a:r>
              <a:rPr kumimoji="0" lang="zh-CN" altLang="en-US" dirty="0">
                <a:latin typeface="黑体" pitchFamily="2" charset="-122"/>
                <a:ea typeface="黑体" pitchFamily="2" charset="-122"/>
              </a:rPr>
              <a:t>内存地址。</a:t>
            </a:r>
            <a:r>
              <a:rPr kumimoji="0" lang="zh-CN" altLang="en-US" dirty="0">
                <a:solidFill>
                  <a:srgbClr val="FF0000"/>
                </a:solidFill>
                <a:latin typeface="黑体" pitchFamily="2" charset="-122"/>
                <a:ea typeface="黑体" pitchFamily="2" charset="-122"/>
              </a:rPr>
              <a:t>逻辑地址和物理地址</a:t>
            </a:r>
            <a:r>
              <a:rPr kumimoji="0" lang="zh-CN" altLang="en-US" dirty="0">
                <a:latin typeface="黑体" pitchFamily="2" charset="-122"/>
                <a:ea typeface="黑体" pitchFamily="2" charset="-122"/>
              </a:rPr>
              <a:t>完全相同。</a:t>
            </a:r>
          </a:p>
          <a:p>
            <a:pPr fontAlgn="auto">
              <a:lnSpc>
                <a:spcPct val="150000"/>
              </a:lnSpc>
              <a:buFont typeface="Wingdings" pitchFamily="2" charset="2"/>
              <a:buChar char="l"/>
            </a:pPr>
            <a:r>
              <a:rPr kumimoji="0" lang="zh-CN" altLang="en-US" dirty="0">
                <a:solidFill>
                  <a:srgbClr val="6600FF"/>
                </a:solidFill>
                <a:latin typeface="黑体" pitchFamily="2" charset="-122"/>
                <a:ea typeface="黑体" pitchFamily="2" charset="-122"/>
              </a:rPr>
              <a:t>优点：</a:t>
            </a:r>
            <a:r>
              <a:rPr kumimoji="0" lang="zh-CN" altLang="en-US" dirty="0">
                <a:latin typeface="黑体" pitchFamily="2" charset="-122"/>
                <a:ea typeface="黑体" pitchFamily="2" charset="-122"/>
              </a:rPr>
              <a:t>装入过程简单，实现容易。</a:t>
            </a:r>
          </a:p>
          <a:p>
            <a:pPr fontAlgn="auto">
              <a:lnSpc>
                <a:spcPct val="150000"/>
              </a:lnSpc>
              <a:buFont typeface="Wingdings" pitchFamily="2" charset="2"/>
              <a:buChar char="l"/>
            </a:pPr>
            <a:r>
              <a:rPr kumimoji="0" lang="zh-CN" altLang="en-US" dirty="0">
                <a:solidFill>
                  <a:srgbClr val="6600FF"/>
                </a:solidFill>
                <a:latin typeface="黑体" pitchFamily="2" charset="-122"/>
                <a:ea typeface="黑体" pitchFamily="2" charset="-122"/>
              </a:rPr>
              <a:t>缺点：</a:t>
            </a:r>
            <a:r>
              <a:rPr kumimoji="0" lang="zh-CN" altLang="en-US" dirty="0">
                <a:latin typeface="黑体" pitchFamily="2" charset="-122"/>
                <a:ea typeface="黑体" pitchFamily="2" charset="-122"/>
              </a:rPr>
              <a:t>过于依赖于硬件结构，不适于多道程序系统。</a:t>
            </a:r>
          </a:p>
          <a:p>
            <a:pPr fontAlgn="auto">
              <a:lnSpc>
                <a:spcPct val="150000"/>
              </a:lnSpc>
            </a:pPr>
            <a:endParaRPr kumimoji="0" lang="zh-CN" altLang="en-US" dirty="0">
              <a:solidFill>
                <a:srgbClr val="FFFFFF"/>
              </a:solidFill>
              <a:latin typeface="黑体" pitchFamily="2" charset="-122"/>
              <a:ea typeface="黑体" pitchFamily="2" charset="-122"/>
            </a:endParaRPr>
          </a:p>
          <a:p>
            <a:pPr fontAlgn="auto">
              <a:lnSpc>
                <a:spcPct val="150000"/>
              </a:lnSpc>
            </a:pPr>
            <a:endParaRPr kumimoji="0" lang="en-US" altLang="zh-CN" dirty="0">
              <a:latin typeface="黑体" pitchFamily="2" charset="-122"/>
              <a:ea typeface="黑体" pitchFamily="2" charset="-122"/>
            </a:endParaRPr>
          </a:p>
        </p:txBody>
      </p:sp>
    </p:spTree>
    <p:extLst>
      <p:ext uri="{BB962C8B-B14F-4D97-AF65-F5344CB8AC3E}">
        <p14:creationId xmlns:p14="http://schemas.microsoft.com/office/powerpoint/2010/main" val="42422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xEl>
                                              <p:pRg st="3" end="3"/>
                                            </p:txEl>
                                          </p:spTgt>
                                        </p:tgtEl>
                                        <p:attrNameLst>
                                          <p:attrName>style.visibility</p:attrName>
                                        </p:attrNameLst>
                                      </p:cBhvr>
                                      <p:to>
                                        <p:strVal val="visible"/>
                                      </p:to>
                                    </p:set>
                                    <p:anim calcmode="lin" valueType="num">
                                      <p:cBhvr additive="base">
                                        <p:cTn id="23"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072D4606-8B1E-4B50-BDD2-ED655FAF8067}"/>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a16="http://schemas.microsoft.com/office/drawing/2014/main" id="{5787AB43-D9C1-4833-B615-85B7D537768C}"/>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10" name="组合 9">
            <a:extLst>
              <a:ext uri="{FF2B5EF4-FFF2-40B4-BE49-F238E27FC236}">
                <a16:creationId xmlns:a16="http://schemas.microsoft.com/office/drawing/2014/main" id="{E21AF451-F660-49D6-9DA6-FCACD0443236}"/>
              </a:ext>
            </a:extLst>
          </p:cNvPr>
          <p:cNvGrpSpPr/>
          <p:nvPr/>
        </p:nvGrpSpPr>
        <p:grpSpPr>
          <a:xfrm>
            <a:off x="11759" y="1268760"/>
            <a:ext cx="9120482" cy="398867"/>
            <a:chOff x="2992693" y="861443"/>
            <a:chExt cx="6085996" cy="520813"/>
          </a:xfrm>
        </p:grpSpPr>
        <p:sp>
          <p:nvSpPr>
            <p:cNvPr id="12" name="剪去单角的矩形 3">
              <a:extLst>
                <a:ext uri="{FF2B5EF4-FFF2-40B4-BE49-F238E27FC236}">
                  <a16:creationId xmlns:a16="http://schemas.microsoft.com/office/drawing/2014/main" id="{12720572-749D-4D3B-8608-A679D57EEA7A}"/>
                </a:ext>
              </a:extLst>
            </p:cNvPr>
            <p:cNvSpPr/>
            <p:nvPr/>
          </p:nvSpPr>
          <p:spPr>
            <a:xfrm>
              <a:off x="2992693" y="878200"/>
              <a:ext cx="227419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绝对装入</a:t>
              </a:r>
            </a:p>
          </p:txBody>
        </p:sp>
        <p:sp>
          <p:nvSpPr>
            <p:cNvPr id="13" name="剪去单角的矩形 4">
              <a:extLst>
                <a:ext uri="{FF2B5EF4-FFF2-40B4-BE49-F238E27FC236}">
                  <a16:creationId xmlns:a16="http://schemas.microsoft.com/office/drawing/2014/main" id="{9630772D-0CDA-468B-8CF4-D8FE2B9C0B0D}"/>
                </a:ext>
              </a:extLst>
            </p:cNvPr>
            <p:cNvSpPr/>
            <p:nvPr/>
          </p:nvSpPr>
          <p:spPr>
            <a:xfrm>
              <a:off x="5266889" y="861443"/>
              <a:ext cx="196815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可重定位装入</a:t>
              </a:r>
            </a:p>
          </p:txBody>
        </p:sp>
        <p:sp>
          <p:nvSpPr>
            <p:cNvPr id="15" name="剪去单角的矩形 4">
              <a:extLst>
                <a:ext uri="{FF2B5EF4-FFF2-40B4-BE49-F238E27FC236}">
                  <a16:creationId xmlns:a16="http://schemas.microsoft.com/office/drawing/2014/main" id="{09CA27BD-2FFA-45D9-AF28-29BDBFF4FD5D}"/>
                </a:ext>
              </a:extLst>
            </p:cNvPr>
            <p:cNvSpPr/>
            <p:nvPr/>
          </p:nvSpPr>
          <p:spPr>
            <a:xfrm>
              <a:off x="7235039" y="878199"/>
              <a:ext cx="1843650" cy="504057"/>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动态运行时装入</a:t>
              </a:r>
            </a:p>
          </p:txBody>
        </p:sp>
      </p:grpSp>
      <p:sp>
        <p:nvSpPr>
          <p:cNvPr id="14" name="Rectangle 3">
            <a:extLst>
              <a:ext uri="{FF2B5EF4-FFF2-40B4-BE49-F238E27FC236}">
                <a16:creationId xmlns:a16="http://schemas.microsoft.com/office/drawing/2014/main" id="{71D95523-DE91-4293-806E-C8D189DB29C7}"/>
              </a:ext>
            </a:extLst>
          </p:cNvPr>
          <p:cNvSpPr txBox="1">
            <a:spLocks noChangeArrowheads="1"/>
          </p:cNvSpPr>
          <p:nvPr/>
        </p:nvSpPr>
        <p:spPr>
          <a:xfrm>
            <a:off x="395536" y="1941294"/>
            <a:ext cx="8229600" cy="4525963"/>
          </a:xfrm>
          <a:prstGeom prst="rect">
            <a:avLst/>
          </a:prstGeom>
          <a:noFill/>
        </p:spPr>
        <p:txBody>
          <a:bodyPr vert="horz" lIns="91440" tIns="45720" rIns="91440" bIns="45720" rtlCol="0">
            <a:normAutofit lnSpcReduction="10000"/>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fontAlgn="auto">
              <a:lnSpc>
                <a:spcPct val="150000"/>
              </a:lnSpc>
              <a:buFontTx/>
              <a:buNone/>
            </a:pPr>
            <a:r>
              <a:rPr kumimoji="0" lang="en-US" altLang="zh-CN" dirty="0">
                <a:solidFill>
                  <a:srgbClr val="6600FF"/>
                </a:solidFill>
                <a:latin typeface="黑体" pitchFamily="2" charset="-122"/>
                <a:ea typeface="黑体" pitchFamily="2" charset="-122"/>
              </a:rPr>
              <a:t>2. </a:t>
            </a:r>
            <a:r>
              <a:rPr kumimoji="0" lang="zh-CN" altLang="en-US" dirty="0">
                <a:solidFill>
                  <a:srgbClr val="6600FF"/>
                </a:solidFill>
                <a:latin typeface="黑体" pitchFamily="2" charset="-122"/>
                <a:ea typeface="黑体" pitchFamily="2" charset="-122"/>
              </a:rPr>
              <a:t>可重定位装入</a:t>
            </a:r>
            <a:r>
              <a:rPr kumimoji="0" lang="en-US" altLang="zh-CN" dirty="0">
                <a:solidFill>
                  <a:srgbClr val="6600FF"/>
                </a:solidFill>
                <a:latin typeface="黑体" pitchFamily="2" charset="-122"/>
                <a:ea typeface="黑体" pitchFamily="2" charset="-122"/>
              </a:rPr>
              <a:t>(relocation loading)</a:t>
            </a:r>
          </a:p>
          <a:p>
            <a:pPr fontAlgn="auto">
              <a:lnSpc>
                <a:spcPct val="150000"/>
              </a:lnSpc>
              <a:buFontTx/>
              <a:buNone/>
            </a:pPr>
            <a:r>
              <a:rPr kumimoji="0" lang="en-US" altLang="zh-CN" dirty="0">
                <a:latin typeface="黑体" pitchFamily="2" charset="-122"/>
                <a:ea typeface="黑体" pitchFamily="2" charset="-122"/>
              </a:rPr>
              <a:t>     </a:t>
            </a:r>
            <a:r>
              <a:rPr kumimoji="0" lang="zh-CN" altLang="en-US" dirty="0">
                <a:latin typeface="黑体" pitchFamily="2" charset="-122"/>
                <a:ea typeface="黑体" pitchFamily="2" charset="-122"/>
              </a:rPr>
              <a:t>编译程序所生成的目标模块中采用逻辑地址，根据当前内存情况，将装入模块装入到适当位置。地址映射是在装入模块装入内存时</a:t>
            </a:r>
            <a:r>
              <a:rPr kumimoji="0" lang="zh-CN" altLang="en-US" dirty="0">
                <a:solidFill>
                  <a:srgbClr val="CC3300"/>
                </a:solidFill>
                <a:latin typeface="黑体" pitchFamily="2" charset="-122"/>
                <a:ea typeface="黑体" pitchFamily="2" charset="-122"/>
              </a:rPr>
              <a:t>一次性</a:t>
            </a:r>
            <a:r>
              <a:rPr kumimoji="0" lang="zh-CN" altLang="en-US" dirty="0">
                <a:latin typeface="黑体" pitchFamily="2" charset="-122"/>
                <a:ea typeface="黑体" pitchFamily="2" charset="-122"/>
              </a:rPr>
              <a:t>进行的，即采用</a:t>
            </a:r>
            <a:r>
              <a:rPr kumimoji="0" lang="zh-CN" altLang="en-US" dirty="0">
                <a:solidFill>
                  <a:srgbClr val="6600FF"/>
                </a:solidFill>
                <a:latin typeface="黑体" pitchFamily="2" charset="-122"/>
                <a:ea typeface="黑体" pitchFamily="2" charset="-122"/>
              </a:rPr>
              <a:t>静态重定位</a:t>
            </a:r>
            <a:r>
              <a:rPr kumimoji="0" lang="zh-CN" altLang="en-US" dirty="0">
                <a:latin typeface="黑体" pitchFamily="2" charset="-122"/>
                <a:ea typeface="黑体" pitchFamily="2" charset="-122"/>
              </a:rPr>
              <a:t>。</a:t>
            </a:r>
          </a:p>
          <a:p>
            <a:pPr marL="342900" indent="-342900">
              <a:lnSpc>
                <a:spcPct val="150000"/>
              </a:lnSpc>
              <a:spcBef>
                <a:spcPct val="20000"/>
              </a:spcBef>
              <a:buFont typeface="Wingdings" pitchFamily="2" charset="2"/>
              <a:buChar char="l"/>
            </a:pPr>
            <a:r>
              <a:rPr lang="zh-CN" altLang="en-US" dirty="0">
                <a:solidFill>
                  <a:srgbClr val="CC3300"/>
                </a:solidFill>
                <a:latin typeface="黑体" pitchFamily="2" charset="-122"/>
                <a:ea typeface="黑体" pitchFamily="2" charset="-122"/>
              </a:rPr>
              <a:t>优点</a:t>
            </a:r>
            <a:r>
              <a:rPr lang="zh-CN" altLang="en-US" dirty="0">
                <a:latin typeface="黑体" pitchFamily="2" charset="-122"/>
                <a:ea typeface="黑体" pitchFamily="2" charset="-122"/>
              </a:rPr>
              <a:t>：不需硬件支持，可以装入</a:t>
            </a:r>
            <a:r>
              <a:rPr lang="zh-CN" altLang="en-US" dirty="0">
                <a:solidFill>
                  <a:srgbClr val="CC3300"/>
                </a:solidFill>
                <a:latin typeface="黑体" pitchFamily="2" charset="-122"/>
                <a:ea typeface="黑体" pitchFamily="2" charset="-122"/>
              </a:rPr>
              <a:t>有限多道程序</a:t>
            </a:r>
            <a:endParaRPr lang="zh-CN" altLang="en-US" dirty="0">
              <a:latin typeface="黑体" pitchFamily="2" charset="-122"/>
              <a:ea typeface="黑体" pitchFamily="2" charset="-122"/>
            </a:endParaRPr>
          </a:p>
          <a:p>
            <a:pPr marL="342900" indent="-342900">
              <a:lnSpc>
                <a:spcPct val="150000"/>
              </a:lnSpc>
              <a:spcBef>
                <a:spcPct val="20000"/>
              </a:spcBef>
              <a:buFont typeface="Wingdings" pitchFamily="2" charset="2"/>
              <a:buChar char="l"/>
            </a:pPr>
            <a:r>
              <a:rPr lang="zh-CN" altLang="en-US" dirty="0">
                <a:solidFill>
                  <a:srgbClr val="CC3300"/>
                </a:solidFill>
                <a:latin typeface="黑体" pitchFamily="2" charset="-122"/>
                <a:ea typeface="黑体" pitchFamily="2" charset="-122"/>
              </a:rPr>
              <a:t>缺点</a:t>
            </a:r>
            <a:r>
              <a:rPr lang="zh-CN" altLang="en-US" dirty="0">
                <a:latin typeface="黑体" pitchFamily="2" charset="-122"/>
                <a:ea typeface="黑体" pitchFamily="2" charset="-122"/>
              </a:rPr>
              <a:t>：一个程序通常需要占用连续的内存空间，程序装入内存后</a:t>
            </a:r>
            <a:r>
              <a:rPr lang="zh-CN" altLang="en-US" dirty="0">
                <a:solidFill>
                  <a:srgbClr val="FF0000"/>
                </a:solidFill>
                <a:latin typeface="黑体" pitchFamily="2" charset="-122"/>
                <a:ea typeface="黑体" pitchFamily="2" charset="-122"/>
              </a:rPr>
              <a:t>不能移动</a:t>
            </a:r>
            <a:r>
              <a:rPr lang="zh-CN" altLang="en-US" dirty="0">
                <a:latin typeface="黑体" pitchFamily="2" charset="-122"/>
                <a:ea typeface="黑体" pitchFamily="2" charset="-122"/>
              </a:rPr>
              <a:t>。不易实现共享</a:t>
            </a:r>
            <a:endParaRPr kumimoji="0" lang="zh-CN" altLang="en-US" dirty="0">
              <a:latin typeface="黑体" pitchFamily="2" charset="-122"/>
              <a:ea typeface="黑体" pitchFamily="2" charset="-122"/>
            </a:endParaRPr>
          </a:p>
          <a:p>
            <a:pPr fontAlgn="auto">
              <a:lnSpc>
                <a:spcPct val="150000"/>
              </a:lnSpc>
              <a:buFontTx/>
              <a:buNone/>
            </a:pPr>
            <a:endParaRPr kumimoji="0" lang="zh-CN" altLang="en-US" dirty="0">
              <a:latin typeface="黑体" pitchFamily="2" charset="-122"/>
              <a:ea typeface="黑体" pitchFamily="2" charset="-122"/>
            </a:endParaRPr>
          </a:p>
          <a:p>
            <a:pPr fontAlgn="auto">
              <a:lnSpc>
                <a:spcPct val="150000"/>
              </a:lnSpc>
              <a:buFontTx/>
              <a:buNone/>
            </a:pPr>
            <a:endParaRPr kumimoji="0" lang="zh-CN" altLang="en-US" dirty="0">
              <a:latin typeface="黑体" pitchFamily="2" charset="-122"/>
              <a:ea typeface="黑体" pitchFamily="2" charset="-122"/>
            </a:endParaRPr>
          </a:p>
          <a:p>
            <a:pPr fontAlgn="auto">
              <a:lnSpc>
                <a:spcPct val="150000"/>
              </a:lnSpc>
              <a:buFontTx/>
              <a:buNone/>
            </a:pPr>
            <a:endParaRPr kumimoji="0" lang="en-US" altLang="zh-CN" dirty="0">
              <a:latin typeface="黑体" pitchFamily="2" charset="-122"/>
              <a:ea typeface="黑体" pitchFamily="2" charset="-122"/>
            </a:endParaRPr>
          </a:p>
        </p:txBody>
      </p:sp>
    </p:spTree>
    <p:extLst>
      <p:ext uri="{BB962C8B-B14F-4D97-AF65-F5344CB8AC3E}">
        <p14:creationId xmlns:p14="http://schemas.microsoft.com/office/powerpoint/2010/main" val="410469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072D4606-8B1E-4B50-BDD2-ED655FAF8067}"/>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a16="http://schemas.microsoft.com/office/drawing/2014/main" id="{5787AB43-D9C1-4833-B615-85B7D537768C}"/>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10" name="组合 9">
            <a:extLst>
              <a:ext uri="{FF2B5EF4-FFF2-40B4-BE49-F238E27FC236}">
                <a16:creationId xmlns:a16="http://schemas.microsoft.com/office/drawing/2014/main" id="{E21AF451-F660-49D6-9DA6-FCACD0443236}"/>
              </a:ext>
            </a:extLst>
          </p:cNvPr>
          <p:cNvGrpSpPr/>
          <p:nvPr/>
        </p:nvGrpSpPr>
        <p:grpSpPr>
          <a:xfrm>
            <a:off x="11759" y="1268760"/>
            <a:ext cx="9120482" cy="398867"/>
            <a:chOff x="2992693" y="861443"/>
            <a:chExt cx="6085996" cy="520813"/>
          </a:xfrm>
        </p:grpSpPr>
        <p:sp>
          <p:nvSpPr>
            <p:cNvPr id="12" name="剪去单角的矩形 3">
              <a:extLst>
                <a:ext uri="{FF2B5EF4-FFF2-40B4-BE49-F238E27FC236}">
                  <a16:creationId xmlns:a16="http://schemas.microsoft.com/office/drawing/2014/main" id="{12720572-749D-4D3B-8608-A679D57EEA7A}"/>
                </a:ext>
              </a:extLst>
            </p:cNvPr>
            <p:cNvSpPr/>
            <p:nvPr/>
          </p:nvSpPr>
          <p:spPr>
            <a:xfrm>
              <a:off x="2992693" y="878200"/>
              <a:ext cx="227419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绝对装入</a:t>
              </a:r>
            </a:p>
          </p:txBody>
        </p:sp>
        <p:sp>
          <p:nvSpPr>
            <p:cNvPr id="13" name="剪去单角的矩形 4">
              <a:extLst>
                <a:ext uri="{FF2B5EF4-FFF2-40B4-BE49-F238E27FC236}">
                  <a16:creationId xmlns:a16="http://schemas.microsoft.com/office/drawing/2014/main" id="{9630772D-0CDA-468B-8CF4-D8FE2B9C0B0D}"/>
                </a:ext>
              </a:extLst>
            </p:cNvPr>
            <p:cNvSpPr/>
            <p:nvPr/>
          </p:nvSpPr>
          <p:spPr>
            <a:xfrm>
              <a:off x="5266889" y="861443"/>
              <a:ext cx="196815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可重定位装入</a:t>
              </a:r>
            </a:p>
          </p:txBody>
        </p:sp>
        <p:sp>
          <p:nvSpPr>
            <p:cNvPr id="15" name="剪去单角的矩形 4">
              <a:extLst>
                <a:ext uri="{FF2B5EF4-FFF2-40B4-BE49-F238E27FC236}">
                  <a16:creationId xmlns:a16="http://schemas.microsoft.com/office/drawing/2014/main" id="{09CA27BD-2FFA-45D9-AF28-29BDBFF4FD5D}"/>
                </a:ext>
              </a:extLst>
            </p:cNvPr>
            <p:cNvSpPr/>
            <p:nvPr/>
          </p:nvSpPr>
          <p:spPr>
            <a:xfrm>
              <a:off x="7235039" y="878199"/>
              <a:ext cx="1843650" cy="504057"/>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动态运行时装入</a:t>
              </a:r>
            </a:p>
          </p:txBody>
        </p:sp>
      </p:grpSp>
      <p:graphicFrame>
        <p:nvGraphicFramePr>
          <p:cNvPr id="16" name="Object 4">
            <a:extLst>
              <a:ext uri="{FF2B5EF4-FFF2-40B4-BE49-F238E27FC236}">
                <a16:creationId xmlns:a16="http://schemas.microsoft.com/office/drawing/2014/main" id="{37B50FB6-8E78-440D-9BAC-577D44ACFF15}"/>
              </a:ext>
            </a:extLst>
          </p:cNvPr>
          <p:cNvGraphicFramePr>
            <a:graphicFrameLocks noChangeAspect="1"/>
          </p:cNvGraphicFramePr>
          <p:nvPr>
            <p:extLst>
              <p:ext uri="{D42A27DB-BD31-4B8C-83A1-F6EECF244321}">
                <p14:modId xmlns:p14="http://schemas.microsoft.com/office/powerpoint/2010/main" val="3213357951"/>
              </p:ext>
            </p:extLst>
          </p:nvPr>
        </p:nvGraphicFramePr>
        <p:xfrm>
          <a:off x="2051720" y="1844824"/>
          <a:ext cx="4680284" cy="3672481"/>
        </p:xfrm>
        <a:graphic>
          <a:graphicData uri="http://schemas.openxmlformats.org/presentationml/2006/ole">
            <mc:AlternateContent xmlns:mc="http://schemas.openxmlformats.org/markup-compatibility/2006">
              <mc:Choice xmlns:v="urn:schemas-microsoft-com:vml" Requires="v">
                <p:oleObj spid="_x0000_s16423" name="文档" r:id="rId3" imgW="4693849" imgH="3682704" progId="Word.Document.8">
                  <p:embed/>
                </p:oleObj>
              </mc:Choice>
              <mc:Fallback>
                <p:oleObj name="文档" r:id="rId3" imgW="4693849" imgH="3682704" progId="Word.Document.8">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1844824"/>
                        <a:ext cx="4680284" cy="3672481"/>
                      </a:xfrm>
                      <a:prstGeom prst="rect">
                        <a:avLst/>
                      </a:prstGeom>
                      <a:noFill/>
                      <a:ln>
                        <a:noFill/>
                      </a:ln>
                      <a:effectLst/>
                    </p:spPr>
                  </p:pic>
                </p:oleObj>
              </mc:Fallback>
            </mc:AlternateContent>
          </a:graphicData>
        </a:graphic>
      </p:graphicFrame>
      <p:sp>
        <p:nvSpPr>
          <p:cNvPr id="17" name="Rectangle 5">
            <a:extLst>
              <a:ext uri="{FF2B5EF4-FFF2-40B4-BE49-F238E27FC236}">
                <a16:creationId xmlns:a16="http://schemas.microsoft.com/office/drawing/2014/main" id="{AB75B651-A7B6-48A2-9842-882DDD6B6DA4}"/>
              </a:ext>
            </a:extLst>
          </p:cNvPr>
          <p:cNvSpPr>
            <a:spLocks noChangeArrowheads="1"/>
          </p:cNvSpPr>
          <p:nvPr/>
        </p:nvSpPr>
        <p:spPr bwMode="auto">
          <a:xfrm>
            <a:off x="539552" y="5589587"/>
            <a:ext cx="7775575" cy="1079500"/>
          </a:xfrm>
          <a:prstGeom prst="rect">
            <a:avLst/>
          </a:prstGeom>
          <a:noFill/>
          <a:ln w="9525">
            <a:noFill/>
            <a:miter lim="800000"/>
            <a:headEnd/>
            <a:tailEnd/>
          </a:ln>
        </p:spPr>
        <p:txBody>
          <a:bodyPr/>
          <a:lstStyle/>
          <a:p>
            <a:pPr marL="742950" lvl="1" indent="-285750" algn="l">
              <a:lnSpc>
                <a:spcPct val="120000"/>
              </a:lnSpc>
              <a:spcBef>
                <a:spcPct val="20000"/>
              </a:spcBef>
              <a:buFontTx/>
              <a:buChar char="–"/>
            </a:pPr>
            <a:r>
              <a:rPr kumimoji="0" lang="zh-CN" altLang="en-US" b="1" dirty="0">
                <a:solidFill>
                  <a:srgbClr val="FF0000"/>
                </a:solidFill>
                <a:latin typeface="黑体" pitchFamily="2" charset="-122"/>
                <a:ea typeface="黑体" pitchFamily="2" charset="-122"/>
              </a:rPr>
              <a:t>将装入模块装入内存后，会使装入模块中逻辑地址与实际装入内存的物理地址不同！</a:t>
            </a:r>
          </a:p>
          <a:p>
            <a:pPr marL="342900" indent="-342900" algn="l">
              <a:lnSpc>
                <a:spcPct val="120000"/>
              </a:lnSpc>
              <a:spcBef>
                <a:spcPct val="20000"/>
              </a:spcBef>
              <a:buFontTx/>
              <a:buChar char="•"/>
            </a:pPr>
            <a:endParaRPr kumimoji="0" lang="en-US" altLang="zh-CN"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2703888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072D4606-8B1E-4B50-BDD2-ED655FAF8067}"/>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a16="http://schemas.microsoft.com/office/drawing/2014/main" id="{5787AB43-D9C1-4833-B615-85B7D537768C}"/>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10" name="组合 9">
            <a:extLst>
              <a:ext uri="{FF2B5EF4-FFF2-40B4-BE49-F238E27FC236}">
                <a16:creationId xmlns:a16="http://schemas.microsoft.com/office/drawing/2014/main" id="{E21AF451-F660-49D6-9DA6-FCACD0443236}"/>
              </a:ext>
            </a:extLst>
          </p:cNvPr>
          <p:cNvGrpSpPr/>
          <p:nvPr/>
        </p:nvGrpSpPr>
        <p:grpSpPr>
          <a:xfrm>
            <a:off x="11759" y="1268760"/>
            <a:ext cx="9120482" cy="398867"/>
            <a:chOff x="2992693" y="861443"/>
            <a:chExt cx="6085996" cy="520813"/>
          </a:xfrm>
        </p:grpSpPr>
        <p:sp>
          <p:nvSpPr>
            <p:cNvPr id="12" name="剪去单角的矩形 3">
              <a:extLst>
                <a:ext uri="{FF2B5EF4-FFF2-40B4-BE49-F238E27FC236}">
                  <a16:creationId xmlns:a16="http://schemas.microsoft.com/office/drawing/2014/main" id="{12720572-749D-4D3B-8608-A679D57EEA7A}"/>
                </a:ext>
              </a:extLst>
            </p:cNvPr>
            <p:cNvSpPr/>
            <p:nvPr/>
          </p:nvSpPr>
          <p:spPr>
            <a:xfrm>
              <a:off x="2992693" y="878200"/>
              <a:ext cx="227419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绝对装入</a:t>
              </a:r>
            </a:p>
          </p:txBody>
        </p:sp>
        <p:sp>
          <p:nvSpPr>
            <p:cNvPr id="13" name="剪去单角的矩形 4">
              <a:extLst>
                <a:ext uri="{FF2B5EF4-FFF2-40B4-BE49-F238E27FC236}">
                  <a16:creationId xmlns:a16="http://schemas.microsoft.com/office/drawing/2014/main" id="{9630772D-0CDA-468B-8CF4-D8FE2B9C0B0D}"/>
                </a:ext>
              </a:extLst>
            </p:cNvPr>
            <p:cNvSpPr/>
            <p:nvPr/>
          </p:nvSpPr>
          <p:spPr>
            <a:xfrm>
              <a:off x="5266889" y="861443"/>
              <a:ext cx="196815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可重定位装入</a:t>
              </a:r>
            </a:p>
          </p:txBody>
        </p:sp>
        <p:sp>
          <p:nvSpPr>
            <p:cNvPr id="15" name="剪去单角的矩形 4">
              <a:extLst>
                <a:ext uri="{FF2B5EF4-FFF2-40B4-BE49-F238E27FC236}">
                  <a16:creationId xmlns:a16="http://schemas.microsoft.com/office/drawing/2014/main" id="{09CA27BD-2FFA-45D9-AF28-29BDBFF4FD5D}"/>
                </a:ext>
              </a:extLst>
            </p:cNvPr>
            <p:cNvSpPr/>
            <p:nvPr/>
          </p:nvSpPr>
          <p:spPr>
            <a:xfrm>
              <a:off x="7235039" y="878199"/>
              <a:ext cx="1843650" cy="504057"/>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动态运行时装入</a:t>
              </a:r>
            </a:p>
          </p:txBody>
        </p:sp>
      </p:grpSp>
      <p:pic>
        <p:nvPicPr>
          <p:cNvPr id="14" name="Picture 4">
            <a:extLst>
              <a:ext uri="{FF2B5EF4-FFF2-40B4-BE49-F238E27FC236}">
                <a16:creationId xmlns:a16="http://schemas.microsoft.com/office/drawing/2014/main" id="{1CA06F46-67B0-4B22-BE9F-CBE462646E6A}"/>
              </a:ext>
            </a:extLst>
          </p:cNvPr>
          <p:cNvPicPr>
            <a:picLocks noChangeAspect="1" noChangeArrowheads="1"/>
          </p:cNvPicPr>
          <p:nvPr/>
        </p:nvPicPr>
        <p:blipFill>
          <a:blip r:embed="rId2" cstate="print"/>
          <a:srcRect/>
          <a:stretch>
            <a:fillRect/>
          </a:stretch>
        </p:blipFill>
        <p:spPr bwMode="auto">
          <a:xfrm>
            <a:off x="1362107" y="1839221"/>
            <a:ext cx="5920186" cy="3865293"/>
          </a:xfrm>
          <a:prstGeom prst="rect">
            <a:avLst/>
          </a:prstGeom>
          <a:noFill/>
          <a:ln w="9525">
            <a:noFill/>
            <a:miter lim="800000"/>
            <a:headEnd/>
            <a:tailEnd/>
          </a:ln>
        </p:spPr>
      </p:pic>
      <p:sp>
        <p:nvSpPr>
          <p:cNvPr id="16" name="Rectangle 6">
            <a:extLst>
              <a:ext uri="{FF2B5EF4-FFF2-40B4-BE49-F238E27FC236}">
                <a16:creationId xmlns:a16="http://schemas.microsoft.com/office/drawing/2014/main" id="{0EB218BE-C921-400F-9111-C74C655249A3}"/>
              </a:ext>
            </a:extLst>
          </p:cNvPr>
          <p:cNvSpPr txBox="1">
            <a:spLocks noChangeArrowheads="1"/>
          </p:cNvSpPr>
          <p:nvPr/>
        </p:nvSpPr>
        <p:spPr bwMode="auto">
          <a:xfrm>
            <a:off x="97607" y="5702547"/>
            <a:ext cx="9001125" cy="100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20000"/>
              </a:lnSpc>
              <a:buFont typeface="Wingdings" pitchFamily="2" charset="2"/>
              <a:buChar char="l"/>
            </a:pPr>
            <a:r>
              <a:rPr kumimoji="0" lang="zh-CN" altLang="en-US" sz="2400" b="1" kern="0" dirty="0">
                <a:latin typeface="黑体" pitchFamily="2" charset="-122"/>
                <a:ea typeface="黑体" pitchFamily="2" charset="-122"/>
              </a:rPr>
              <a:t>把装入时对目标程序中指令和数据的修改过程称为</a:t>
            </a:r>
            <a:r>
              <a:rPr kumimoji="0" lang="zh-CN" altLang="en-US" sz="2400" b="1" kern="0" dirty="0">
                <a:solidFill>
                  <a:srgbClr val="FFC000"/>
                </a:solidFill>
                <a:latin typeface="黑体" pitchFamily="2" charset="-122"/>
                <a:ea typeface="黑体" pitchFamily="2" charset="-122"/>
              </a:rPr>
              <a:t>重定位</a:t>
            </a:r>
          </a:p>
          <a:p>
            <a:pPr eaLnBrk="1" hangingPunct="1">
              <a:lnSpc>
                <a:spcPct val="120000"/>
              </a:lnSpc>
              <a:buFont typeface="Wingdings" pitchFamily="2" charset="2"/>
              <a:buChar char="l"/>
            </a:pPr>
            <a:r>
              <a:rPr kumimoji="0" lang="zh-CN" altLang="en-US" sz="2400" b="1" kern="0" dirty="0">
                <a:latin typeface="黑体" pitchFamily="2" charset="-122"/>
                <a:ea typeface="黑体" pitchFamily="2" charset="-122"/>
              </a:rPr>
              <a:t>地址变换在装入时</a:t>
            </a:r>
            <a:r>
              <a:rPr kumimoji="0" lang="zh-CN" altLang="en-US" sz="2400" b="1" kern="0" dirty="0">
                <a:solidFill>
                  <a:srgbClr val="FF0000"/>
                </a:solidFill>
                <a:latin typeface="黑体" pitchFamily="2" charset="-122"/>
                <a:ea typeface="黑体" pitchFamily="2" charset="-122"/>
              </a:rPr>
              <a:t>一次完成</a:t>
            </a:r>
            <a:r>
              <a:rPr kumimoji="0" lang="zh-CN" altLang="en-US" sz="2400" b="1" kern="0" dirty="0">
                <a:latin typeface="黑体" pitchFamily="2" charset="-122"/>
                <a:ea typeface="黑体" pitchFamily="2" charset="-122"/>
              </a:rPr>
              <a:t>，以后不再改变，称为</a:t>
            </a:r>
            <a:r>
              <a:rPr kumimoji="0" lang="zh-CN" altLang="en-US" sz="2400" b="1" kern="0" dirty="0">
                <a:solidFill>
                  <a:srgbClr val="FFC000"/>
                </a:solidFill>
                <a:latin typeface="黑体" pitchFamily="2" charset="-122"/>
                <a:ea typeface="黑体" pitchFamily="2" charset="-122"/>
              </a:rPr>
              <a:t>静态重定位</a:t>
            </a:r>
          </a:p>
        </p:txBody>
      </p:sp>
    </p:spTree>
    <p:extLst>
      <p:ext uri="{BB962C8B-B14F-4D97-AF65-F5344CB8AC3E}">
        <p14:creationId xmlns:p14="http://schemas.microsoft.com/office/powerpoint/2010/main" val="3186714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072D4606-8B1E-4B50-BDD2-ED655FAF8067}"/>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a16="http://schemas.microsoft.com/office/drawing/2014/main" id="{5787AB43-D9C1-4833-B615-85B7D537768C}"/>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10" name="组合 9">
            <a:extLst>
              <a:ext uri="{FF2B5EF4-FFF2-40B4-BE49-F238E27FC236}">
                <a16:creationId xmlns:a16="http://schemas.microsoft.com/office/drawing/2014/main" id="{E21AF451-F660-49D6-9DA6-FCACD0443236}"/>
              </a:ext>
            </a:extLst>
          </p:cNvPr>
          <p:cNvGrpSpPr/>
          <p:nvPr/>
        </p:nvGrpSpPr>
        <p:grpSpPr>
          <a:xfrm>
            <a:off x="11759" y="1268760"/>
            <a:ext cx="9120482" cy="398867"/>
            <a:chOff x="2992693" y="861443"/>
            <a:chExt cx="6085996" cy="520813"/>
          </a:xfrm>
        </p:grpSpPr>
        <p:sp>
          <p:nvSpPr>
            <p:cNvPr id="12" name="剪去单角的矩形 3">
              <a:extLst>
                <a:ext uri="{FF2B5EF4-FFF2-40B4-BE49-F238E27FC236}">
                  <a16:creationId xmlns:a16="http://schemas.microsoft.com/office/drawing/2014/main" id="{12720572-749D-4D3B-8608-A679D57EEA7A}"/>
                </a:ext>
              </a:extLst>
            </p:cNvPr>
            <p:cNvSpPr/>
            <p:nvPr/>
          </p:nvSpPr>
          <p:spPr>
            <a:xfrm>
              <a:off x="2992693" y="878200"/>
              <a:ext cx="227419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绝对装入</a:t>
              </a:r>
            </a:p>
          </p:txBody>
        </p:sp>
        <p:sp>
          <p:nvSpPr>
            <p:cNvPr id="13" name="剪去单角的矩形 4">
              <a:extLst>
                <a:ext uri="{FF2B5EF4-FFF2-40B4-BE49-F238E27FC236}">
                  <a16:creationId xmlns:a16="http://schemas.microsoft.com/office/drawing/2014/main" id="{9630772D-0CDA-468B-8CF4-D8FE2B9C0B0D}"/>
                </a:ext>
              </a:extLst>
            </p:cNvPr>
            <p:cNvSpPr/>
            <p:nvPr/>
          </p:nvSpPr>
          <p:spPr>
            <a:xfrm>
              <a:off x="5266889" y="861443"/>
              <a:ext cx="196815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可重定位装入</a:t>
              </a:r>
            </a:p>
          </p:txBody>
        </p:sp>
        <p:sp>
          <p:nvSpPr>
            <p:cNvPr id="15" name="剪去单角的矩形 4">
              <a:extLst>
                <a:ext uri="{FF2B5EF4-FFF2-40B4-BE49-F238E27FC236}">
                  <a16:creationId xmlns:a16="http://schemas.microsoft.com/office/drawing/2014/main" id="{09CA27BD-2FFA-45D9-AF28-29BDBFF4FD5D}"/>
                </a:ext>
              </a:extLst>
            </p:cNvPr>
            <p:cNvSpPr/>
            <p:nvPr/>
          </p:nvSpPr>
          <p:spPr>
            <a:xfrm>
              <a:off x="7235039" y="878199"/>
              <a:ext cx="1843650" cy="504057"/>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动态运行时装入</a:t>
              </a:r>
            </a:p>
          </p:txBody>
        </p:sp>
      </p:grpSp>
      <p:sp>
        <p:nvSpPr>
          <p:cNvPr id="16" name="Rectangle 3">
            <a:extLst>
              <a:ext uri="{FF2B5EF4-FFF2-40B4-BE49-F238E27FC236}">
                <a16:creationId xmlns:a16="http://schemas.microsoft.com/office/drawing/2014/main" id="{0D343E06-0C4D-43E9-8C1B-885D079C81D2}"/>
              </a:ext>
            </a:extLst>
          </p:cNvPr>
          <p:cNvSpPr txBox="1">
            <a:spLocks noChangeArrowheads="1"/>
          </p:cNvSpPr>
          <p:nvPr/>
        </p:nvSpPr>
        <p:spPr bwMode="auto">
          <a:xfrm>
            <a:off x="323528" y="1691353"/>
            <a:ext cx="8229600" cy="250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20000"/>
              </a:lnSpc>
              <a:buFontTx/>
              <a:buNone/>
            </a:pPr>
            <a:r>
              <a:rPr kumimoji="0" lang="en-US" altLang="zh-CN" sz="2400" b="1" kern="0" dirty="0">
                <a:solidFill>
                  <a:srgbClr val="6600FF"/>
                </a:solidFill>
                <a:latin typeface="黑体" pitchFamily="2" charset="-122"/>
                <a:ea typeface="黑体" pitchFamily="2" charset="-122"/>
              </a:rPr>
              <a:t>3. </a:t>
            </a:r>
            <a:r>
              <a:rPr kumimoji="0" lang="zh-CN" altLang="en-US" sz="2400" b="1" kern="0" dirty="0">
                <a:solidFill>
                  <a:srgbClr val="6600FF"/>
                </a:solidFill>
                <a:latin typeface="黑体" pitchFamily="2" charset="-122"/>
                <a:ea typeface="黑体" pitchFamily="2" charset="-122"/>
              </a:rPr>
              <a:t>动态运行时装入</a:t>
            </a:r>
            <a:r>
              <a:rPr kumimoji="0" lang="en-US" altLang="zh-CN" sz="2400" b="1" kern="0" dirty="0">
                <a:solidFill>
                  <a:srgbClr val="6600FF"/>
                </a:solidFill>
                <a:latin typeface="黑体" pitchFamily="2" charset="-122"/>
                <a:ea typeface="黑体" pitchFamily="2" charset="-122"/>
              </a:rPr>
              <a:t>(dynamic run-time loading)</a:t>
            </a:r>
          </a:p>
          <a:p>
            <a:pPr eaLnBrk="1" hangingPunct="1">
              <a:lnSpc>
                <a:spcPct val="120000"/>
              </a:lnSpc>
              <a:buFontTx/>
              <a:buNone/>
            </a:pPr>
            <a:r>
              <a:rPr kumimoji="0" lang="en-US" altLang="zh-CN" sz="2400" kern="0" dirty="0">
                <a:latin typeface="黑体" pitchFamily="2" charset="-122"/>
                <a:ea typeface="黑体" pitchFamily="2" charset="-122"/>
              </a:rPr>
              <a:t>    </a:t>
            </a:r>
            <a:r>
              <a:rPr kumimoji="0" lang="zh-CN" altLang="en-US" sz="2400" kern="0" dirty="0">
                <a:latin typeface="黑体" pitchFamily="2" charset="-122"/>
                <a:ea typeface="黑体" pitchFamily="2" charset="-122"/>
              </a:rPr>
              <a:t>在运行过程中，程序在内存中的位置可能</a:t>
            </a:r>
            <a:r>
              <a:rPr kumimoji="0" lang="zh-CN" altLang="en-US" sz="2400" b="1" kern="0" dirty="0">
                <a:solidFill>
                  <a:srgbClr val="FF0000"/>
                </a:solidFill>
                <a:latin typeface="黑体" pitchFamily="2" charset="-122"/>
                <a:ea typeface="黑体" pitchFamily="2" charset="-122"/>
              </a:rPr>
              <a:t>经常要改变</a:t>
            </a:r>
            <a:r>
              <a:rPr kumimoji="0" lang="zh-CN" altLang="en-US" sz="2400" kern="0" dirty="0">
                <a:latin typeface="黑体" pitchFamily="2" charset="-122"/>
                <a:ea typeface="黑体" pitchFamily="2" charset="-122"/>
              </a:rPr>
              <a:t>！ </a:t>
            </a:r>
          </a:p>
          <a:p>
            <a:pPr eaLnBrk="1" hangingPunct="1">
              <a:lnSpc>
                <a:spcPct val="150000"/>
              </a:lnSpc>
              <a:buFontTx/>
              <a:buNone/>
            </a:pPr>
            <a:r>
              <a:rPr kumimoji="0" lang="zh-CN" altLang="en-US" sz="2400" kern="0" dirty="0">
                <a:latin typeface="黑体" pitchFamily="2" charset="-122"/>
                <a:ea typeface="黑体" pitchFamily="2" charset="-122"/>
              </a:rPr>
              <a:t>    将装入模块原样装入内存，而地址映射工作推迟到程序真正执行时才进行，即采用</a:t>
            </a:r>
            <a:r>
              <a:rPr kumimoji="0" lang="zh-CN" altLang="en-US" sz="2400" b="1" kern="0" dirty="0">
                <a:solidFill>
                  <a:srgbClr val="CC3300"/>
                </a:solidFill>
                <a:latin typeface="黑体" pitchFamily="2" charset="-122"/>
                <a:ea typeface="黑体" pitchFamily="2" charset="-122"/>
              </a:rPr>
              <a:t>动态重定位</a:t>
            </a:r>
            <a:r>
              <a:rPr kumimoji="0" lang="zh-CN" altLang="en-US" sz="2400" kern="0" dirty="0">
                <a:latin typeface="黑体" pitchFamily="2" charset="-122"/>
                <a:ea typeface="黑体" pitchFamily="2" charset="-122"/>
              </a:rPr>
              <a:t>。</a:t>
            </a:r>
          </a:p>
        </p:txBody>
      </p:sp>
      <p:pic>
        <p:nvPicPr>
          <p:cNvPr id="17" name="Picture 4">
            <a:extLst>
              <a:ext uri="{FF2B5EF4-FFF2-40B4-BE49-F238E27FC236}">
                <a16:creationId xmlns:a16="http://schemas.microsoft.com/office/drawing/2014/main" id="{D8C99FBA-B3BE-4DB1-84F8-D8237AD47DF2}"/>
              </a:ext>
            </a:extLst>
          </p:cNvPr>
          <p:cNvPicPr>
            <a:picLocks noChangeAspect="1" noChangeArrowheads="1"/>
          </p:cNvPicPr>
          <p:nvPr/>
        </p:nvPicPr>
        <p:blipFill>
          <a:blip r:embed="rId2" cstate="print"/>
          <a:srcRect/>
          <a:stretch>
            <a:fillRect/>
          </a:stretch>
        </p:blipFill>
        <p:spPr bwMode="auto">
          <a:xfrm>
            <a:off x="4755225" y="3820808"/>
            <a:ext cx="4344216" cy="2920561"/>
          </a:xfrm>
          <a:prstGeom prst="rect">
            <a:avLst/>
          </a:prstGeom>
          <a:noFill/>
          <a:ln w="9525">
            <a:noFill/>
            <a:miter lim="800000"/>
            <a:headEnd/>
            <a:tailEnd/>
          </a:ln>
        </p:spPr>
      </p:pic>
      <p:sp>
        <p:nvSpPr>
          <p:cNvPr id="18" name="Rectangle 2">
            <a:extLst>
              <a:ext uri="{FF2B5EF4-FFF2-40B4-BE49-F238E27FC236}">
                <a16:creationId xmlns:a16="http://schemas.microsoft.com/office/drawing/2014/main" id="{262CAB68-624C-4BF2-9EE8-C49CF87CEE50}"/>
              </a:ext>
            </a:extLst>
          </p:cNvPr>
          <p:cNvSpPr txBox="1">
            <a:spLocks noChangeArrowheads="1"/>
          </p:cNvSpPr>
          <p:nvPr/>
        </p:nvSpPr>
        <p:spPr bwMode="auto">
          <a:xfrm>
            <a:off x="0" y="3356992"/>
            <a:ext cx="4710666" cy="33123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lnSpc>
                <a:spcPct val="150000"/>
              </a:lnSpc>
              <a:buFontTx/>
              <a:buNone/>
            </a:pPr>
            <a:endParaRPr kumimoji="0" lang="en-US" altLang="zh-CN" sz="2400" kern="0" dirty="0">
              <a:latin typeface="黑体" pitchFamily="2" charset="-122"/>
              <a:ea typeface="黑体" pitchFamily="2" charset="-122"/>
            </a:endParaRPr>
          </a:p>
          <a:p>
            <a:pPr eaLnBrk="1" hangingPunct="1">
              <a:lnSpc>
                <a:spcPct val="150000"/>
              </a:lnSpc>
              <a:buFont typeface="Wingdings" pitchFamily="2" charset="2"/>
              <a:buChar char="l"/>
            </a:pPr>
            <a:r>
              <a:rPr kumimoji="0" lang="zh-CN" altLang="en-US" sz="2000" b="1" kern="0" dirty="0">
                <a:solidFill>
                  <a:srgbClr val="6600FF"/>
                </a:solidFill>
                <a:latin typeface="黑体" pitchFamily="2" charset="-122"/>
                <a:ea typeface="黑体" pitchFamily="2" charset="-122"/>
              </a:rPr>
              <a:t>动态重定位：</a:t>
            </a:r>
            <a:r>
              <a:rPr kumimoji="0" lang="zh-CN" altLang="en-US" sz="2000" b="1" kern="0" dirty="0">
                <a:latin typeface="黑体" pitchFamily="2" charset="-122"/>
                <a:ea typeface="黑体" pitchFamily="2" charset="-122"/>
              </a:rPr>
              <a:t>地址变换过程是在程序执行期间，随着对每条指令和数据的访问而自动进行的。</a:t>
            </a:r>
          </a:p>
          <a:p>
            <a:pPr eaLnBrk="1" hangingPunct="1">
              <a:lnSpc>
                <a:spcPct val="150000"/>
              </a:lnSpc>
              <a:buFont typeface="Wingdings" pitchFamily="2" charset="2"/>
              <a:buChar char="l"/>
            </a:pPr>
            <a:r>
              <a:rPr kumimoji="0" lang="zh-CN" altLang="en-US" sz="2000" b="1" kern="0" dirty="0">
                <a:latin typeface="黑体" pitchFamily="2" charset="-122"/>
                <a:ea typeface="黑体" pitchFamily="2" charset="-122"/>
              </a:rPr>
              <a:t>须获得</a:t>
            </a:r>
            <a:r>
              <a:rPr kumimoji="0" lang="zh-CN" altLang="en-US" sz="2000" b="1" kern="0" dirty="0">
                <a:solidFill>
                  <a:srgbClr val="FF0000"/>
                </a:solidFill>
                <a:latin typeface="黑体" pitchFamily="2" charset="-122"/>
                <a:ea typeface="黑体" pitchFamily="2" charset="-122"/>
              </a:rPr>
              <a:t>硬件地址变换机构</a:t>
            </a:r>
            <a:r>
              <a:rPr kumimoji="0" lang="zh-CN" altLang="en-US" sz="2000" b="1" kern="0" dirty="0">
                <a:latin typeface="黑体" pitchFamily="2" charset="-122"/>
                <a:ea typeface="黑体" pitchFamily="2" charset="-122"/>
              </a:rPr>
              <a:t>的支持。</a:t>
            </a:r>
          </a:p>
          <a:p>
            <a:pPr eaLnBrk="1" hangingPunct="1">
              <a:lnSpc>
                <a:spcPct val="150000"/>
              </a:lnSpc>
              <a:buFont typeface="Wingdings" pitchFamily="2" charset="2"/>
              <a:buChar char="l"/>
            </a:pPr>
            <a:r>
              <a:rPr kumimoji="0" lang="zh-CN" altLang="en-US" sz="2000" b="1" kern="0" dirty="0">
                <a:latin typeface="黑体" pitchFamily="2" charset="-122"/>
                <a:ea typeface="黑体" pitchFamily="2" charset="-122"/>
              </a:rPr>
              <a:t>允许程序在运行期间在内存中移动。</a:t>
            </a:r>
          </a:p>
        </p:txBody>
      </p:sp>
    </p:spTree>
    <p:extLst>
      <p:ext uri="{BB962C8B-B14F-4D97-AF65-F5344CB8AC3E}">
        <p14:creationId xmlns:p14="http://schemas.microsoft.com/office/powerpoint/2010/main" val="318262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072D4606-8B1E-4B50-BDD2-ED655FAF8067}"/>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a16="http://schemas.microsoft.com/office/drawing/2014/main" id="{5787AB43-D9C1-4833-B615-85B7D537768C}"/>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10" name="组合 9">
            <a:extLst>
              <a:ext uri="{FF2B5EF4-FFF2-40B4-BE49-F238E27FC236}">
                <a16:creationId xmlns:a16="http://schemas.microsoft.com/office/drawing/2014/main" id="{E21AF451-F660-49D6-9DA6-FCACD0443236}"/>
              </a:ext>
            </a:extLst>
          </p:cNvPr>
          <p:cNvGrpSpPr/>
          <p:nvPr/>
        </p:nvGrpSpPr>
        <p:grpSpPr>
          <a:xfrm>
            <a:off x="11759" y="1268760"/>
            <a:ext cx="9120482" cy="398867"/>
            <a:chOff x="2992693" y="861443"/>
            <a:chExt cx="6085996" cy="520813"/>
          </a:xfrm>
        </p:grpSpPr>
        <p:sp>
          <p:nvSpPr>
            <p:cNvPr id="12" name="剪去单角的矩形 3">
              <a:extLst>
                <a:ext uri="{FF2B5EF4-FFF2-40B4-BE49-F238E27FC236}">
                  <a16:creationId xmlns:a16="http://schemas.microsoft.com/office/drawing/2014/main" id="{12720572-749D-4D3B-8608-A679D57EEA7A}"/>
                </a:ext>
              </a:extLst>
            </p:cNvPr>
            <p:cNvSpPr/>
            <p:nvPr/>
          </p:nvSpPr>
          <p:spPr>
            <a:xfrm>
              <a:off x="2992693" y="878200"/>
              <a:ext cx="227419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绝对装入</a:t>
              </a:r>
            </a:p>
          </p:txBody>
        </p:sp>
        <p:sp>
          <p:nvSpPr>
            <p:cNvPr id="13" name="剪去单角的矩形 4">
              <a:extLst>
                <a:ext uri="{FF2B5EF4-FFF2-40B4-BE49-F238E27FC236}">
                  <a16:creationId xmlns:a16="http://schemas.microsoft.com/office/drawing/2014/main" id="{9630772D-0CDA-468B-8CF4-D8FE2B9C0B0D}"/>
                </a:ext>
              </a:extLst>
            </p:cNvPr>
            <p:cNvSpPr/>
            <p:nvPr/>
          </p:nvSpPr>
          <p:spPr>
            <a:xfrm>
              <a:off x="5266889" y="861443"/>
              <a:ext cx="196815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可重定位装入</a:t>
              </a:r>
            </a:p>
          </p:txBody>
        </p:sp>
        <p:sp>
          <p:nvSpPr>
            <p:cNvPr id="15" name="剪去单角的矩形 4">
              <a:extLst>
                <a:ext uri="{FF2B5EF4-FFF2-40B4-BE49-F238E27FC236}">
                  <a16:creationId xmlns:a16="http://schemas.microsoft.com/office/drawing/2014/main" id="{09CA27BD-2FFA-45D9-AF28-29BDBFF4FD5D}"/>
                </a:ext>
              </a:extLst>
            </p:cNvPr>
            <p:cNvSpPr/>
            <p:nvPr/>
          </p:nvSpPr>
          <p:spPr>
            <a:xfrm>
              <a:off x="7235039" y="878199"/>
              <a:ext cx="1843650" cy="504057"/>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动态运行时装入</a:t>
              </a:r>
            </a:p>
          </p:txBody>
        </p:sp>
      </p:grpSp>
      <p:sp>
        <p:nvSpPr>
          <p:cNvPr id="14" name="Rectangle 3">
            <a:extLst>
              <a:ext uri="{FF2B5EF4-FFF2-40B4-BE49-F238E27FC236}">
                <a16:creationId xmlns:a16="http://schemas.microsoft.com/office/drawing/2014/main" id="{0DBE5F21-ADC9-4095-9716-3ED9C7C3CD9A}"/>
              </a:ext>
            </a:extLst>
          </p:cNvPr>
          <p:cNvSpPr txBox="1">
            <a:spLocks noChangeArrowheads="1"/>
          </p:cNvSpPr>
          <p:nvPr/>
        </p:nvSpPr>
        <p:spPr bwMode="auto">
          <a:xfrm>
            <a:off x="468959" y="2136325"/>
            <a:ext cx="8229600" cy="37315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0" lang="zh-CN" altLang="en-US" sz="2400" b="1" kern="0" dirty="0">
                <a:solidFill>
                  <a:srgbClr val="FF0000"/>
                </a:solidFill>
                <a:latin typeface="黑体" pitchFamily="2" charset="-122"/>
                <a:ea typeface="黑体" pitchFamily="2" charset="-122"/>
              </a:rPr>
              <a:t>优点：</a:t>
            </a:r>
          </a:p>
          <a:p>
            <a:pPr lvl="1" eaLnBrk="1" hangingPunct="1">
              <a:lnSpc>
                <a:spcPct val="150000"/>
              </a:lnSpc>
            </a:pPr>
            <a:r>
              <a:rPr kumimoji="0" lang="en-US" altLang="zh-CN" sz="2400" b="1" kern="0" dirty="0">
                <a:latin typeface="黑体" pitchFamily="2" charset="-122"/>
                <a:ea typeface="黑体" pitchFamily="2" charset="-122"/>
              </a:rPr>
              <a:t>OS</a:t>
            </a:r>
            <a:r>
              <a:rPr kumimoji="0" lang="zh-CN" altLang="en-US" sz="2400" b="1" kern="0" dirty="0">
                <a:latin typeface="黑体" pitchFamily="2" charset="-122"/>
                <a:ea typeface="黑体" pitchFamily="2" charset="-122"/>
              </a:rPr>
              <a:t>可以将一个程序</a:t>
            </a:r>
            <a:r>
              <a:rPr kumimoji="0" lang="zh-CN" altLang="en-US" sz="2400" b="1" kern="0" dirty="0">
                <a:solidFill>
                  <a:srgbClr val="FFC000"/>
                </a:solidFill>
                <a:latin typeface="黑体" pitchFamily="2" charset="-122"/>
                <a:ea typeface="黑体" pitchFamily="2" charset="-122"/>
              </a:rPr>
              <a:t>分散存放</a:t>
            </a:r>
            <a:r>
              <a:rPr kumimoji="0" lang="zh-CN" altLang="en-US" sz="2400" b="1" kern="0" dirty="0">
                <a:latin typeface="黑体" pitchFamily="2" charset="-122"/>
                <a:ea typeface="黑体" pitchFamily="2" charset="-122"/>
              </a:rPr>
              <a:t>于不连续的内存空间，可以移动程序，有利用实现共享。</a:t>
            </a:r>
          </a:p>
          <a:p>
            <a:pPr lvl="1" eaLnBrk="1" hangingPunct="1">
              <a:lnSpc>
                <a:spcPct val="150000"/>
              </a:lnSpc>
            </a:pPr>
            <a:r>
              <a:rPr kumimoji="0" lang="zh-CN" altLang="en-US" sz="2400" b="1" kern="0" dirty="0">
                <a:latin typeface="黑体" pitchFamily="2" charset="-122"/>
                <a:ea typeface="黑体" pitchFamily="2" charset="-122"/>
              </a:rPr>
              <a:t>能够支持程序执行中产生的地址引用，如指针变量（而不仅是生成可执行文件时的地址引用）。</a:t>
            </a:r>
          </a:p>
          <a:p>
            <a:pPr eaLnBrk="1" hangingPunct="1">
              <a:lnSpc>
                <a:spcPct val="150000"/>
              </a:lnSpc>
              <a:buFont typeface="Wingdings" pitchFamily="2" charset="2"/>
              <a:buChar char="l"/>
            </a:pPr>
            <a:r>
              <a:rPr kumimoji="0" lang="zh-CN" altLang="en-US" sz="2400" b="1" kern="0" dirty="0">
                <a:solidFill>
                  <a:srgbClr val="FF0000"/>
                </a:solidFill>
                <a:latin typeface="黑体" pitchFamily="2" charset="-122"/>
                <a:ea typeface="黑体" pitchFamily="2" charset="-122"/>
              </a:rPr>
              <a:t>缺点：</a:t>
            </a:r>
            <a:r>
              <a:rPr kumimoji="0" lang="zh-CN" altLang="en-US" sz="2400" b="1" kern="0" dirty="0">
                <a:latin typeface="黑体" pitchFamily="2" charset="-122"/>
                <a:ea typeface="黑体" pitchFamily="2" charset="-122"/>
              </a:rPr>
              <a:t>需要硬件支持，</a:t>
            </a:r>
            <a:r>
              <a:rPr kumimoji="0" lang="en-US" altLang="zh-CN" sz="2400" b="1" kern="0" dirty="0">
                <a:latin typeface="黑体" pitchFamily="2" charset="-122"/>
                <a:ea typeface="黑体" pitchFamily="2" charset="-122"/>
              </a:rPr>
              <a:t>OS</a:t>
            </a:r>
            <a:r>
              <a:rPr kumimoji="0" lang="zh-CN" altLang="en-US" sz="2400" b="1" kern="0" dirty="0">
                <a:latin typeface="黑体" pitchFamily="2" charset="-122"/>
                <a:ea typeface="黑体" pitchFamily="2" charset="-122"/>
              </a:rPr>
              <a:t>实现较复杂。</a:t>
            </a:r>
          </a:p>
          <a:p>
            <a:pPr eaLnBrk="1" hangingPunct="1">
              <a:lnSpc>
                <a:spcPct val="150000"/>
              </a:lnSpc>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1455864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072D4606-8B1E-4B50-BDD2-ED655FAF8067}"/>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a16="http://schemas.microsoft.com/office/drawing/2014/main" id="{5787AB43-D9C1-4833-B615-85B7D537768C}"/>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10" name="组合 9">
            <a:extLst>
              <a:ext uri="{FF2B5EF4-FFF2-40B4-BE49-F238E27FC236}">
                <a16:creationId xmlns:a16="http://schemas.microsoft.com/office/drawing/2014/main" id="{E21AF451-F660-49D6-9DA6-FCACD0443236}"/>
              </a:ext>
            </a:extLst>
          </p:cNvPr>
          <p:cNvGrpSpPr/>
          <p:nvPr/>
        </p:nvGrpSpPr>
        <p:grpSpPr>
          <a:xfrm>
            <a:off x="11759" y="1268760"/>
            <a:ext cx="9120482" cy="398867"/>
            <a:chOff x="2992693" y="861443"/>
            <a:chExt cx="6085996" cy="520813"/>
          </a:xfrm>
        </p:grpSpPr>
        <p:sp>
          <p:nvSpPr>
            <p:cNvPr id="12" name="剪去单角的矩形 3">
              <a:extLst>
                <a:ext uri="{FF2B5EF4-FFF2-40B4-BE49-F238E27FC236}">
                  <a16:creationId xmlns:a16="http://schemas.microsoft.com/office/drawing/2014/main" id="{12720572-749D-4D3B-8608-A679D57EEA7A}"/>
                </a:ext>
              </a:extLst>
            </p:cNvPr>
            <p:cNvSpPr/>
            <p:nvPr/>
          </p:nvSpPr>
          <p:spPr>
            <a:xfrm>
              <a:off x="2992693" y="878200"/>
              <a:ext cx="227419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绝对装入</a:t>
              </a:r>
            </a:p>
          </p:txBody>
        </p:sp>
        <p:sp>
          <p:nvSpPr>
            <p:cNvPr id="13" name="剪去单角的矩形 4">
              <a:extLst>
                <a:ext uri="{FF2B5EF4-FFF2-40B4-BE49-F238E27FC236}">
                  <a16:creationId xmlns:a16="http://schemas.microsoft.com/office/drawing/2014/main" id="{9630772D-0CDA-468B-8CF4-D8FE2B9C0B0D}"/>
                </a:ext>
              </a:extLst>
            </p:cNvPr>
            <p:cNvSpPr/>
            <p:nvPr/>
          </p:nvSpPr>
          <p:spPr>
            <a:xfrm>
              <a:off x="5266889" y="861443"/>
              <a:ext cx="196815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可重定位装入</a:t>
              </a:r>
            </a:p>
          </p:txBody>
        </p:sp>
        <p:sp>
          <p:nvSpPr>
            <p:cNvPr id="15" name="剪去单角的矩形 4">
              <a:extLst>
                <a:ext uri="{FF2B5EF4-FFF2-40B4-BE49-F238E27FC236}">
                  <a16:creationId xmlns:a16="http://schemas.microsoft.com/office/drawing/2014/main" id="{09CA27BD-2FFA-45D9-AF28-29BDBFF4FD5D}"/>
                </a:ext>
              </a:extLst>
            </p:cNvPr>
            <p:cNvSpPr/>
            <p:nvPr/>
          </p:nvSpPr>
          <p:spPr>
            <a:xfrm>
              <a:off x="7235039" y="878199"/>
              <a:ext cx="1843650" cy="504057"/>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动态运行时装入</a:t>
              </a:r>
            </a:p>
          </p:txBody>
        </p:sp>
      </p:grpSp>
      <p:graphicFrame>
        <p:nvGraphicFramePr>
          <p:cNvPr id="14" name="Object 3">
            <a:extLst>
              <a:ext uri="{FF2B5EF4-FFF2-40B4-BE49-F238E27FC236}">
                <a16:creationId xmlns:a16="http://schemas.microsoft.com/office/drawing/2014/main" id="{9D6D41E8-53A1-4186-AAB0-A39493816C31}"/>
              </a:ext>
            </a:extLst>
          </p:cNvPr>
          <p:cNvGraphicFramePr>
            <a:graphicFrameLocks noChangeAspect="1"/>
          </p:cNvGraphicFramePr>
          <p:nvPr>
            <p:extLst>
              <p:ext uri="{D42A27DB-BD31-4B8C-83A1-F6EECF244321}">
                <p14:modId xmlns:p14="http://schemas.microsoft.com/office/powerpoint/2010/main" val="3948227741"/>
              </p:ext>
            </p:extLst>
          </p:nvPr>
        </p:nvGraphicFramePr>
        <p:xfrm>
          <a:off x="251520" y="1840313"/>
          <a:ext cx="8513762" cy="4746625"/>
        </p:xfrm>
        <a:graphic>
          <a:graphicData uri="http://schemas.openxmlformats.org/presentationml/2006/ole">
            <mc:AlternateContent xmlns:mc="http://schemas.openxmlformats.org/markup-compatibility/2006">
              <mc:Choice xmlns:v="urn:schemas-microsoft-com:vml" Requires="v">
                <p:oleObj spid="_x0000_s17448" name="文档" r:id="rId3" imgW="5464062" imgH="3046429" progId="Word.Document.8">
                  <p:embed/>
                </p:oleObj>
              </mc:Choice>
              <mc:Fallback>
                <p:oleObj name="文档" r:id="rId3" imgW="5464062" imgH="3046429" progId="Word.Document.8">
                  <p:embed/>
                  <p:pic>
                    <p:nvPicPr>
                      <p:cNvPr id="307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840313"/>
                        <a:ext cx="8513762" cy="474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16731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072D4606-8B1E-4B50-BDD2-ED655FAF8067}"/>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a16="http://schemas.microsoft.com/office/drawing/2014/main" id="{5787AB43-D9C1-4833-B615-85B7D537768C}"/>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sp>
        <p:nvSpPr>
          <p:cNvPr id="14" name="Rectangle 9">
            <a:extLst>
              <a:ext uri="{FF2B5EF4-FFF2-40B4-BE49-F238E27FC236}">
                <a16:creationId xmlns:a16="http://schemas.microsoft.com/office/drawing/2014/main" id="{C175FDC3-17CB-4DDB-AAAD-7EA578F43A47}"/>
              </a:ext>
            </a:extLst>
          </p:cNvPr>
          <p:cNvSpPr txBox="1">
            <a:spLocks noChangeArrowheads="1"/>
          </p:cNvSpPr>
          <p:nvPr/>
        </p:nvSpPr>
        <p:spPr>
          <a:xfrm>
            <a:off x="428625" y="1567334"/>
            <a:ext cx="8229600" cy="4525962"/>
          </a:xfrm>
          <a:prstGeom prst="rect">
            <a:avLst/>
          </a:prstGeom>
          <a:noFill/>
        </p:spPr>
        <p:txBody>
          <a:bodyPr vert="horz" lIns="91440" tIns="45720" rIns="91440" bIns="45720" rtlCol="0">
            <a:normAutofit/>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fontAlgn="auto">
              <a:lnSpc>
                <a:spcPct val="150000"/>
              </a:lnSpc>
              <a:buFont typeface="Wingdings" pitchFamily="2" charset="2"/>
              <a:buChar char="l"/>
            </a:pPr>
            <a:r>
              <a:rPr kumimoji="0" lang="zh-CN" altLang="en-US">
                <a:latin typeface="黑体" pitchFamily="2" charset="-122"/>
                <a:ea typeface="黑体" pitchFamily="2" charset="-122"/>
              </a:rPr>
              <a:t>链接程序的功能是将经过编译或汇编后得到的一组目标模块以及它们所需要的库函数，</a:t>
            </a:r>
            <a:r>
              <a:rPr kumimoji="0" lang="zh-CN" altLang="en-US">
                <a:solidFill>
                  <a:srgbClr val="CC3300"/>
                </a:solidFill>
                <a:latin typeface="黑体" pitchFamily="2" charset="-122"/>
                <a:ea typeface="黑体" pitchFamily="2" charset="-122"/>
              </a:rPr>
              <a:t>装配成一个完整的装入模块</a:t>
            </a:r>
            <a:r>
              <a:rPr kumimoji="0" lang="zh-CN" altLang="en-US">
                <a:latin typeface="黑体" pitchFamily="2" charset="-122"/>
                <a:ea typeface="黑体" pitchFamily="2" charset="-122"/>
              </a:rPr>
              <a:t>。</a:t>
            </a:r>
          </a:p>
          <a:p>
            <a:pPr fontAlgn="auto">
              <a:lnSpc>
                <a:spcPct val="150000"/>
              </a:lnSpc>
              <a:buFont typeface="Wingdings" pitchFamily="2" charset="2"/>
              <a:buChar char="l"/>
            </a:pPr>
            <a:r>
              <a:rPr kumimoji="0" lang="zh-CN" altLang="en-US">
                <a:latin typeface="黑体" pitchFamily="2" charset="-122"/>
                <a:ea typeface="黑体" pitchFamily="2" charset="-122"/>
              </a:rPr>
              <a:t>实现链接的方式有三种（链接时间不同）：</a:t>
            </a:r>
          </a:p>
          <a:p>
            <a:pPr lvl="1" fontAlgn="auto">
              <a:lnSpc>
                <a:spcPct val="150000"/>
              </a:lnSpc>
              <a:buFontTx/>
              <a:buNone/>
            </a:pPr>
            <a:r>
              <a:rPr kumimoji="0" lang="en-US" altLang="zh-CN" sz="2400">
                <a:latin typeface="黑体" pitchFamily="2" charset="-122"/>
                <a:ea typeface="黑体" pitchFamily="2" charset="-122"/>
              </a:rPr>
              <a:t>1.</a:t>
            </a:r>
            <a:r>
              <a:rPr kumimoji="0" lang="zh-CN" altLang="en-US" sz="2400">
                <a:latin typeface="黑体" pitchFamily="2" charset="-122"/>
                <a:ea typeface="黑体" pitchFamily="2" charset="-122"/>
              </a:rPr>
              <a:t>静态链接</a:t>
            </a:r>
          </a:p>
          <a:p>
            <a:pPr lvl="1" fontAlgn="auto">
              <a:lnSpc>
                <a:spcPct val="150000"/>
              </a:lnSpc>
              <a:buFontTx/>
              <a:buNone/>
            </a:pPr>
            <a:r>
              <a:rPr kumimoji="0" lang="en-US" altLang="zh-CN" sz="2400">
                <a:latin typeface="黑体" pitchFamily="2" charset="-122"/>
                <a:ea typeface="黑体" pitchFamily="2" charset="-122"/>
              </a:rPr>
              <a:t>2.</a:t>
            </a:r>
            <a:r>
              <a:rPr kumimoji="0" lang="zh-CN" altLang="en-US" sz="2400">
                <a:latin typeface="黑体" pitchFamily="2" charset="-122"/>
                <a:ea typeface="黑体" pitchFamily="2" charset="-122"/>
              </a:rPr>
              <a:t>动态链接</a:t>
            </a:r>
            <a:r>
              <a:rPr kumimoji="0" lang="en-US" altLang="zh-CN" sz="2400">
                <a:latin typeface="黑体" pitchFamily="2" charset="-122"/>
                <a:ea typeface="黑体" pitchFamily="2" charset="-122"/>
              </a:rPr>
              <a:t>(</a:t>
            </a:r>
            <a:r>
              <a:rPr kumimoji="0" lang="zh-CN" altLang="en-US" sz="2400">
                <a:latin typeface="黑体" pitchFamily="2" charset="-122"/>
                <a:ea typeface="黑体" pitchFamily="2" charset="-122"/>
              </a:rPr>
              <a:t>装入时</a:t>
            </a:r>
            <a:r>
              <a:rPr kumimoji="0" lang="en-US" altLang="zh-CN" sz="2400">
                <a:latin typeface="黑体" pitchFamily="2" charset="-122"/>
                <a:ea typeface="黑体" pitchFamily="2" charset="-122"/>
              </a:rPr>
              <a:t>)</a:t>
            </a:r>
          </a:p>
          <a:p>
            <a:pPr lvl="1" fontAlgn="auto">
              <a:lnSpc>
                <a:spcPct val="150000"/>
              </a:lnSpc>
              <a:buFontTx/>
              <a:buNone/>
            </a:pPr>
            <a:r>
              <a:rPr kumimoji="0" lang="en-US" altLang="zh-CN" sz="2400">
                <a:latin typeface="黑体" pitchFamily="2" charset="-122"/>
                <a:ea typeface="黑体" pitchFamily="2" charset="-122"/>
              </a:rPr>
              <a:t>3.</a:t>
            </a:r>
            <a:r>
              <a:rPr kumimoji="0" lang="zh-CN" altLang="en-US" sz="2400">
                <a:latin typeface="黑体" pitchFamily="2" charset="-122"/>
                <a:ea typeface="黑体" pitchFamily="2" charset="-122"/>
              </a:rPr>
              <a:t>动态链接</a:t>
            </a:r>
            <a:r>
              <a:rPr kumimoji="0" lang="en-US" altLang="zh-CN" sz="2400">
                <a:latin typeface="黑体" pitchFamily="2" charset="-122"/>
                <a:ea typeface="黑体" pitchFamily="2" charset="-122"/>
              </a:rPr>
              <a:t>(</a:t>
            </a:r>
            <a:r>
              <a:rPr kumimoji="0" lang="zh-CN" altLang="en-US" sz="2400">
                <a:latin typeface="黑体" pitchFamily="2" charset="-122"/>
                <a:ea typeface="黑体" pitchFamily="2" charset="-122"/>
              </a:rPr>
              <a:t>运行时）</a:t>
            </a:r>
          </a:p>
          <a:p>
            <a:pPr lvl="1" fontAlgn="auto">
              <a:lnSpc>
                <a:spcPct val="150000"/>
              </a:lnSpc>
            </a:pPr>
            <a:endParaRPr kumimoji="0" lang="en-US" altLang="zh-CN" sz="2400" dirty="0">
              <a:latin typeface="黑体" pitchFamily="2" charset="-122"/>
              <a:ea typeface="黑体" pitchFamily="2" charset="-122"/>
            </a:endParaRPr>
          </a:p>
        </p:txBody>
      </p:sp>
    </p:spTree>
    <p:extLst>
      <p:ext uri="{BB962C8B-B14F-4D97-AF65-F5344CB8AC3E}">
        <p14:creationId xmlns:p14="http://schemas.microsoft.com/office/powerpoint/2010/main" val="190854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ChangeArrowheads="1"/>
          </p:cNvSpPr>
          <p:nvPr/>
        </p:nvSpPr>
        <p:spPr bwMode="auto">
          <a:xfrm>
            <a:off x="817212" y="116632"/>
            <a:ext cx="6870700" cy="609600"/>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 纲</a:t>
            </a:r>
          </a:p>
        </p:txBody>
      </p:sp>
      <p:graphicFrame>
        <p:nvGraphicFramePr>
          <p:cNvPr id="4" name="表格 3">
            <a:extLst>
              <a:ext uri="{FF2B5EF4-FFF2-40B4-BE49-F238E27FC236}">
                <a16:creationId xmlns:a16="http://schemas.microsoft.com/office/drawing/2014/main" id="{FA4F9B71-13CC-437F-B884-9E12E79D5440}"/>
              </a:ext>
            </a:extLst>
          </p:cNvPr>
          <p:cNvGraphicFramePr>
            <a:graphicFrameLocks noGrp="1"/>
          </p:cNvGraphicFramePr>
          <p:nvPr>
            <p:extLst>
              <p:ext uri="{D42A27DB-BD31-4B8C-83A1-F6EECF244321}">
                <p14:modId xmlns:p14="http://schemas.microsoft.com/office/powerpoint/2010/main" val="247898436"/>
              </p:ext>
            </p:extLst>
          </p:nvPr>
        </p:nvGraphicFramePr>
        <p:xfrm>
          <a:off x="2051720" y="2060848"/>
          <a:ext cx="4896544" cy="2407548"/>
        </p:xfrm>
        <a:graphic>
          <a:graphicData uri="http://schemas.openxmlformats.org/drawingml/2006/table">
            <a:tbl>
              <a:tblPr>
                <a:tableStyleId>{5C22544A-7EE6-4342-B048-85BDC9FD1C3A}</a:tableStyleId>
              </a:tblPr>
              <a:tblGrid>
                <a:gridCol w="4896544">
                  <a:extLst>
                    <a:ext uri="{9D8B030D-6E8A-4147-A177-3AD203B41FA5}">
                      <a16:colId xmlns:a16="http://schemas.microsoft.com/office/drawing/2014/main" val="20000"/>
                    </a:ext>
                  </a:extLst>
                </a:gridCol>
              </a:tblGrid>
              <a:tr h="601887">
                <a:tc>
                  <a:txBody>
                    <a:bodyPr/>
                    <a:lstStyle/>
                    <a:p>
                      <a:pPr algn="l" fontAlgn="ctr"/>
                      <a:r>
                        <a:rPr lang="en-US" altLang="zh-CN" sz="2800" b="1"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4.1  </a:t>
                      </a:r>
                      <a:r>
                        <a:rPr lang="zh-CN" altLang="en-US" sz="2800" b="1"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a:txBody>
                  <a:tcPr marL="7620" marR="7620" marT="7620" marB="0" anchor="ctr">
                    <a:solidFill>
                      <a:srgbClr val="0070C0"/>
                    </a:solidFill>
                  </a:tcPr>
                </a:tc>
                <a:extLst>
                  <a:ext uri="{0D108BD9-81ED-4DB2-BD59-A6C34878D82A}">
                    <a16:rowId xmlns:a16="http://schemas.microsoft.com/office/drawing/2014/main" val="10000"/>
                  </a:ext>
                </a:extLst>
              </a:tr>
              <a:tr h="601887">
                <a:tc>
                  <a:txBody>
                    <a:bodyPr/>
                    <a:lstStyle/>
                    <a:p>
                      <a:pPr algn="l" fontAlgn="ctr"/>
                      <a:r>
                        <a:rPr lang="en-US" altLang="zh-CN"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4.2  </a:t>
                      </a:r>
                      <a:r>
                        <a:rPr lang="zh-CN" alt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 </a:t>
                      </a:r>
                    </a:p>
                  </a:txBody>
                  <a:tcPr marL="7620" marR="7620" marT="7620" marB="0" anchor="ctr">
                    <a:solidFill>
                      <a:schemeClr val="bg2">
                        <a:lumMod val="50000"/>
                      </a:schemeClr>
                    </a:solidFill>
                  </a:tcPr>
                </a:tc>
                <a:extLst>
                  <a:ext uri="{0D108BD9-81ED-4DB2-BD59-A6C34878D82A}">
                    <a16:rowId xmlns:a16="http://schemas.microsoft.com/office/drawing/2014/main" val="10003"/>
                  </a:ext>
                </a:extLst>
              </a:tr>
              <a:tr h="601887">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4.3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对换 </a:t>
                      </a:r>
                    </a:p>
                  </a:txBody>
                  <a:tcPr marL="7620" marR="7620" marT="7620" marB="0" anchor="ctr">
                    <a:solidFill>
                      <a:schemeClr val="bg2">
                        <a:lumMod val="50000"/>
                      </a:schemeClr>
                    </a:solidFill>
                  </a:tcPr>
                </a:tc>
                <a:extLst>
                  <a:ext uri="{0D108BD9-81ED-4DB2-BD59-A6C34878D82A}">
                    <a16:rowId xmlns:a16="http://schemas.microsoft.com/office/drawing/2014/main" val="10004"/>
                  </a:ext>
                </a:extLst>
              </a:tr>
              <a:tr h="601887">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4.4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a:txBody>
                  <a:tcPr marL="7620" marR="7620" marT="7620" marB="0" anchor="ctr">
                    <a:solidFill>
                      <a:schemeClr val="bg2">
                        <a:lumMod val="50000"/>
                      </a:schemeClr>
                    </a:solidFill>
                  </a:tcPr>
                </a:tc>
                <a:extLst>
                  <a:ext uri="{0D108BD9-81ED-4DB2-BD59-A6C34878D82A}">
                    <a16:rowId xmlns:a16="http://schemas.microsoft.com/office/drawing/2014/main" val="476529507"/>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072D4606-8B1E-4B50-BDD2-ED655FAF8067}"/>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a16="http://schemas.microsoft.com/office/drawing/2014/main" id="{5787AB43-D9C1-4833-B615-85B7D537768C}"/>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9" name="组合 8">
            <a:extLst>
              <a:ext uri="{FF2B5EF4-FFF2-40B4-BE49-F238E27FC236}">
                <a16:creationId xmlns:a16="http://schemas.microsoft.com/office/drawing/2014/main" id="{4D935A9D-DA81-43C0-AC74-7C9AA08D54D4}"/>
              </a:ext>
            </a:extLst>
          </p:cNvPr>
          <p:cNvGrpSpPr/>
          <p:nvPr/>
        </p:nvGrpSpPr>
        <p:grpSpPr>
          <a:xfrm>
            <a:off x="11759" y="1268760"/>
            <a:ext cx="9120482" cy="398867"/>
            <a:chOff x="2992693" y="861443"/>
            <a:chExt cx="6085996" cy="520813"/>
          </a:xfrm>
        </p:grpSpPr>
        <p:sp>
          <p:nvSpPr>
            <p:cNvPr id="10" name="剪去单角的矩形 3">
              <a:extLst>
                <a:ext uri="{FF2B5EF4-FFF2-40B4-BE49-F238E27FC236}">
                  <a16:creationId xmlns:a16="http://schemas.microsoft.com/office/drawing/2014/main" id="{7C856876-B953-41DD-9332-26D922089C97}"/>
                </a:ext>
              </a:extLst>
            </p:cNvPr>
            <p:cNvSpPr/>
            <p:nvPr/>
          </p:nvSpPr>
          <p:spPr>
            <a:xfrm>
              <a:off x="2992693" y="878200"/>
              <a:ext cx="227419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静态链接</a:t>
              </a:r>
            </a:p>
          </p:txBody>
        </p:sp>
        <p:sp>
          <p:nvSpPr>
            <p:cNvPr id="12" name="剪去单角的矩形 4">
              <a:extLst>
                <a:ext uri="{FF2B5EF4-FFF2-40B4-BE49-F238E27FC236}">
                  <a16:creationId xmlns:a16="http://schemas.microsoft.com/office/drawing/2014/main" id="{D7F74429-1673-4DAC-9801-DCB224771E75}"/>
                </a:ext>
              </a:extLst>
            </p:cNvPr>
            <p:cNvSpPr/>
            <p:nvPr/>
          </p:nvSpPr>
          <p:spPr>
            <a:xfrm>
              <a:off x="5266889" y="861443"/>
              <a:ext cx="196815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装入时动态链接</a:t>
              </a:r>
            </a:p>
          </p:txBody>
        </p:sp>
        <p:sp>
          <p:nvSpPr>
            <p:cNvPr id="13" name="剪去单角的矩形 4">
              <a:extLst>
                <a:ext uri="{FF2B5EF4-FFF2-40B4-BE49-F238E27FC236}">
                  <a16:creationId xmlns:a16="http://schemas.microsoft.com/office/drawing/2014/main" id="{749E3958-EA9E-4649-B01F-6ED7E5F54CB7}"/>
                </a:ext>
              </a:extLst>
            </p:cNvPr>
            <p:cNvSpPr/>
            <p:nvPr/>
          </p:nvSpPr>
          <p:spPr>
            <a:xfrm>
              <a:off x="7235039" y="878199"/>
              <a:ext cx="1843650" cy="504057"/>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运行时动态链接</a:t>
              </a:r>
            </a:p>
          </p:txBody>
        </p:sp>
      </p:grpSp>
      <p:graphicFrame>
        <p:nvGraphicFramePr>
          <p:cNvPr id="16" name="Object 4">
            <a:extLst>
              <a:ext uri="{FF2B5EF4-FFF2-40B4-BE49-F238E27FC236}">
                <a16:creationId xmlns:a16="http://schemas.microsoft.com/office/drawing/2014/main" id="{FEE9EF47-E3CE-44A1-B1DF-6A5DC46D0D30}"/>
              </a:ext>
            </a:extLst>
          </p:cNvPr>
          <p:cNvGraphicFramePr>
            <a:graphicFrameLocks noChangeAspect="1"/>
          </p:cNvGraphicFramePr>
          <p:nvPr>
            <p:extLst>
              <p:ext uri="{D42A27DB-BD31-4B8C-83A1-F6EECF244321}">
                <p14:modId xmlns:p14="http://schemas.microsoft.com/office/powerpoint/2010/main" val="3474882075"/>
              </p:ext>
            </p:extLst>
          </p:nvPr>
        </p:nvGraphicFramePr>
        <p:xfrm>
          <a:off x="395288" y="1844676"/>
          <a:ext cx="5329237" cy="4896694"/>
        </p:xfrm>
        <a:graphic>
          <a:graphicData uri="http://schemas.openxmlformats.org/presentationml/2006/ole">
            <mc:AlternateContent xmlns:mc="http://schemas.openxmlformats.org/markup-compatibility/2006">
              <mc:Choice xmlns:v="urn:schemas-microsoft-com:vml" Requires="v">
                <p:oleObj spid="_x0000_s18471" name="文档" r:id="rId3" imgW="4469162" imgH="4187034" progId="Word.Document.8">
                  <p:embed/>
                </p:oleObj>
              </mc:Choice>
              <mc:Fallback>
                <p:oleObj name="文档" r:id="rId3" imgW="4469162" imgH="4187034" progId="Word.Document.8">
                  <p:embed/>
                  <p:pic>
                    <p:nvPicPr>
                      <p:cNvPr id="40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844676"/>
                        <a:ext cx="5329237" cy="4896694"/>
                      </a:xfrm>
                      <a:prstGeom prst="rect">
                        <a:avLst/>
                      </a:prstGeom>
                      <a:noFill/>
                      <a:ln>
                        <a:noFill/>
                      </a:ln>
                      <a:effectLst/>
                    </p:spPr>
                  </p:pic>
                </p:oleObj>
              </mc:Fallback>
            </mc:AlternateContent>
          </a:graphicData>
        </a:graphic>
      </p:graphicFrame>
      <p:sp>
        <p:nvSpPr>
          <p:cNvPr id="17" name="Text Box 5">
            <a:extLst>
              <a:ext uri="{FF2B5EF4-FFF2-40B4-BE49-F238E27FC236}">
                <a16:creationId xmlns:a16="http://schemas.microsoft.com/office/drawing/2014/main" id="{741B0F4B-0165-4435-AA57-EE599D8B7DBB}"/>
              </a:ext>
            </a:extLst>
          </p:cNvPr>
          <p:cNvSpPr txBox="1">
            <a:spLocks noChangeArrowheads="1"/>
          </p:cNvSpPr>
          <p:nvPr/>
        </p:nvSpPr>
        <p:spPr bwMode="auto">
          <a:xfrm>
            <a:off x="6228184" y="2294870"/>
            <a:ext cx="2454275" cy="2862322"/>
          </a:xfrm>
          <a:prstGeom prst="rect">
            <a:avLst/>
          </a:prstGeom>
          <a:solidFill>
            <a:srgbClr val="FFFFFF">
              <a:lumMod val="85000"/>
            </a:srgbClr>
          </a:solidFill>
          <a:ln w="12700" cap="sq">
            <a:solidFill>
              <a:srgbClr val="FFCC99"/>
            </a:solidFill>
            <a:miter lim="800000"/>
            <a:headEnd type="none" w="sm" len="sm"/>
            <a:tailEnd type="none" w="sm" len="sm"/>
          </a:ln>
        </p:spPr>
        <p:txBody>
          <a:bodyPr>
            <a:spAutoFit/>
          </a:bodyPr>
          <a:lstStyle/>
          <a:p>
            <a:pPr marL="0" marR="0" lvl="0" indent="0" algn="l" defTabSz="914400" eaLnBrk="1" fontAlgn="auto" latinLnBrk="0" hangingPunct="1">
              <a:lnSpc>
                <a:spcPct val="15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66"/>
                </a:solidFill>
                <a:effectLst/>
                <a:uLnTx/>
                <a:uFillTx/>
                <a:latin typeface="黑体" pitchFamily="2" charset="-122"/>
                <a:ea typeface="黑体" pitchFamily="2" charset="-122"/>
              </a:rPr>
              <a:t>链接时，把各目标模块及所需的库函数，链接成一个完整的装配模块，不再分开</a:t>
            </a:r>
          </a:p>
        </p:txBody>
      </p:sp>
    </p:spTree>
    <p:extLst>
      <p:ext uri="{BB962C8B-B14F-4D97-AF65-F5344CB8AC3E}">
        <p14:creationId xmlns:p14="http://schemas.microsoft.com/office/powerpoint/2010/main" val="348648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072D4606-8B1E-4B50-BDD2-ED655FAF8067}"/>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a16="http://schemas.microsoft.com/office/drawing/2014/main" id="{5787AB43-D9C1-4833-B615-85B7D537768C}"/>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9" name="组合 8">
            <a:extLst>
              <a:ext uri="{FF2B5EF4-FFF2-40B4-BE49-F238E27FC236}">
                <a16:creationId xmlns:a16="http://schemas.microsoft.com/office/drawing/2014/main" id="{4D935A9D-DA81-43C0-AC74-7C9AA08D54D4}"/>
              </a:ext>
            </a:extLst>
          </p:cNvPr>
          <p:cNvGrpSpPr/>
          <p:nvPr/>
        </p:nvGrpSpPr>
        <p:grpSpPr>
          <a:xfrm>
            <a:off x="11759" y="1268760"/>
            <a:ext cx="9120482" cy="398867"/>
            <a:chOff x="2992693" y="861443"/>
            <a:chExt cx="6085996" cy="520813"/>
          </a:xfrm>
        </p:grpSpPr>
        <p:sp>
          <p:nvSpPr>
            <p:cNvPr id="10" name="剪去单角的矩形 3">
              <a:extLst>
                <a:ext uri="{FF2B5EF4-FFF2-40B4-BE49-F238E27FC236}">
                  <a16:creationId xmlns:a16="http://schemas.microsoft.com/office/drawing/2014/main" id="{7C856876-B953-41DD-9332-26D922089C97}"/>
                </a:ext>
              </a:extLst>
            </p:cNvPr>
            <p:cNvSpPr/>
            <p:nvPr/>
          </p:nvSpPr>
          <p:spPr>
            <a:xfrm>
              <a:off x="2992693" y="878200"/>
              <a:ext cx="227419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静态链接</a:t>
              </a:r>
            </a:p>
          </p:txBody>
        </p:sp>
        <p:sp>
          <p:nvSpPr>
            <p:cNvPr id="12" name="剪去单角的矩形 4">
              <a:extLst>
                <a:ext uri="{FF2B5EF4-FFF2-40B4-BE49-F238E27FC236}">
                  <a16:creationId xmlns:a16="http://schemas.microsoft.com/office/drawing/2014/main" id="{D7F74429-1673-4DAC-9801-DCB224771E75}"/>
                </a:ext>
              </a:extLst>
            </p:cNvPr>
            <p:cNvSpPr/>
            <p:nvPr/>
          </p:nvSpPr>
          <p:spPr>
            <a:xfrm>
              <a:off x="5266889" y="861443"/>
              <a:ext cx="196815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装入时动态链接</a:t>
              </a:r>
            </a:p>
          </p:txBody>
        </p:sp>
        <p:sp>
          <p:nvSpPr>
            <p:cNvPr id="13" name="剪去单角的矩形 4">
              <a:extLst>
                <a:ext uri="{FF2B5EF4-FFF2-40B4-BE49-F238E27FC236}">
                  <a16:creationId xmlns:a16="http://schemas.microsoft.com/office/drawing/2014/main" id="{749E3958-EA9E-4649-B01F-6ED7E5F54CB7}"/>
                </a:ext>
              </a:extLst>
            </p:cNvPr>
            <p:cNvSpPr/>
            <p:nvPr/>
          </p:nvSpPr>
          <p:spPr>
            <a:xfrm>
              <a:off x="7235039" y="878199"/>
              <a:ext cx="1843650" cy="504057"/>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运行时动态链接</a:t>
              </a:r>
            </a:p>
          </p:txBody>
        </p:sp>
      </p:grpSp>
      <p:sp>
        <p:nvSpPr>
          <p:cNvPr id="14" name="Rectangle 3">
            <a:extLst>
              <a:ext uri="{FF2B5EF4-FFF2-40B4-BE49-F238E27FC236}">
                <a16:creationId xmlns:a16="http://schemas.microsoft.com/office/drawing/2014/main" id="{0E2C9AFA-4832-4293-8212-E934602348DE}"/>
              </a:ext>
            </a:extLst>
          </p:cNvPr>
          <p:cNvSpPr txBox="1">
            <a:spLocks noChangeArrowheads="1"/>
          </p:cNvSpPr>
          <p:nvPr/>
        </p:nvSpPr>
        <p:spPr bwMode="auto">
          <a:xfrm>
            <a:off x="457200" y="2276872"/>
            <a:ext cx="8229600" cy="25008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endParaRPr kumimoji="0" lang="en-US" altLang="zh-CN" sz="2400" kern="0" dirty="0">
              <a:latin typeface="黑体" pitchFamily="2" charset="-122"/>
              <a:ea typeface="黑体" pitchFamily="2" charset="-122"/>
            </a:endParaRPr>
          </a:p>
          <a:p>
            <a:pPr eaLnBrk="1" hangingPunct="1">
              <a:lnSpc>
                <a:spcPct val="150000"/>
              </a:lnSpc>
              <a:buFont typeface="Wingdings" pitchFamily="2" charset="2"/>
              <a:buChar char="l"/>
            </a:pPr>
            <a:r>
              <a:rPr kumimoji="0" lang="zh-CN" altLang="en-US" sz="2400" b="1" kern="0" dirty="0">
                <a:latin typeface="黑体" pitchFamily="2" charset="-122"/>
                <a:ea typeface="黑体" pitchFamily="2" charset="-122"/>
              </a:rPr>
              <a:t>静态链接是在</a:t>
            </a:r>
            <a:r>
              <a:rPr kumimoji="0" lang="zh-CN" altLang="en-US" sz="2400" b="1" kern="0" dirty="0">
                <a:solidFill>
                  <a:srgbClr val="CC3300"/>
                </a:solidFill>
                <a:latin typeface="黑体" pitchFamily="2" charset="-122"/>
                <a:ea typeface="黑体" pitchFamily="2" charset="-122"/>
              </a:rPr>
              <a:t>生成可执行文件时进行的</a:t>
            </a:r>
            <a:r>
              <a:rPr kumimoji="0" lang="zh-CN" altLang="en-US" sz="2400" b="1" kern="0" dirty="0">
                <a:latin typeface="黑体" pitchFamily="2" charset="-122"/>
                <a:ea typeface="黑体" pitchFamily="2" charset="-122"/>
              </a:rPr>
              <a:t>。在目标模块中记录符号地址</a:t>
            </a:r>
            <a:r>
              <a:rPr kumimoji="0" lang="en-US" altLang="zh-CN" sz="2400" b="1" kern="0" dirty="0">
                <a:latin typeface="黑体" pitchFamily="2" charset="-122"/>
                <a:ea typeface="黑体" pitchFamily="2" charset="-122"/>
              </a:rPr>
              <a:t>(symbolic address)</a:t>
            </a:r>
            <a:r>
              <a:rPr kumimoji="0" lang="zh-CN" altLang="en-US" sz="2400" b="1" kern="0" dirty="0">
                <a:latin typeface="黑体" pitchFamily="2" charset="-122"/>
                <a:ea typeface="黑体" pitchFamily="2" charset="-122"/>
              </a:rPr>
              <a:t>，而在可执行文件中改写为指令直接使用的数字地址。</a:t>
            </a:r>
          </a:p>
          <a:p>
            <a:pPr eaLnBrk="1" hangingPunct="1">
              <a:lnSpc>
                <a:spcPct val="150000"/>
              </a:lnSpc>
              <a:buFont typeface="Wingdings" pitchFamily="2" charset="2"/>
              <a:buChar char="l"/>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2105679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072D4606-8B1E-4B50-BDD2-ED655FAF8067}"/>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a16="http://schemas.microsoft.com/office/drawing/2014/main" id="{5787AB43-D9C1-4833-B615-85B7D537768C}"/>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9" name="组合 8">
            <a:extLst>
              <a:ext uri="{FF2B5EF4-FFF2-40B4-BE49-F238E27FC236}">
                <a16:creationId xmlns:a16="http://schemas.microsoft.com/office/drawing/2014/main" id="{4D935A9D-DA81-43C0-AC74-7C9AA08D54D4}"/>
              </a:ext>
            </a:extLst>
          </p:cNvPr>
          <p:cNvGrpSpPr/>
          <p:nvPr/>
        </p:nvGrpSpPr>
        <p:grpSpPr>
          <a:xfrm>
            <a:off x="11759" y="1268760"/>
            <a:ext cx="9120482" cy="398867"/>
            <a:chOff x="2992693" y="861443"/>
            <a:chExt cx="6085996" cy="520813"/>
          </a:xfrm>
          <a:solidFill>
            <a:schemeClr val="bg2">
              <a:lumMod val="50000"/>
            </a:schemeClr>
          </a:solidFill>
        </p:grpSpPr>
        <p:sp>
          <p:nvSpPr>
            <p:cNvPr id="10" name="剪去单角的矩形 3">
              <a:extLst>
                <a:ext uri="{FF2B5EF4-FFF2-40B4-BE49-F238E27FC236}">
                  <a16:creationId xmlns:a16="http://schemas.microsoft.com/office/drawing/2014/main" id="{7C856876-B953-41DD-9332-26D922089C97}"/>
                </a:ext>
              </a:extLst>
            </p:cNvPr>
            <p:cNvSpPr/>
            <p:nvPr/>
          </p:nvSpPr>
          <p:spPr>
            <a:xfrm>
              <a:off x="2992693" y="878200"/>
              <a:ext cx="2274196"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静态链接</a:t>
              </a:r>
            </a:p>
          </p:txBody>
        </p:sp>
        <p:sp>
          <p:nvSpPr>
            <p:cNvPr id="12" name="剪去单角的矩形 4">
              <a:extLst>
                <a:ext uri="{FF2B5EF4-FFF2-40B4-BE49-F238E27FC236}">
                  <a16:creationId xmlns:a16="http://schemas.microsoft.com/office/drawing/2014/main" id="{D7F74429-1673-4DAC-9801-DCB224771E75}"/>
                </a:ext>
              </a:extLst>
            </p:cNvPr>
            <p:cNvSpPr/>
            <p:nvPr/>
          </p:nvSpPr>
          <p:spPr>
            <a:xfrm>
              <a:off x="5266889" y="861443"/>
              <a:ext cx="1968150"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装入时动态链接</a:t>
              </a:r>
            </a:p>
          </p:txBody>
        </p:sp>
        <p:sp>
          <p:nvSpPr>
            <p:cNvPr id="13" name="剪去单角的矩形 4">
              <a:extLst>
                <a:ext uri="{FF2B5EF4-FFF2-40B4-BE49-F238E27FC236}">
                  <a16:creationId xmlns:a16="http://schemas.microsoft.com/office/drawing/2014/main" id="{749E3958-EA9E-4649-B01F-6ED7E5F54CB7}"/>
                </a:ext>
              </a:extLst>
            </p:cNvPr>
            <p:cNvSpPr/>
            <p:nvPr/>
          </p:nvSpPr>
          <p:spPr>
            <a:xfrm>
              <a:off x="7235039" y="878199"/>
              <a:ext cx="1843650" cy="504057"/>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运行时动态链接</a:t>
              </a:r>
            </a:p>
          </p:txBody>
        </p:sp>
      </p:grpSp>
      <p:sp>
        <p:nvSpPr>
          <p:cNvPr id="15" name="Rectangle 7">
            <a:extLst>
              <a:ext uri="{FF2B5EF4-FFF2-40B4-BE49-F238E27FC236}">
                <a16:creationId xmlns:a16="http://schemas.microsoft.com/office/drawing/2014/main" id="{6444D119-0C6A-40F0-AF22-491F79053897}"/>
              </a:ext>
            </a:extLst>
          </p:cNvPr>
          <p:cNvSpPr txBox="1">
            <a:spLocks noChangeArrowheads="1"/>
          </p:cNvSpPr>
          <p:nvPr/>
        </p:nvSpPr>
        <p:spPr bwMode="auto">
          <a:xfrm>
            <a:off x="468959" y="2708920"/>
            <a:ext cx="8229600" cy="34925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0" lang="zh-CN" altLang="en-US" sz="2000" b="1" kern="0" dirty="0">
                <a:latin typeface="黑体" pitchFamily="2" charset="-122"/>
                <a:ea typeface="黑体" pitchFamily="2" charset="-122"/>
              </a:rPr>
              <a:t>程序由多个文件（模块）组成，在</a:t>
            </a:r>
            <a:r>
              <a:rPr kumimoji="0" lang="zh-CN" altLang="en-US" sz="2000" b="1" kern="0" dirty="0">
                <a:solidFill>
                  <a:srgbClr val="FFC000"/>
                </a:solidFill>
                <a:latin typeface="黑体" pitchFamily="2" charset="-122"/>
                <a:ea typeface="黑体" pitchFamily="2" charset="-122"/>
              </a:rPr>
              <a:t>装入或运行时临时进行链接</a:t>
            </a:r>
            <a:r>
              <a:rPr kumimoji="0" lang="zh-CN" altLang="en-US" sz="2000" b="1" kern="0" dirty="0">
                <a:latin typeface="黑体" pitchFamily="2" charset="-122"/>
                <a:ea typeface="黑体" pitchFamily="2" charset="-122"/>
              </a:rPr>
              <a:t>。通常被链接的共享代码称为动态链接库</a:t>
            </a:r>
            <a:r>
              <a:rPr kumimoji="0" lang="en-US" altLang="zh-CN" sz="2000" b="1" kern="0" dirty="0">
                <a:latin typeface="黑体" pitchFamily="2" charset="-122"/>
                <a:ea typeface="黑体" pitchFamily="2" charset="-122"/>
              </a:rPr>
              <a:t>(DLL, Dynamic-Link Library)</a:t>
            </a:r>
            <a:r>
              <a:rPr kumimoji="0" lang="zh-CN" altLang="en-US" sz="2000" b="1" kern="0" dirty="0">
                <a:latin typeface="黑体" pitchFamily="2" charset="-122"/>
                <a:ea typeface="黑体" pitchFamily="2" charset="-122"/>
              </a:rPr>
              <a:t>或共享库</a:t>
            </a:r>
            <a:r>
              <a:rPr kumimoji="0" lang="en-US" altLang="zh-CN" sz="2000" b="1" kern="0" dirty="0">
                <a:latin typeface="黑体" pitchFamily="2" charset="-122"/>
                <a:ea typeface="黑体" pitchFamily="2" charset="-122"/>
              </a:rPr>
              <a:t>(shared library)</a:t>
            </a:r>
            <a:endParaRPr kumimoji="0" lang="zh-CN" altLang="en-US" sz="2000" b="1" kern="0" dirty="0">
              <a:latin typeface="黑体" pitchFamily="2" charset="-122"/>
              <a:ea typeface="黑体" pitchFamily="2" charset="-122"/>
            </a:endParaRPr>
          </a:p>
          <a:p>
            <a:pPr eaLnBrk="1" hangingPunct="1">
              <a:lnSpc>
                <a:spcPct val="150000"/>
              </a:lnSpc>
              <a:buFont typeface="Wingdings" pitchFamily="2" charset="2"/>
              <a:buChar char="l"/>
            </a:pPr>
            <a:r>
              <a:rPr kumimoji="0" lang="zh-CN" altLang="en-US" sz="2000" b="1" kern="0" dirty="0">
                <a:latin typeface="黑体" pitchFamily="2" charset="-122"/>
                <a:ea typeface="黑体" pitchFamily="2" charset="-122"/>
              </a:rPr>
              <a:t>根据链接发生时机的不同，又分为了</a:t>
            </a:r>
            <a:r>
              <a:rPr kumimoji="0" lang="zh-CN" altLang="en-US" sz="2000" b="1" kern="0" dirty="0">
                <a:solidFill>
                  <a:srgbClr val="FFC000"/>
                </a:solidFill>
                <a:latin typeface="黑体" pitchFamily="2" charset="-122"/>
                <a:ea typeface="黑体" pitchFamily="2" charset="-122"/>
              </a:rPr>
              <a:t>装入时链接</a:t>
            </a:r>
            <a:r>
              <a:rPr kumimoji="0" lang="zh-CN" altLang="en-US" sz="2000" b="1" kern="0" dirty="0">
                <a:latin typeface="黑体" pitchFamily="2" charset="-122"/>
                <a:ea typeface="黑体" pitchFamily="2" charset="-122"/>
              </a:rPr>
              <a:t>（</a:t>
            </a:r>
            <a:r>
              <a:rPr kumimoji="0" lang="en-US" altLang="zh-CN" sz="2000" b="1" kern="0" dirty="0">
                <a:latin typeface="黑体" pitchFamily="2" charset="-122"/>
                <a:ea typeface="黑体" pitchFamily="2" charset="-122"/>
              </a:rPr>
              <a:t>Load-time Dynamic Linking)</a:t>
            </a:r>
            <a:r>
              <a:rPr kumimoji="0" lang="zh-CN" altLang="en-US" sz="2000" b="1" kern="0" dirty="0">
                <a:latin typeface="黑体" pitchFamily="2" charset="-122"/>
                <a:ea typeface="黑体" pitchFamily="2" charset="-122"/>
              </a:rPr>
              <a:t>和</a:t>
            </a:r>
            <a:r>
              <a:rPr kumimoji="0" lang="zh-CN" altLang="en-US" sz="2000" b="1" kern="0" dirty="0">
                <a:solidFill>
                  <a:srgbClr val="FFC000"/>
                </a:solidFill>
                <a:latin typeface="黑体" pitchFamily="2" charset="-122"/>
                <a:ea typeface="黑体" pitchFamily="2" charset="-122"/>
              </a:rPr>
              <a:t>运行时动态链接</a:t>
            </a:r>
            <a:r>
              <a:rPr kumimoji="0" lang="zh-CN" altLang="en-US" sz="2000" b="1" kern="0" dirty="0">
                <a:latin typeface="黑体" pitchFamily="2" charset="-122"/>
                <a:ea typeface="黑体" pitchFamily="2" charset="-122"/>
              </a:rPr>
              <a:t>（</a:t>
            </a:r>
            <a:r>
              <a:rPr kumimoji="0" lang="en-US" altLang="zh-CN" sz="2000" b="1" kern="0" dirty="0">
                <a:latin typeface="黑体" pitchFamily="2" charset="-122"/>
                <a:ea typeface="黑体" pitchFamily="2" charset="-122"/>
              </a:rPr>
              <a:t>Run-time Dynamic Linking)</a:t>
            </a:r>
            <a:endParaRPr kumimoji="0" lang="zh-CN" altLang="en-US" sz="2000" b="1" kern="0" dirty="0">
              <a:latin typeface="黑体" pitchFamily="2" charset="-122"/>
              <a:ea typeface="黑体" pitchFamily="2" charset="-122"/>
            </a:endParaRPr>
          </a:p>
          <a:p>
            <a:pPr eaLnBrk="1" hangingPunct="1">
              <a:lnSpc>
                <a:spcPct val="150000"/>
              </a:lnSpc>
              <a:buFont typeface="Wingdings" pitchFamily="2" charset="2"/>
              <a:buChar char="l"/>
            </a:pPr>
            <a:r>
              <a:rPr kumimoji="0" lang="zh-CN" altLang="en-US" sz="2000" b="1" kern="0" dirty="0">
                <a:latin typeface="黑体" pitchFamily="2" charset="-122"/>
                <a:ea typeface="黑体" pitchFamily="2" charset="-122"/>
              </a:rPr>
              <a:t>由于运行时动态链接具有更高的</a:t>
            </a:r>
            <a:r>
              <a:rPr kumimoji="0" lang="zh-CN" altLang="en-US" sz="2000" b="1" kern="0" dirty="0">
                <a:solidFill>
                  <a:srgbClr val="FF0000"/>
                </a:solidFill>
                <a:latin typeface="黑体" pitchFamily="2" charset="-122"/>
                <a:ea typeface="黑体" pitchFamily="2" charset="-122"/>
              </a:rPr>
              <a:t>灵活和有效性</a:t>
            </a:r>
            <a:r>
              <a:rPr kumimoji="0" lang="zh-CN" altLang="en-US" sz="2000" b="1" kern="0" dirty="0">
                <a:latin typeface="黑体" pitchFamily="2" charset="-122"/>
                <a:ea typeface="黑体" pitchFamily="2" charset="-122"/>
              </a:rPr>
              <a:t>，所以成为目前流行的方式</a:t>
            </a:r>
          </a:p>
          <a:p>
            <a:pPr eaLnBrk="1" hangingPunct="1">
              <a:lnSpc>
                <a:spcPct val="150000"/>
              </a:lnSpc>
              <a:buFont typeface="Wingdings" pitchFamily="2" charset="2"/>
              <a:buChar char="l"/>
            </a:pPr>
            <a:endParaRPr kumimoji="0" lang="en-US" altLang="zh-CN" sz="2400" kern="0" dirty="0">
              <a:latin typeface="黑体" pitchFamily="2" charset="-122"/>
              <a:ea typeface="黑体" pitchFamily="2" charset="-122"/>
            </a:endParaRPr>
          </a:p>
        </p:txBody>
      </p:sp>
      <p:sp>
        <p:nvSpPr>
          <p:cNvPr id="16" name="Rectangle 9">
            <a:extLst>
              <a:ext uri="{FF2B5EF4-FFF2-40B4-BE49-F238E27FC236}">
                <a16:creationId xmlns:a16="http://schemas.microsoft.com/office/drawing/2014/main" id="{DA5E3268-9F3C-448C-B4D4-F5101C3EBB4A}"/>
              </a:ext>
            </a:extLst>
          </p:cNvPr>
          <p:cNvSpPr>
            <a:spLocks noChangeArrowheads="1"/>
          </p:cNvSpPr>
          <p:nvPr/>
        </p:nvSpPr>
        <p:spPr bwMode="auto">
          <a:xfrm>
            <a:off x="683568" y="2169035"/>
            <a:ext cx="8280400" cy="361950"/>
          </a:xfrm>
          <a:prstGeom prst="rect">
            <a:avLst/>
          </a:prstGeom>
          <a:noFill/>
          <a:ln w="19050" algn="ctr">
            <a:noFill/>
            <a:miter lim="800000"/>
            <a:headEnd/>
            <a:tailEnd/>
          </a:ln>
        </p:spPr>
        <p:txBody>
          <a:bodyPr>
            <a:spAutoFit/>
          </a:bodyPr>
          <a:lstStyle/>
          <a:p>
            <a:pPr marL="342900" indent="-342900" algn="l" latinLnBrk="1">
              <a:lnSpc>
                <a:spcPts val="2100"/>
              </a:lnSpc>
              <a:spcBef>
                <a:spcPct val="50000"/>
              </a:spcBef>
              <a:spcAft>
                <a:spcPct val="35000"/>
              </a:spcAft>
            </a:pPr>
            <a:r>
              <a:rPr kumimoji="0" lang="zh-CN" altLang="en-US" sz="2800" b="1" dirty="0">
                <a:solidFill>
                  <a:srgbClr val="6600FF"/>
                </a:solidFill>
                <a:latin typeface="黑体" pitchFamily="2" charset="-122"/>
                <a:ea typeface="黑体" pitchFamily="2" charset="-122"/>
              </a:rPr>
              <a:t>动态链接</a:t>
            </a:r>
          </a:p>
        </p:txBody>
      </p:sp>
    </p:spTree>
    <p:extLst>
      <p:ext uri="{BB962C8B-B14F-4D97-AF65-F5344CB8AC3E}">
        <p14:creationId xmlns:p14="http://schemas.microsoft.com/office/powerpoint/2010/main" val="683663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072D4606-8B1E-4B50-BDD2-ED655FAF8067}"/>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a16="http://schemas.microsoft.com/office/drawing/2014/main" id="{5787AB43-D9C1-4833-B615-85B7D537768C}"/>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9" name="组合 8">
            <a:extLst>
              <a:ext uri="{FF2B5EF4-FFF2-40B4-BE49-F238E27FC236}">
                <a16:creationId xmlns:a16="http://schemas.microsoft.com/office/drawing/2014/main" id="{4D935A9D-DA81-43C0-AC74-7C9AA08D54D4}"/>
              </a:ext>
            </a:extLst>
          </p:cNvPr>
          <p:cNvGrpSpPr/>
          <p:nvPr/>
        </p:nvGrpSpPr>
        <p:grpSpPr>
          <a:xfrm>
            <a:off x="11759" y="1268760"/>
            <a:ext cx="9120482" cy="398867"/>
            <a:chOff x="2992693" y="861443"/>
            <a:chExt cx="6085996" cy="520813"/>
          </a:xfrm>
          <a:solidFill>
            <a:schemeClr val="bg2">
              <a:lumMod val="50000"/>
            </a:schemeClr>
          </a:solidFill>
        </p:grpSpPr>
        <p:sp>
          <p:nvSpPr>
            <p:cNvPr id="10" name="剪去单角的矩形 3">
              <a:extLst>
                <a:ext uri="{FF2B5EF4-FFF2-40B4-BE49-F238E27FC236}">
                  <a16:creationId xmlns:a16="http://schemas.microsoft.com/office/drawing/2014/main" id="{7C856876-B953-41DD-9332-26D922089C97}"/>
                </a:ext>
              </a:extLst>
            </p:cNvPr>
            <p:cNvSpPr/>
            <p:nvPr/>
          </p:nvSpPr>
          <p:spPr>
            <a:xfrm>
              <a:off x="2992693" y="878200"/>
              <a:ext cx="2274196"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静态链接</a:t>
              </a:r>
            </a:p>
          </p:txBody>
        </p:sp>
        <p:sp>
          <p:nvSpPr>
            <p:cNvPr id="12" name="剪去单角的矩形 4">
              <a:extLst>
                <a:ext uri="{FF2B5EF4-FFF2-40B4-BE49-F238E27FC236}">
                  <a16:creationId xmlns:a16="http://schemas.microsoft.com/office/drawing/2014/main" id="{D7F74429-1673-4DAC-9801-DCB224771E75}"/>
                </a:ext>
              </a:extLst>
            </p:cNvPr>
            <p:cNvSpPr/>
            <p:nvPr/>
          </p:nvSpPr>
          <p:spPr>
            <a:xfrm>
              <a:off x="5266889" y="861443"/>
              <a:ext cx="196815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装入时动态链接</a:t>
              </a:r>
            </a:p>
          </p:txBody>
        </p:sp>
        <p:sp>
          <p:nvSpPr>
            <p:cNvPr id="13" name="剪去单角的矩形 4">
              <a:extLst>
                <a:ext uri="{FF2B5EF4-FFF2-40B4-BE49-F238E27FC236}">
                  <a16:creationId xmlns:a16="http://schemas.microsoft.com/office/drawing/2014/main" id="{749E3958-EA9E-4649-B01F-6ED7E5F54CB7}"/>
                </a:ext>
              </a:extLst>
            </p:cNvPr>
            <p:cNvSpPr/>
            <p:nvPr/>
          </p:nvSpPr>
          <p:spPr>
            <a:xfrm>
              <a:off x="7235039" y="878199"/>
              <a:ext cx="1843650" cy="504057"/>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运行时动态链接</a:t>
              </a:r>
            </a:p>
          </p:txBody>
        </p:sp>
      </p:grpSp>
      <p:sp>
        <p:nvSpPr>
          <p:cNvPr id="14" name="Rectangle 4">
            <a:extLst>
              <a:ext uri="{FF2B5EF4-FFF2-40B4-BE49-F238E27FC236}">
                <a16:creationId xmlns:a16="http://schemas.microsoft.com/office/drawing/2014/main" id="{6E0C1328-7EFB-429A-9D4F-F8520967D4D7}"/>
              </a:ext>
            </a:extLst>
          </p:cNvPr>
          <p:cNvSpPr>
            <a:spLocks noChangeArrowheads="1"/>
          </p:cNvSpPr>
          <p:nvPr/>
        </p:nvSpPr>
        <p:spPr bwMode="auto">
          <a:xfrm>
            <a:off x="251520" y="2128998"/>
            <a:ext cx="3312368" cy="4191917"/>
          </a:xfrm>
          <a:prstGeom prst="rect">
            <a:avLst/>
          </a:prstGeom>
          <a:noFill/>
          <a:ln w="19050" algn="ctr">
            <a:noFill/>
            <a:miter lim="800000"/>
            <a:headEnd/>
            <a:tailEnd/>
          </a:ln>
        </p:spPr>
        <p:txBody>
          <a:bodyPr wrap="square">
            <a:spAutoFit/>
          </a:bodyPr>
          <a:lstStyle/>
          <a:p>
            <a:pPr marL="457200" indent="-457200" algn="just">
              <a:lnSpc>
                <a:spcPct val="120000"/>
              </a:lnSpc>
              <a:spcBef>
                <a:spcPct val="50000"/>
              </a:spcBef>
              <a:buFont typeface="Wingdings" pitchFamily="2" charset="2"/>
              <a:buChar char="u"/>
            </a:pPr>
            <a:r>
              <a:rPr lang="zh-CN" altLang="en-US" b="1" dirty="0">
                <a:solidFill>
                  <a:schemeClr val="bg1"/>
                </a:solidFill>
                <a:latin typeface="黑体" pitchFamily="2" charset="-122"/>
                <a:ea typeface="黑体" pitchFamily="2" charset="-122"/>
              </a:rPr>
              <a:t>目标模块是在装入内存时，边装入边链接的</a:t>
            </a:r>
            <a:endParaRPr kumimoji="0" lang="zh-CN" altLang="en-US" b="1" dirty="0">
              <a:solidFill>
                <a:schemeClr val="bg1"/>
              </a:solidFill>
              <a:latin typeface="黑体" pitchFamily="2" charset="-122"/>
              <a:ea typeface="黑体" pitchFamily="2" charset="-122"/>
            </a:endParaRPr>
          </a:p>
          <a:p>
            <a:pPr marL="457200" indent="-457200" algn="just">
              <a:lnSpc>
                <a:spcPct val="120000"/>
              </a:lnSpc>
              <a:spcBef>
                <a:spcPct val="50000"/>
              </a:spcBef>
              <a:buFont typeface="Wingdings" pitchFamily="2" charset="2"/>
              <a:buChar char="u"/>
            </a:pPr>
            <a:r>
              <a:rPr lang="zh-CN" altLang="en-US" b="1" dirty="0">
                <a:solidFill>
                  <a:schemeClr val="bg1"/>
                </a:solidFill>
                <a:latin typeface="黑体" pitchFamily="2" charset="-122"/>
                <a:ea typeface="黑体" pitchFamily="2" charset="-122"/>
              </a:rPr>
              <a:t>装入时动态链接方式有以下优点：</a:t>
            </a:r>
          </a:p>
          <a:p>
            <a:pPr marL="914400" lvl="1" indent="-457200" algn="l">
              <a:lnSpc>
                <a:spcPct val="120000"/>
              </a:lnSpc>
              <a:spcBef>
                <a:spcPct val="50000"/>
              </a:spcBef>
            </a:pPr>
            <a:r>
              <a:rPr lang="en-US" altLang="zh-CN" b="1" dirty="0">
                <a:solidFill>
                  <a:schemeClr val="bg1"/>
                </a:solidFill>
                <a:latin typeface="黑体" pitchFamily="2" charset="-122"/>
                <a:ea typeface="黑体" pitchFamily="2" charset="-122"/>
              </a:rPr>
              <a:t>1</a:t>
            </a:r>
            <a:r>
              <a:rPr lang="zh-CN" altLang="en-US" b="1" dirty="0">
                <a:solidFill>
                  <a:schemeClr val="bg1"/>
                </a:solidFill>
                <a:latin typeface="黑体" pitchFamily="2" charset="-122"/>
                <a:ea typeface="黑体" pitchFamily="2" charset="-122"/>
              </a:rPr>
              <a:t>、便于修改和更新 </a:t>
            </a:r>
          </a:p>
          <a:p>
            <a:pPr marL="914400" lvl="1" indent="-457200" algn="l">
              <a:lnSpc>
                <a:spcPct val="120000"/>
              </a:lnSpc>
              <a:spcBef>
                <a:spcPct val="50000"/>
              </a:spcBef>
            </a:pPr>
            <a:r>
              <a:rPr lang="en-US" altLang="zh-CN" b="1" dirty="0">
                <a:solidFill>
                  <a:schemeClr val="bg1"/>
                </a:solidFill>
                <a:latin typeface="黑体" pitchFamily="2" charset="-122"/>
                <a:ea typeface="黑体" pitchFamily="2" charset="-122"/>
              </a:rPr>
              <a:t>2</a:t>
            </a:r>
            <a:r>
              <a:rPr lang="zh-CN" altLang="en-US" b="1" dirty="0">
                <a:solidFill>
                  <a:schemeClr val="bg1"/>
                </a:solidFill>
                <a:latin typeface="黑体" pitchFamily="2" charset="-122"/>
                <a:ea typeface="黑体" pitchFamily="2" charset="-122"/>
              </a:rPr>
              <a:t>、便于实现对</a:t>
            </a:r>
            <a:r>
              <a:rPr lang="zh-CN" altLang="en-US" b="1" dirty="0">
                <a:solidFill>
                  <a:srgbClr val="FFC000"/>
                </a:solidFill>
                <a:latin typeface="黑体" pitchFamily="2" charset="-122"/>
                <a:ea typeface="黑体" pitchFamily="2" charset="-122"/>
              </a:rPr>
              <a:t>目标模块的共享 </a:t>
            </a:r>
          </a:p>
        </p:txBody>
      </p:sp>
      <p:graphicFrame>
        <p:nvGraphicFramePr>
          <p:cNvPr id="17" name="Object 2">
            <a:extLst>
              <a:ext uri="{FF2B5EF4-FFF2-40B4-BE49-F238E27FC236}">
                <a16:creationId xmlns:a16="http://schemas.microsoft.com/office/drawing/2014/main" id="{E77725A1-C7F0-4714-A7E6-FD17B85AD3C0}"/>
              </a:ext>
            </a:extLst>
          </p:cNvPr>
          <p:cNvGraphicFramePr>
            <a:graphicFrameLocks noChangeAspect="1"/>
          </p:cNvGraphicFramePr>
          <p:nvPr>
            <p:extLst>
              <p:ext uri="{D42A27DB-BD31-4B8C-83A1-F6EECF244321}">
                <p14:modId xmlns:p14="http://schemas.microsoft.com/office/powerpoint/2010/main" val="1970740671"/>
              </p:ext>
            </p:extLst>
          </p:nvPr>
        </p:nvGraphicFramePr>
        <p:xfrm>
          <a:off x="3967725" y="1913934"/>
          <a:ext cx="4932041" cy="4622043"/>
        </p:xfrm>
        <a:graphic>
          <a:graphicData uri="http://schemas.openxmlformats.org/presentationml/2006/ole">
            <mc:AlternateContent xmlns:mc="http://schemas.openxmlformats.org/markup-compatibility/2006">
              <mc:Choice xmlns:v="urn:schemas-microsoft-com:vml" Requires="v">
                <p:oleObj spid="_x0000_s19496" name="文档" r:id="rId3" imgW="4469162" imgH="4187034" progId="Word.Document.8">
                  <p:embed/>
                </p:oleObj>
              </mc:Choice>
              <mc:Fallback>
                <p:oleObj name="文档" r:id="rId3" imgW="4469162" imgH="4187034" progId="Word.Document.8">
                  <p:embed/>
                  <p:pic>
                    <p:nvPicPr>
                      <p:cNvPr id="512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7725" y="1913934"/>
                        <a:ext cx="4932041" cy="462204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791696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072D4606-8B1E-4B50-BDD2-ED655FAF8067}"/>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a16="http://schemas.microsoft.com/office/drawing/2014/main" id="{5787AB43-D9C1-4833-B615-85B7D537768C}"/>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9" name="组合 8">
            <a:extLst>
              <a:ext uri="{FF2B5EF4-FFF2-40B4-BE49-F238E27FC236}">
                <a16:creationId xmlns:a16="http://schemas.microsoft.com/office/drawing/2014/main" id="{4D935A9D-DA81-43C0-AC74-7C9AA08D54D4}"/>
              </a:ext>
            </a:extLst>
          </p:cNvPr>
          <p:cNvGrpSpPr/>
          <p:nvPr/>
        </p:nvGrpSpPr>
        <p:grpSpPr>
          <a:xfrm>
            <a:off x="11759" y="1268760"/>
            <a:ext cx="9120482" cy="398867"/>
            <a:chOff x="2992693" y="861443"/>
            <a:chExt cx="6085996" cy="520813"/>
          </a:xfrm>
          <a:solidFill>
            <a:schemeClr val="bg2">
              <a:lumMod val="50000"/>
            </a:schemeClr>
          </a:solidFill>
        </p:grpSpPr>
        <p:sp>
          <p:nvSpPr>
            <p:cNvPr id="10" name="剪去单角的矩形 3">
              <a:extLst>
                <a:ext uri="{FF2B5EF4-FFF2-40B4-BE49-F238E27FC236}">
                  <a16:creationId xmlns:a16="http://schemas.microsoft.com/office/drawing/2014/main" id="{7C856876-B953-41DD-9332-26D922089C97}"/>
                </a:ext>
              </a:extLst>
            </p:cNvPr>
            <p:cNvSpPr/>
            <p:nvPr/>
          </p:nvSpPr>
          <p:spPr>
            <a:xfrm>
              <a:off x="2992693" y="878200"/>
              <a:ext cx="2274196"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静态链接</a:t>
              </a:r>
            </a:p>
          </p:txBody>
        </p:sp>
        <p:sp>
          <p:nvSpPr>
            <p:cNvPr id="12" name="剪去单角的矩形 4">
              <a:extLst>
                <a:ext uri="{FF2B5EF4-FFF2-40B4-BE49-F238E27FC236}">
                  <a16:creationId xmlns:a16="http://schemas.microsoft.com/office/drawing/2014/main" id="{D7F74429-1673-4DAC-9801-DCB224771E75}"/>
                </a:ext>
              </a:extLst>
            </p:cNvPr>
            <p:cNvSpPr/>
            <p:nvPr/>
          </p:nvSpPr>
          <p:spPr>
            <a:xfrm>
              <a:off x="5266889" y="861443"/>
              <a:ext cx="1968150"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装入时动态链接</a:t>
              </a:r>
            </a:p>
          </p:txBody>
        </p:sp>
        <p:sp>
          <p:nvSpPr>
            <p:cNvPr id="13" name="剪去单角的矩形 4">
              <a:extLst>
                <a:ext uri="{FF2B5EF4-FFF2-40B4-BE49-F238E27FC236}">
                  <a16:creationId xmlns:a16="http://schemas.microsoft.com/office/drawing/2014/main" id="{749E3958-EA9E-4649-B01F-6ED7E5F54CB7}"/>
                </a:ext>
              </a:extLst>
            </p:cNvPr>
            <p:cNvSpPr/>
            <p:nvPr/>
          </p:nvSpPr>
          <p:spPr>
            <a:xfrm>
              <a:off x="7235039" y="878199"/>
              <a:ext cx="1843650" cy="504057"/>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运行时动态链接</a:t>
              </a:r>
            </a:p>
          </p:txBody>
        </p:sp>
      </p:grpSp>
      <p:sp>
        <p:nvSpPr>
          <p:cNvPr id="14" name="Rectangle 5">
            <a:extLst>
              <a:ext uri="{FF2B5EF4-FFF2-40B4-BE49-F238E27FC236}">
                <a16:creationId xmlns:a16="http://schemas.microsoft.com/office/drawing/2014/main" id="{63DAC32D-D370-4B8D-9CC0-B00E78F4AD47}"/>
              </a:ext>
            </a:extLst>
          </p:cNvPr>
          <p:cNvSpPr>
            <a:spLocks noChangeArrowheads="1"/>
          </p:cNvSpPr>
          <p:nvPr/>
        </p:nvSpPr>
        <p:spPr bwMode="auto">
          <a:xfrm>
            <a:off x="696888" y="1981190"/>
            <a:ext cx="7848600" cy="4284250"/>
          </a:xfrm>
          <a:prstGeom prst="rect">
            <a:avLst/>
          </a:prstGeom>
          <a:noFill/>
          <a:ln w="19050" algn="ctr">
            <a:noFill/>
            <a:miter lim="800000"/>
            <a:headEnd/>
            <a:tailEnd/>
          </a:ln>
        </p:spPr>
        <p:txBody>
          <a:bodyPr>
            <a:spAutoFit/>
          </a:bodyPr>
          <a:lstStyle/>
          <a:p>
            <a:pPr marL="342900" indent="-342900" algn="l" latinLnBrk="1">
              <a:lnSpc>
                <a:spcPct val="150000"/>
              </a:lnSpc>
              <a:spcBef>
                <a:spcPct val="50000"/>
              </a:spcBef>
              <a:spcAft>
                <a:spcPct val="35000"/>
              </a:spcAft>
              <a:buFont typeface="Wingdings" pitchFamily="2" charset="2"/>
              <a:buChar char="l"/>
            </a:pPr>
            <a:r>
              <a:rPr lang="zh-CN" altLang="en-US" b="1" dirty="0">
                <a:solidFill>
                  <a:schemeClr val="tx1"/>
                </a:solidFill>
                <a:latin typeface="黑体" pitchFamily="2" charset="-122"/>
                <a:ea typeface="黑体" pitchFamily="2" charset="-122"/>
              </a:rPr>
              <a:t>将对某些模块的链接</a:t>
            </a:r>
            <a:r>
              <a:rPr lang="zh-CN" altLang="en-US" b="1" dirty="0">
                <a:solidFill>
                  <a:srgbClr val="FFC000"/>
                </a:solidFill>
                <a:latin typeface="黑体" pitchFamily="2" charset="-122"/>
                <a:ea typeface="黑体" pitchFamily="2" charset="-122"/>
              </a:rPr>
              <a:t>推迟</a:t>
            </a:r>
            <a:r>
              <a:rPr lang="zh-CN" altLang="en-US" b="1" dirty="0">
                <a:solidFill>
                  <a:schemeClr val="tx1"/>
                </a:solidFill>
                <a:latin typeface="黑体" pitchFamily="2" charset="-122"/>
                <a:ea typeface="黑体" pitchFamily="2" charset="-122"/>
              </a:rPr>
              <a:t>到执行时才执行，亦即，在</a:t>
            </a:r>
            <a:r>
              <a:rPr lang="zh-CN" altLang="en-US" b="1" dirty="0">
                <a:solidFill>
                  <a:srgbClr val="FFC000"/>
                </a:solidFill>
                <a:latin typeface="黑体" pitchFamily="2" charset="-122"/>
                <a:ea typeface="黑体" pitchFamily="2" charset="-122"/>
              </a:rPr>
              <a:t>执行过程</a:t>
            </a:r>
            <a:r>
              <a:rPr lang="zh-CN" altLang="en-US" b="1" dirty="0">
                <a:solidFill>
                  <a:schemeClr val="tx1"/>
                </a:solidFill>
                <a:latin typeface="黑体" pitchFamily="2" charset="-122"/>
                <a:ea typeface="黑体" pitchFamily="2" charset="-122"/>
              </a:rPr>
              <a:t>中，当发现一个被调用模块尚未装入内存时，立即由</a:t>
            </a:r>
            <a:r>
              <a:rPr lang="en-US" altLang="zh-CN" b="1" dirty="0">
                <a:solidFill>
                  <a:schemeClr val="tx1"/>
                </a:solidFill>
                <a:latin typeface="黑体" pitchFamily="2" charset="-122"/>
                <a:ea typeface="黑体" pitchFamily="2" charset="-122"/>
              </a:rPr>
              <a:t>OS</a:t>
            </a:r>
            <a:r>
              <a:rPr lang="zh-CN" altLang="en-US" b="1" dirty="0">
                <a:solidFill>
                  <a:schemeClr val="tx1"/>
                </a:solidFill>
                <a:latin typeface="黑体" pitchFamily="2" charset="-122"/>
                <a:ea typeface="黑体" pitchFamily="2" charset="-122"/>
              </a:rPr>
              <a:t>去找到该模块并将之装入内存， 把它链接到调用者模块上</a:t>
            </a:r>
            <a:endParaRPr lang="en-US" altLang="zh-CN" b="1" dirty="0">
              <a:solidFill>
                <a:schemeClr val="tx1"/>
              </a:solidFill>
              <a:latin typeface="黑体" pitchFamily="2" charset="-122"/>
              <a:ea typeface="黑体" pitchFamily="2" charset="-122"/>
            </a:endParaRPr>
          </a:p>
          <a:p>
            <a:pPr marL="342900" indent="-342900" algn="l" latinLnBrk="1">
              <a:lnSpc>
                <a:spcPct val="150000"/>
              </a:lnSpc>
              <a:spcBef>
                <a:spcPct val="50000"/>
              </a:spcBef>
              <a:spcAft>
                <a:spcPct val="35000"/>
              </a:spcAft>
              <a:buFont typeface="Wingdings" pitchFamily="2" charset="2"/>
              <a:buChar char="l"/>
            </a:pPr>
            <a:r>
              <a:rPr lang="zh-CN" altLang="en-US" b="1" dirty="0">
                <a:solidFill>
                  <a:schemeClr val="tx1"/>
                </a:solidFill>
                <a:latin typeface="黑体" pitchFamily="2" charset="-122"/>
                <a:ea typeface="黑体" pitchFamily="2" charset="-122"/>
              </a:rPr>
              <a:t>凡在执行过程中未被用到的目标模块，都不会被调入内存和被链接到装入模块上，这样不仅可加快程序的装入过程，而且可节省大量的内存空间 </a:t>
            </a:r>
          </a:p>
        </p:txBody>
      </p:sp>
    </p:spTree>
    <p:extLst>
      <p:ext uri="{BB962C8B-B14F-4D97-AF65-F5344CB8AC3E}">
        <p14:creationId xmlns:p14="http://schemas.microsoft.com/office/powerpoint/2010/main" val="951685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072D4606-8B1E-4B50-BDD2-ED655FAF8067}"/>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a16="http://schemas.microsoft.com/office/drawing/2014/main" id="{5787AB43-D9C1-4833-B615-85B7D537768C}"/>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9" name="组合 8">
            <a:extLst>
              <a:ext uri="{FF2B5EF4-FFF2-40B4-BE49-F238E27FC236}">
                <a16:creationId xmlns:a16="http://schemas.microsoft.com/office/drawing/2014/main" id="{4D935A9D-DA81-43C0-AC74-7C9AA08D54D4}"/>
              </a:ext>
            </a:extLst>
          </p:cNvPr>
          <p:cNvGrpSpPr/>
          <p:nvPr/>
        </p:nvGrpSpPr>
        <p:grpSpPr>
          <a:xfrm>
            <a:off x="11759" y="1268760"/>
            <a:ext cx="9120482" cy="398867"/>
            <a:chOff x="2992693" y="861443"/>
            <a:chExt cx="6085996" cy="520813"/>
          </a:xfrm>
          <a:solidFill>
            <a:schemeClr val="bg2">
              <a:lumMod val="50000"/>
            </a:schemeClr>
          </a:solidFill>
        </p:grpSpPr>
        <p:sp>
          <p:nvSpPr>
            <p:cNvPr id="10" name="剪去单角的矩形 3">
              <a:extLst>
                <a:ext uri="{FF2B5EF4-FFF2-40B4-BE49-F238E27FC236}">
                  <a16:creationId xmlns:a16="http://schemas.microsoft.com/office/drawing/2014/main" id="{7C856876-B953-41DD-9332-26D922089C97}"/>
                </a:ext>
              </a:extLst>
            </p:cNvPr>
            <p:cNvSpPr/>
            <p:nvPr/>
          </p:nvSpPr>
          <p:spPr>
            <a:xfrm>
              <a:off x="2992693" y="878200"/>
              <a:ext cx="2274196"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静态链接</a:t>
              </a:r>
            </a:p>
          </p:txBody>
        </p:sp>
        <p:sp>
          <p:nvSpPr>
            <p:cNvPr id="12" name="剪去单角的矩形 4">
              <a:extLst>
                <a:ext uri="{FF2B5EF4-FFF2-40B4-BE49-F238E27FC236}">
                  <a16:creationId xmlns:a16="http://schemas.microsoft.com/office/drawing/2014/main" id="{D7F74429-1673-4DAC-9801-DCB224771E75}"/>
                </a:ext>
              </a:extLst>
            </p:cNvPr>
            <p:cNvSpPr/>
            <p:nvPr/>
          </p:nvSpPr>
          <p:spPr>
            <a:xfrm>
              <a:off x="5266889" y="861443"/>
              <a:ext cx="1968150"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装入时动态链接</a:t>
              </a:r>
            </a:p>
          </p:txBody>
        </p:sp>
        <p:sp>
          <p:nvSpPr>
            <p:cNvPr id="13" name="剪去单角的矩形 4">
              <a:extLst>
                <a:ext uri="{FF2B5EF4-FFF2-40B4-BE49-F238E27FC236}">
                  <a16:creationId xmlns:a16="http://schemas.microsoft.com/office/drawing/2014/main" id="{749E3958-EA9E-4649-B01F-6ED7E5F54CB7}"/>
                </a:ext>
              </a:extLst>
            </p:cNvPr>
            <p:cNvSpPr/>
            <p:nvPr/>
          </p:nvSpPr>
          <p:spPr>
            <a:xfrm>
              <a:off x="7235039" y="878199"/>
              <a:ext cx="1843650" cy="504057"/>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运行时动态链接</a:t>
              </a:r>
            </a:p>
          </p:txBody>
        </p:sp>
      </p:grpSp>
      <p:sp>
        <p:nvSpPr>
          <p:cNvPr id="15" name="Text Box 3">
            <a:extLst>
              <a:ext uri="{FF2B5EF4-FFF2-40B4-BE49-F238E27FC236}">
                <a16:creationId xmlns:a16="http://schemas.microsoft.com/office/drawing/2014/main" id="{8C2D8434-15F0-4A38-8332-DC10B4BD7A6D}"/>
              </a:ext>
            </a:extLst>
          </p:cNvPr>
          <p:cNvSpPr txBox="1">
            <a:spLocks noChangeArrowheads="1"/>
          </p:cNvSpPr>
          <p:nvPr/>
        </p:nvSpPr>
        <p:spPr bwMode="auto">
          <a:xfrm>
            <a:off x="304006" y="1850212"/>
            <a:ext cx="8535987" cy="4662815"/>
          </a:xfrm>
          <a:prstGeom prst="rect">
            <a:avLst/>
          </a:prstGeom>
          <a:noFill/>
          <a:ln w="12700" cap="sq">
            <a:noFill/>
            <a:miter lim="800000"/>
            <a:headEnd type="none" w="sm" len="sm"/>
            <a:tailEnd type="none" w="sm" len="sm"/>
          </a:ln>
        </p:spPr>
        <p:txBody>
          <a:bodyPr>
            <a:spAutoFit/>
          </a:bodyPr>
          <a:lstStyle/>
          <a:p>
            <a:pPr algn="l">
              <a:lnSpc>
                <a:spcPct val="150000"/>
              </a:lnSpc>
            </a:pPr>
            <a:r>
              <a:rPr lang="en-US" altLang="zh-CN" sz="1800" b="1" dirty="0">
                <a:solidFill>
                  <a:schemeClr val="tx1"/>
                </a:solidFill>
                <a:latin typeface="黑体" pitchFamily="2" charset="-122"/>
                <a:ea typeface="黑体" pitchFamily="2" charset="-122"/>
              </a:rPr>
              <a:t>    1.</a:t>
            </a:r>
            <a:r>
              <a:rPr lang="zh-CN" altLang="en-US" sz="1800" b="1" dirty="0">
                <a:solidFill>
                  <a:schemeClr val="tx1"/>
                </a:solidFill>
                <a:latin typeface="黑体" pitchFamily="2" charset="-122"/>
                <a:ea typeface="黑体" pitchFamily="2" charset="-122"/>
              </a:rPr>
              <a:t>装入时动态链接</a:t>
            </a:r>
            <a:r>
              <a:rPr lang="en-US" altLang="zh-CN" sz="1800" b="1" dirty="0">
                <a:solidFill>
                  <a:schemeClr val="tx1"/>
                </a:solidFill>
                <a:latin typeface="黑体" pitchFamily="2" charset="-122"/>
                <a:ea typeface="黑体" pitchFamily="2" charset="-122"/>
              </a:rPr>
              <a:t>(Windows</a:t>
            </a:r>
            <a:r>
              <a:rPr lang="zh-CN" altLang="zh-CN" sz="1800" b="1" dirty="0">
                <a:solidFill>
                  <a:schemeClr val="tx1"/>
                </a:solidFill>
                <a:latin typeface="黑体" pitchFamily="2" charset="-122"/>
                <a:ea typeface="黑体" pitchFamily="2" charset="-122"/>
              </a:rPr>
              <a:t>为例</a:t>
            </a:r>
            <a:r>
              <a:rPr lang="en-US" altLang="zh-CN" sz="1800" b="1" dirty="0">
                <a:solidFill>
                  <a:schemeClr val="tx1"/>
                </a:solidFill>
                <a:latin typeface="黑体" pitchFamily="2" charset="-122"/>
                <a:ea typeface="黑体" pitchFamily="2" charset="-122"/>
              </a:rPr>
              <a:t>) </a:t>
            </a:r>
            <a:r>
              <a:rPr lang="zh-CN" altLang="en-US" sz="1800" b="1" dirty="0">
                <a:solidFill>
                  <a:schemeClr val="tx1"/>
                </a:solidFill>
                <a:latin typeface="黑体" pitchFamily="2" charset="-122"/>
                <a:ea typeface="黑体" pitchFamily="2" charset="-122"/>
              </a:rPr>
              <a:t>，在装入应用模块时，根据输入库将</a:t>
            </a:r>
            <a:r>
              <a:rPr lang="en-US" altLang="zh-CN" sz="1800" b="1" dirty="0">
                <a:solidFill>
                  <a:schemeClr val="tx1"/>
                </a:solidFill>
                <a:latin typeface="黑体" pitchFamily="2" charset="-122"/>
                <a:ea typeface="黑体" pitchFamily="2" charset="-122"/>
              </a:rPr>
              <a:t>DLL</a:t>
            </a:r>
            <a:r>
              <a:rPr lang="zh-CN" altLang="en-US" sz="1800" b="1" dirty="0">
                <a:solidFill>
                  <a:schemeClr val="tx1"/>
                </a:solidFill>
                <a:latin typeface="黑体" pitchFamily="2" charset="-122"/>
                <a:ea typeface="黑体" pitchFamily="2" charset="-122"/>
              </a:rPr>
              <a:t>输出函数链进应用中，可直接调用。</a:t>
            </a:r>
          </a:p>
          <a:p>
            <a:pPr algn="l">
              <a:lnSpc>
                <a:spcPct val="150000"/>
              </a:lnSpc>
            </a:pPr>
            <a:r>
              <a:rPr lang="zh-CN" altLang="en-US" sz="1800" b="1" dirty="0">
                <a:solidFill>
                  <a:schemeClr val="tx1"/>
                </a:solidFill>
                <a:latin typeface="黑体" pitchFamily="2" charset="-122"/>
                <a:ea typeface="黑体" pitchFamily="2" charset="-122"/>
              </a:rPr>
              <a:t>    </a:t>
            </a:r>
            <a:r>
              <a:rPr lang="en-US" altLang="zh-CN" sz="1800" b="1" dirty="0">
                <a:solidFill>
                  <a:schemeClr val="tx1"/>
                </a:solidFill>
                <a:latin typeface="黑体" pitchFamily="2" charset="-122"/>
                <a:ea typeface="黑体" pitchFamily="2" charset="-122"/>
              </a:rPr>
              <a:t>2.</a:t>
            </a:r>
            <a:r>
              <a:rPr lang="zh-CN" altLang="en-US" sz="1800" b="1" dirty="0">
                <a:solidFill>
                  <a:schemeClr val="tx1"/>
                </a:solidFill>
                <a:latin typeface="黑体" pitchFamily="2" charset="-122"/>
                <a:ea typeface="黑体" pitchFamily="2" charset="-122"/>
              </a:rPr>
              <a:t>运行时动态链接</a:t>
            </a:r>
            <a:r>
              <a:rPr lang="en-US" altLang="zh-CN" sz="1800" b="1" dirty="0">
                <a:solidFill>
                  <a:schemeClr val="tx1"/>
                </a:solidFill>
                <a:latin typeface="黑体" pitchFamily="2" charset="-122"/>
                <a:ea typeface="黑体" pitchFamily="2" charset="-122"/>
              </a:rPr>
              <a:t>(Windows</a:t>
            </a:r>
            <a:r>
              <a:rPr lang="zh-CN" altLang="zh-CN" sz="1800" b="1" dirty="0">
                <a:solidFill>
                  <a:schemeClr val="tx1"/>
                </a:solidFill>
                <a:latin typeface="黑体" pitchFamily="2" charset="-122"/>
                <a:ea typeface="黑体" pitchFamily="2" charset="-122"/>
              </a:rPr>
              <a:t>为例</a:t>
            </a:r>
            <a:r>
              <a:rPr lang="en-US" altLang="zh-CN" sz="1800" b="1" dirty="0">
                <a:solidFill>
                  <a:schemeClr val="tx1"/>
                </a:solidFill>
                <a:latin typeface="黑体" pitchFamily="2" charset="-122"/>
                <a:ea typeface="黑体" pitchFamily="2" charset="-122"/>
              </a:rPr>
              <a:t>)</a:t>
            </a:r>
          </a:p>
          <a:p>
            <a:pPr algn="l">
              <a:lnSpc>
                <a:spcPct val="150000"/>
              </a:lnSpc>
            </a:pPr>
            <a:r>
              <a:rPr lang="en-US" altLang="zh-CN" sz="1800" b="1" dirty="0">
                <a:solidFill>
                  <a:schemeClr val="tx1"/>
                </a:solidFill>
                <a:latin typeface="黑体" pitchFamily="2" charset="-122"/>
                <a:ea typeface="黑体" pitchFamily="2" charset="-122"/>
              </a:rPr>
              <a:t>    </a:t>
            </a:r>
            <a:r>
              <a:rPr lang="zh-CN" altLang="en-US" sz="1800" b="1" dirty="0">
                <a:solidFill>
                  <a:schemeClr val="tx1"/>
                </a:solidFill>
                <a:latin typeface="黑体" pitchFamily="2" charset="-122"/>
                <a:ea typeface="黑体" pitchFamily="2" charset="-122"/>
              </a:rPr>
              <a:t>在</a:t>
            </a:r>
            <a:r>
              <a:rPr lang="en-US" altLang="zh-CN" sz="1800" b="1" dirty="0">
                <a:solidFill>
                  <a:schemeClr val="tx1"/>
                </a:solidFill>
                <a:latin typeface="黑体" pitchFamily="2" charset="-122"/>
                <a:ea typeface="黑体" pitchFamily="2" charset="-122"/>
              </a:rPr>
              <a:t>Application</a:t>
            </a:r>
            <a:r>
              <a:rPr lang="zh-CN" altLang="en-US" sz="1800" b="1" dirty="0">
                <a:solidFill>
                  <a:schemeClr val="tx1"/>
                </a:solidFill>
                <a:latin typeface="黑体" pitchFamily="2" charset="-122"/>
                <a:ea typeface="黑体" pitchFamily="2" charset="-122"/>
              </a:rPr>
              <a:t>中用</a:t>
            </a:r>
            <a:r>
              <a:rPr lang="en-US" altLang="zh-CN" sz="1800" b="1" dirty="0" err="1">
                <a:solidFill>
                  <a:schemeClr val="tx1"/>
                </a:solidFill>
                <a:latin typeface="黑体" pitchFamily="2" charset="-122"/>
                <a:ea typeface="黑体" pitchFamily="2" charset="-122"/>
              </a:rPr>
              <a:t>LoadLibrary</a:t>
            </a:r>
            <a:r>
              <a:rPr lang="en-US" altLang="zh-CN" sz="1800" b="1" dirty="0">
                <a:solidFill>
                  <a:schemeClr val="tx1"/>
                </a:solidFill>
                <a:latin typeface="黑体" pitchFamily="2" charset="-122"/>
                <a:ea typeface="黑体" pitchFamily="2" charset="-122"/>
              </a:rPr>
              <a:t> or </a:t>
            </a:r>
            <a:r>
              <a:rPr lang="en-US" altLang="zh-CN" sz="1800" b="1" dirty="0" err="1">
                <a:solidFill>
                  <a:schemeClr val="tx1"/>
                </a:solidFill>
                <a:latin typeface="黑体" pitchFamily="2" charset="-122"/>
                <a:ea typeface="黑体" pitchFamily="2" charset="-122"/>
              </a:rPr>
              <a:t>LoadLibraryEx</a:t>
            </a:r>
            <a:r>
              <a:rPr lang="zh-CN" altLang="en-US" sz="1800" b="1" dirty="0">
                <a:solidFill>
                  <a:schemeClr val="tx1"/>
                </a:solidFill>
                <a:latin typeface="黑体" pitchFamily="2" charset="-122"/>
                <a:ea typeface="黑体" pitchFamily="2" charset="-122"/>
              </a:rPr>
              <a:t>函数在运行时装入</a:t>
            </a:r>
            <a:r>
              <a:rPr lang="en-US" altLang="zh-CN" sz="1800" b="1" dirty="0">
                <a:solidFill>
                  <a:schemeClr val="tx1"/>
                </a:solidFill>
                <a:latin typeface="黑体" pitchFamily="2" charset="-122"/>
                <a:ea typeface="黑体" pitchFamily="2" charset="-122"/>
              </a:rPr>
              <a:t>DLL</a:t>
            </a:r>
            <a:r>
              <a:rPr lang="zh-CN" altLang="en-US" sz="1800" b="1" dirty="0">
                <a:solidFill>
                  <a:schemeClr val="tx1"/>
                </a:solidFill>
                <a:latin typeface="黑体" pitchFamily="2" charset="-122"/>
                <a:ea typeface="黑体" pitchFamily="2" charset="-122"/>
              </a:rPr>
              <a:t>。</a:t>
            </a:r>
          </a:p>
          <a:p>
            <a:pPr algn="l">
              <a:lnSpc>
                <a:spcPct val="150000"/>
              </a:lnSpc>
            </a:pPr>
            <a:r>
              <a:rPr lang="zh-CN" altLang="en-US" sz="1800" b="1" dirty="0">
                <a:solidFill>
                  <a:schemeClr val="tx1"/>
                </a:solidFill>
                <a:latin typeface="黑体" pitchFamily="2" charset="-122"/>
                <a:ea typeface="黑体" pitchFamily="2" charset="-122"/>
              </a:rPr>
              <a:t>    例如：有</a:t>
            </a:r>
            <a:r>
              <a:rPr lang="en-US" altLang="zh-CN" sz="1800" b="1" dirty="0">
                <a:solidFill>
                  <a:schemeClr val="tx1"/>
                </a:solidFill>
                <a:latin typeface="黑体" pitchFamily="2" charset="-122"/>
                <a:ea typeface="黑体" pitchFamily="2" charset="-122"/>
              </a:rPr>
              <a:t>c:\\test\\debug\\dbdll.dll</a:t>
            </a:r>
            <a:r>
              <a:rPr lang="zh-CN" altLang="en-US" sz="1800" b="1" dirty="0">
                <a:solidFill>
                  <a:schemeClr val="tx1"/>
                </a:solidFill>
                <a:latin typeface="黑体" pitchFamily="2" charset="-122"/>
                <a:ea typeface="黑体" pitchFamily="2" charset="-122"/>
              </a:rPr>
              <a:t>动态链接程序，要调用其中的函数</a:t>
            </a:r>
            <a:r>
              <a:rPr lang="en-US" altLang="zh-CN" sz="1800" b="1" dirty="0">
                <a:solidFill>
                  <a:schemeClr val="tx1"/>
                </a:solidFill>
                <a:latin typeface="黑体" pitchFamily="2" charset="-122"/>
                <a:ea typeface="黑体" pitchFamily="2" charset="-122"/>
              </a:rPr>
              <a:t>choose</a:t>
            </a:r>
            <a:r>
              <a:rPr lang="zh-CN" altLang="en-US" sz="1800" b="1" dirty="0">
                <a:solidFill>
                  <a:schemeClr val="tx1"/>
                </a:solidFill>
                <a:latin typeface="黑体" pitchFamily="2" charset="-122"/>
                <a:ea typeface="黑体" pitchFamily="2" charset="-122"/>
              </a:rPr>
              <a:t>。</a:t>
            </a:r>
          </a:p>
          <a:p>
            <a:pPr algn="l">
              <a:lnSpc>
                <a:spcPct val="150000"/>
              </a:lnSpc>
            </a:pPr>
            <a:r>
              <a:rPr lang="zh-CN" altLang="en-US" sz="1800" b="1" dirty="0">
                <a:solidFill>
                  <a:schemeClr val="tx1"/>
                </a:solidFill>
                <a:latin typeface="黑体" pitchFamily="2" charset="-122"/>
                <a:ea typeface="黑体" pitchFamily="2" charset="-122"/>
              </a:rPr>
              <a:t>    则在程序中可安排：</a:t>
            </a:r>
          </a:p>
          <a:p>
            <a:pPr algn="l">
              <a:lnSpc>
                <a:spcPct val="150000"/>
              </a:lnSpc>
            </a:pPr>
            <a:r>
              <a:rPr lang="en-US" altLang="zh-CN" sz="1800" b="1" dirty="0" err="1">
                <a:solidFill>
                  <a:schemeClr val="tx1"/>
                </a:solidFill>
                <a:latin typeface="黑体" pitchFamily="2" charset="-122"/>
                <a:ea typeface="黑体" pitchFamily="2" charset="-122"/>
              </a:rPr>
              <a:t>hLibrary</a:t>
            </a:r>
            <a:r>
              <a:rPr lang="en-US" altLang="zh-CN" sz="1800" b="1" dirty="0">
                <a:solidFill>
                  <a:schemeClr val="tx1"/>
                </a:solidFill>
                <a:latin typeface="黑体" pitchFamily="2" charset="-122"/>
                <a:ea typeface="黑体" pitchFamily="2" charset="-122"/>
              </a:rPr>
              <a:t>=</a:t>
            </a:r>
            <a:r>
              <a:rPr lang="en-US" altLang="zh-CN" sz="1800" b="1" dirty="0" err="1">
                <a:solidFill>
                  <a:schemeClr val="tx1"/>
                </a:solidFill>
                <a:latin typeface="黑体" pitchFamily="2" charset="-122"/>
                <a:ea typeface="黑体" pitchFamily="2" charset="-122"/>
              </a:rPr>
              <a:t>LoadLibrary</a:t>
            </a:r>
            <a:r>
              <a:rPr lang="en-US" altLang="zh-CN" sz="1800" b="1" dirty="0">
                <a:solidFill>
                  <a:schemeClr val="tx1"/>
                </a:solidFill>
                <a:latin typeface="黑体" pitchFamily="2" charset="-122"/>
                <a:ea typeface="黑体" pitchFamily="2" charset="-122"/>
              </a:rPr>
              <a:t>(“c:\\test\\debug\\dbdll.dll”);</a:t>
            </a:r>
          </a:p>
          <a:p>
            <a:pPr algn="l">
              <a:lnSpc>
                <a:spcPct val="150000"/>
              </a:lnSpc>
            </a:pPr>
            <a:r>
              <a:rPr lang="en-US" altLang="zh-CN" sz="1800" b="1" dirty="0" err="1">
                <a:solidFill>
                  <a:schemeClr val="tx1"/>
                </a:solidFill>
                <a:latin typeface="黑体" pitchFamily="2" charset="-122"/>
                <a:ea typeface="黑体" pitchFamily="2" charset="-122"/>
              </a:rPr>
              <a:t>CallProc</a:t>
            </a:r>
            <a:r>
              <a:rPr lang="en-US" altLang="zh-CN" sz="1800" b="1" dirty="0">
                <a:solidFill>
                  <a:schemeClr val="tx1"/>
                </a:solidFill>
                <a:latin typeface="黑体" pitchFamily="2" charset="-122"/>
                <a:ea typeface="黑体" pitchFamily="2" charset="-122"/>
              </a:rPr>
              <a:t>=(ALLPROC)</a:t>
            </a:r>
            <a:r>
              <a:rPr lang="en-US" altLang="zh-CN" sz="1800" b="1" dirty="0" err="1">
                <a:solidFill>
                  <a:schemeClr val="tx1"/>
                </a:solidFill>
                <a:latin typeface="黑体" pitchFamily="2" charset="-122"/>
                <a:ea typeface="黑体" pitchFamily="2" charset="-122"/>
              </a:rPr>
              <a:t>GetProcAddress</a:t>
            </a:r>
            <a:r>
              <a:rPr lang="en-US" altLang="zh-CN" sz="1800" b="1" dirty="0">
                <a:solidFill>
                  <a:schemeClr val="tx1"/>
                </a:solidFill>
                <a:latin typeface="黑体" pitchFamily="2" charset="-122"/>
                <a:ea typeface="黑体" pitchFamily="2" charset="-122"/>
              </a:rPr>
              <a:t>(</a:t>
            </a:r>
            <a:r>
              <a:rPr lang="en-US" altLang="zh-CN" sz="1800" b="1" dirty="0" err="1">
                <a:solidFill>
                  <a:schemeClr val="tx1"/>
                </a:solidFill>
                <a:latin typeface="黑体" pitchFamily="2" charset="-122"/>
                <a:ea typeface="黑体" pitchFamily="2" charset="-122"/>
              </a:rPr>
              <a:t>hLibrary</a:t>
            </a:r>
            <a:r>
              <a:rPr lang="en-US" altLang="zh-CN" sz="1800" b="1" dirty="0">
                <a:solidFill>
                  <a:schemeClr val="tx1"/>
                </a:solidFill>
                <a:latin typeface="黑体" pitchFamily="2" charset="-122"/>
                <a:ea typeface="黑体" pitchFamily="2" charset="-122"/>
              </a:rPr>
              <a:t>,“choose”</a:t>
            </a:r>
            <a:r>
              <a:rPr lang="zh-CN" altLang="en-US" sz="1800" b="1" dirty="0">
                <a:solidFill>
                  <a:schemeClr val="tx1"/>
                </a:solidFill>
                <a:latin typeface="黑体" pitchFamily="2" charset="-122"/>
                <a:ea typeface="黑体" pitchFamily="2" charset="-122"/>
              </a:rPr>
              <a:t>）；</a:t>
            </a:r>
          </a:p>
          <a:p>
            <a:pPr algn="l">
              <a:lnSpc>
                <a:spcPct val="150000"/>
              </a:lnSpc>
            </a:pPr>
            <a:r>
              <a:rPr lang="en-US" altLang="zh-CN" sz="1800" b="1" dirty="0">
                <a:solidFill>
                  <a:schemeClr val="tx1"/>
                </a:solidFill>
                <a:latin typeface="黑体" pitchFamily="2" charset="-122"/>
                <a:ea typeface="黑体" pitchFamily="2" charset="-122"/>
              </a:rPr>
              <a:t>res=(char *)(*</a:t>
            </a:r>
            <a:r>
              <a:rPr lang="en-US" altLang="zh-CN" sz="1800" b="1" dirty="0" err="1">
                <a:solidFill>
                  <a:schemeClr val="tx1"/>
                </a:solidFill>
                <a:latin typeface="黑体" pitchFamily="2" charset="-122"/>
                <a:ea typeface="黑体" pitchFamily="2" charset="-122"/>
              </a:rPr>
              <a:t>CallProc</a:t>
            </a:r>
            <a:r>
              <a:rPr lang="en-US" altLang="zh-CN" sz="1800" b="1" dirty="0">
                <a:solidFill>
                  <a:schemeClr val="tx1"/>
                </a:solidFill>
                <a:latin typeface="黑体" pitchFamily="2" charset="-122"/>
                <a:ea typeface="黑体" pitchFamily="2" charset="-122"/>
              </a:rPr>
              <a:t>)(tt3);</a:t>
            </a:r>
          </a:p>
          <a:p>
            <a:pPr algn="l">
              <a:lnSpc>
                <a:spcPct val="150000"/>
              </a:lnSpc>
            </a:pPr>
            <a:r>
              <a:rPr lang="en-US" altLang="zh-CN" sz="1800" b="1" dirty="0">
                <a:solidFill>
                  <a:schemeClr val="tx1"/>
                </a:solidFill>
                <a:latin typeface="黑体" pitchFamily="2" charset="-122"/>
                <a:ea typeface="黑体" pitchFamily="2" charset="-122"/>
              </a:rPr>
              <a:t>    </a:t>
            </a:r>
            <a:r>
              <a:rPr lang="zh-CN" altLang="en-US" sz="1800" b="1" dirty="0">
                <a:solidFill>
                  <a:schemeClr val="tx1"/>
                </a:solidFill>
                <a:latin typeface="黑体" pitchFamily="2" charset="-122"/>
                <a:ea typeface="黑体" pitchFamily="2" charset="-122"/>
              </a:rPr>
              <a:t>所以是通过函数指针来调用输出函数的。</a:t>
            </a:r>
            <a:endParaRPr lang="en-US" altLang="en-US" sz="1800" b="1" dirty="0">
              <a:solidFill>
                <a:schemeClr val="tx1"/>
              </a:solidFill>
              <a:latin typeface="黑体" pitchFamily="2" charset="-122"/>
              <a:ea typeface="黑体" pitchFamily="2" charset="-122"/>
            </a:endParaRPr>
          </a:p>
        </p:txBody>
      </p:sp>
    </p:spTree>
    <p:extLst>
      <p:ext uri="{BB962C8B-B14F-4D97-AF65-F5344CB8AC3E}">
        <p14:creationId xmlns:p14="http://schemas.microsoft.com/office/powerpoint/2010/main" val="1823944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072D4606-8B1E-4B50-BDD2-ED655FAF8067}"/>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a16="http://schemas.microsoft.com/office/drawing/2014/main" id="{5787AB43-D9C1-4833-B615-85B7D537768C}"/>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9" name="组合 8">
            <a:extLst>
              <a:ext uri="{FF2B5EF4-FFF2-40B4-BE49-F238E27FC236}">
                <a16:creationId xmlns:a16="http://schemas.microsoft.com/office/drawing/2014/main" id="{4D935A9D-DA81-43C0-AC74-7C9AA08D54D4}"/>
              </a:ext>
            </a:extLst>
          </p:cNvPr>
          <p:cNvGrpSpPr/>
          <p:nvPr/>
        </p:nvGrpSpPr>
        <p:grpSpPr>
          <a:xfrm>
            <a:off x="11759" y="1268760"/>
            <a:ext cx="9120482" cy="398867"/>
            <a:chOff x="2992693" y="861443"/>
            <a:chExt cx="6085996" cy="520813"/>
          </a:xfrm>
          <a:solidFill>
            <a:schemeClr val="bg2">
              <a:lumMod val="50000"/>
            </a:schemeClr>
          </a:solidFill>
        </p:grpSpPr>
        <p:sp>
          <p:nvSpPr>
            <p:cNvPr id="10" name="剪去单角的矩形 3">
              <a:extLst>
                <a:ext uri="{FF2B5EF4-FFF2-40B4-BE49-F238E27FC236}">
                  <a16:creationId xmlns:a16="http://schemas.microsoft.com/office/drawing/2014/main" id="{7C856876-B953-41DD-9332-26D922089C97}"/>
                </a:ext>
              </a:extLst>
            </p:cNvPr>
            <p:cNvSpPr/>
            <p:nvPr/>
          </p:nvSpPr>
          <p:spPr>
            <a:xfrm>
              <a:off x="2992693" y="878200"/>
              <a:ext cx="2274196"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静态链接</a:t>
              </a:r>
            </a:p>
          </p:txBody>
        </p:sp>
        <p:sp>
          <p:nvSpPr>
            <p:cNvPr id="12" name="剪去单角的矩形 4">
              <a:extLst>
                <a:ext uri="{FF2B5EF4-FFF2-40B4-BE49-F238E27FC236}">
                  <a16:creationId xmlns:a16="http://schemas.microsoft.com/office/drawing/2014/main" id="{D7F74429-1673-4DAC-9801-DCB224771E75}"/>
                </a:ext>
              </a:extLst>
            </p:cNvPr>
            <p:cNvSpPr/>
            <p:nvPr/>
          </p:nvSpPr>
          <p:spPr>
            <a:xfrm>
              <a:off x="5266889" y="861443"/>
              <a:ext cx="1968150"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装入时动态链接</a:t>
              </a:r>
            </a:p>
          </p:txBody>
        </p:sp>
        <p:sp>
          <p:nvSpPr>
            <p:cNvPr id="13" name="剪去单角的矩形 4">
              <a:extLst>
                <a:ext uri="{FF2B5EF4-FFF2-40B4-BE49-F238E27FC236}">
                  <a16:creationId xmlns:a16="http://schemas.microsoft.com/office/drawing/2014/main" id="{749E3958-EA9E-4649-B01F-6ED7E5F54CB7}"/>
                </a:ext>
              </a:extLst>
            </p:cNvPr>
            <p:cNvSpPr/>
            <p:nvPr/>
          </p:nvSpPr>
          <p:spPr>
            <a:xfrm>
              <a:off x="7235039" y="878199"/>
              <a:ext cx="1843650" cy="504057"/>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运行时动态链接</a:t>
              </a:r>
            </a:p>
          </p:txBody>
        </p:sp>
      </p:grpSp>
      <p:sp>
        <p:nvSpPr>
          <p:cNvPr id="14" name="Rectangle 2">
            <a:extLst>
              <a:ext uri="{FF2B5EF4-FFF2-40B4-BE49-F238E27FC236}">
                <a16:creationId xmlns:a16="http://schemas.microsoft.com/office/drawing/2014/main" id="{A99929E5-D211-400A-89A2-20316A70007A}"/>
              </a:ext>
            </a:extLst>
          </p:cNvPr>
          <p:cNvSpPr txBox="1">
            <a:spLocks noChangeArrowheads="1"/>
          </p:cNvSpPr>
          <p:nvPr/>
        </p:nvSpPr>
        <p:spPr bwMode="auto">
          <a:xfrm>
            <a:off x="194445" y="1674564"/>
            <a:ext cx="8496300" cy="431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kumimoji="0" lang="zh-CN" altLang="en-US" sz="3200" b="1" kern="0" dirty="0">
                <a:solidFill>
                  <a:srgbClr val="FF0000"/>
                </a:solidFill>
                <a:ea typeface="黑体" pitchFamily="2" charset="-122"/>
              </a:rPr>
              <a:t>动态链接库的优点</a:t>
            </a:r>
          </a:p>
        </p:txBody>
      </p:sp>
      <p:sp>
        <p:nvSpPr>
          <p:cNvPr id="15" name="Rectangle 3">
            <a:extLst>
              <a:ext uri="{FF2B5EF4-FFF2-40B4-BE49-F238E27FC236}">
                <a16:creationId xmlns:a16="http://schemas.microsoft.com/office/drawing/2014/main" id="{9688435D-6BFB-420F-B8A6-0FB93FF3E158}"/>
              </a:ext>
            </a:extLst>
          </p:cNvPr>
          <p:cNvSpPr>
            <a:spLocks noChangeArrowheads="1"/>
          </p:cNvSpPr>
          <p:nvPr/>
        </p:nvSpPr>
        <p:spPr bwMode="auto">
          <a:xfrm>
            <a:off x="353195" y="2204864"/>
            <a:ext cx="8178800" cy="4468916"/>
          </a:xfrm>
          <a:prstGeom prst="rect">
            <a:avLst/>
          </a:prstGeom>
          <a:noFill/>
          <a:ln w="19050" algn="ctr">
            <a:noFill/>
            <a:miter lim="800000"/>
            <a:headEnd/>
            <a:tailEnd/>
          </a:ln>
        </p:spPr>
        <p:txBody>
          <a:bodyPr>
            <a:spAutoFit/>
          </a:bodyPr>
          <a:lstStyle/>
          <a:p>
            <a:pPr marL="342900" indent="-342900" algn="l" latinLnBrk="1">
              <a:lnSpc>
                <a:spcPct val="150000"/>
              </a:lnSpc>
              <a:spcBef>
                <a:spcPct val="10000"/>
              </a:spcBef>
              <a:spcAft>
                <a:spcPct val="10000"/>
              </a:spcAft>
            </a:pPr>
            <a:r>
              <a:rPr lang="zh-CN" altLang="en-US" sz="1800" b="1" dirty="0">
                <a:solidFill>
                  <a:schemeClr val="tx1"/>
                </a:solidFill>
                <a:latin typeface="黑体" pitchFamily="2" charset="-122"/>
                <a:ea typeface="黑体" pitchFamily="2" charset="-122"/>
              </a:rPr>
              <a:t>（</a:t>
            </a:r>
            <a:r>
              <a:rPr lang="en-US" altLang="zh-CN" sz="1800" b="1" dirty="0">
                <a:solidFill>
                  <a:schemeClr val="tx1"/>
                </a:solidFill>
                <a:latin typeface="黑体" pitchFamily="2" charset="-122"/>
                <a:ea typeface="黑体" pitchFamily="2" charset="-122"/>
              </a:rPr>
              <a:t>1</a:t>
            </a:r>
            <a:r>
              <a:rPr lang="zh-CN" altLang="en-US" sz="1800" b="1" dirty="0">
                <a:solidFill>
                  <a:schemeClr val="tx1"/>
                </a:solidFill>
                <a:latin typeface="黑体" pitchFamily="2" charset="-122"/>
                <a:ea typeface="黑体" pitchFamily="2" charset="-122"/>
              </a:rPr>
              <a:t>）节省内存，减少</a:t>
            </a:r>
            <a:r>
              <a:rPr lang="en-US" altLang="zh-CN" sz="1800" b="1" dirty="0">
                <a:solidFill>
                  <a:schemeClr val="tx1"/>
                </a:solidFill>
                <a:latin typeface="黑体" pitchFamily="2" charset="-122"/>
                <a:ea typeface="黑体" pitchFamily="2" charset="-122"/>
              </a:rPr>
              <a:t>swapping</a:t>
            </a:r>
            <a:r>
              <a:rPr lang="zh-CN" altLang="en-US" sz="1800" b="1" dirty="0">
                <a:solidFill>
                  <a:schemeClr val="tx1"/>
                </a:solidFill>
                <a:latin typeface="黑体" pitchFamily="2" charset="-122"/>
                <a:ea typeface="黑体" pitchFamily="2" charset="-122"/>
              </a:rPr>
              <a:t>，只要各进程（使用同一个</a:t>
            </a:r>
            <a:r>
              <a:rPr lang="en-US" altLang="zh-CN" sz="1800" b="1" dirty="0">
                <a:solidFill>
                  <a:schemeClr val="tx1"/>
                </a:solidFill>
                <a:latin typeface="黑体" pitchFamily="2" charset="-122"/>
                <a:ea typeface="黑体" pitchFamily="2" charset="-122"/>
              </a:rPr>
              <a:t>DLL</a:t>
            </a:r>
            <a:r>
              <a:rPr lang="zh-CN" altLang="en-US" sz="1800" b="1" dirty="0">
                <a:solidFill>
                  <a:schemeClr val="tx1"/>
                </a:solidFill>
                <a:latin typeface="黑体" pitchFamily="2" charset="-122"/>
                <a:ea typeface="黑体" pitchFamily="2" charset="-122"/>
              </a:rPr>
              <a:t>）把</a:t>
            </a:r>
            <a:r>
              <a:rPr lang="en-US" altLang="zh-CN" sz="1800" b="1" dirty="0">
                <a:solidFill>
                  <a:schemeClr val="tx1"/>
                </a:solidFill>
                <a:latin typeface="黑体" pitchFamily="2" charset="-122"/>
                <a:ea typeface="黑体" pitchFamily="2" charset="-122"/>
              </a:rPr>
              <a:t>DLL</a:t>
            </a:r>
            <a:r>
              <a:rPr lang="zh-CN" altLang="en-US" sz="1800" b="1" dirty="0">
                <a:solidFill>
                  <a:schemeClr val="tx1"/>
                </a:solidFill>
                <a:latin typeface="黑体" pitchFamily="2" charset="-122"/>
                <a:ea typeface="黑体" pitchFamily="2" charset="-122"/>
              </a:rPr>
              <a:t>安装在相同的基地址，则只要一个</a:t>
            </a:r>
            <a:r>
              <a:rPr lang="en-US" altLang="zh-CN" sz="1800" b="1" dirty="0">
                <a:solidFill>
                  <a:schemeClr val="tx1"/>
                </a:solidFill>
                <a:latin typeface="黑体" pitchFamily="2" charset="-122"/>
                <a:ea typeface="黑体" pitchFamily="2" charset="-122"/>
              </a:rPr>
              <a:t>DLL</a:t>
            </a:r>
            <a:r>
              <a:rPr lang="zh-CN" altLang="en-US" sz="1800" b="1" dirty="0">
                <a:solidFill>
                  <a:schemeClr val="tx1"/>
                </a:solidFill>
                <a:latin typeface="黑体" pitchFamily="2" charset="-122"/>
                <a:ea typeface="黑体" pitchFamily="2" charset="-122"/>
              </a:rPr>
              <a:t>拷贝。</a:t>
            </a:r>
          </a:p>
          <a:p>
            <a:pPr marL="342900" indent="-342900" algn="l" latinLnBrk="1">
              <a:lnSpc>
                <a:spcPct val="150000"/>
              </a:lnSpc>
              <a:spcBef>
                <a:spcPct val="10000"/>
              </a:spcBef>
              <a:spcAft>
                <a:spcPct val="10000"/>
              </a:spcAft>
            </a:pPr>
            <a:r>
              <a:rPr lang="zh-CN" altLang="en-US" sz="1800" b="1" dirty="0">
                <a:solidFill>
                  <a:schemeClr val="tx1"/>
                </a:solidFill>
                <a:latin typeface="黑体" pitchFamily="2" charset="-122"/>
                <a:ea typeface="黑体" pitchFamily="2" charset="-122"/>
              </a:rPr>
              <a:t>（</a:t>
            </a:r>
            <a:r>
              <a:rPr lang="en-US" altLang="zh-CN" sz="1800" b="1" dirty="0">
                <a:solidFill>
                  <a:schemeClr val="tx1"/>
                </a:solidFill>
                <a:latin typeface="黑体" pitchFamily="2" charset="-122"/>
                <a:ea typeface="黑体" pitchFamily="2" charset="-122"/>
              </a:rPr>
              <a:t>2</a:t>
            </a:r>
            <a:r>
              <a:rPr lang="zh-CN" altLang="en-US" sz="1800" b="1" dirty="0">
                <a:solidFill>
                  <a:schemeClr val="tx1"/>
                </a:solidFill>
                <a:latin typeface="黑体" pitchFamily="2" charset="-122"/>
                <a:ea typeface="黑体" pitchFamily="2" charset="-122"/>
              </a:rPr>
              <a:t>）</a:t>
            </a:r>
            <a:r>
              <a:rPr lang="en-US" altLang="zh-CN" sz="1800" b="1" dirty="0">
                <a:solidFill>
                  <a:schemeClr val="tx1"/>
                </a:solidFill>
                <a:latin typeface="黑体" pitchFamily="2" charset="-122"/>
                <a:ea typeface="黑体" pitchFamily="2" charset="-122"/>
              </a:rPr>
              <a:t>DLL</a:t>
            </a:r>
            <a:r>
              <a:rPr lang="zh-CN" altLang="en-US" sz="1800" b="1" dirty="0">
                <a:solidFill>
                  <a:schemeClr val="tx1"/>
                </a:solidFill>
                <a:latin typeface="黑体" pitchFamily="2" charset="-122"/>
                <a:ea typeface="黑体" pitchFamily="2" charset="-122"/>
              </a:rPr>
              <a:t>中的函数改变时，</a:t>
            </a:r>
            <a:r>
              <a:rPr lang="en-US" altLang="zh-CN" sz="1800" b="1" dirty="0">
                <a:solidFill>
                  <a:schemeClr val="tx1"/>
                </a:solidFill>
                <a:latin typeface="黑体" pitchFamily="2" charset="-122"/>
                <a:ea typeface="黑体" pitchFamily="2" charset="-122"/>
              </a:rPr>
              <a:t>Application</a:t>
            </a:r>
            <a:r>
              <a:rPr lang="zh-CN" altLang="en-US" sz="1800" b="1" dirty="0">
                <a:solidFill>
                  <a:schemeClr val="tx1"/>
                </a:solidFill>
                <a:latin typeface="黑体" pitchFamily="2" charset="-122"/>
                <a:ea typeface="黑体" pitchFamily="2" charset="-122"/>
              </a:rPr>
              <a:t>不需要重新编译链接，只要函数参数，调用方式，返回值不变。静态链接时必须重新编译链接。</a:t>
            </a:r>
          </a:p>
          <a:p>
            <a:pPr marL="342900" indent="-342900" algn="l" latinLnBrk="1">
              <a:lnSpc>
                <a:spcPct val="150000"/>
              </a:lnSpc>
              <a:spcBef>
                <a:spcPct val="10000"/>
              </a:spcBef>
              <a:spcAft>
                <a:spcPct val="10000"/>
              </a:spcAft>
            </a:pPr>
            <a:r>
              <a:rPr lang="zh-CN" altLang="en-US" sz="1800" b="1" dirty="0">
                <a:solidFill>
                  <a:schemeClr val="tx1"/>
                </a:solidFill>
                <a:latin typeface="黑体" pitchFamily="2" charset="-122"/>
                <a:ea typeface="黑体" pitchFamily="2" charset="-122"/>
              </a:rPr>
              <a:t>（</a:t>
            </a:r>
            <a:r>
              <a:rPr lang="en-US" altLang="zh-CN" sz="1800" b="1" dirty="0">
                <a:solidFill>
                  <a:schemeClr val="tx1"/>
                </a:solidFill>
                <a:latin typeface="黑体" pitchFamily="2" charset="-122"/>
                <a:ea typeface="黑体" pitchFamily="2" charset="-122"/>
              </a:rPr>
              <a:t>3</a:t>
            </a:r>
            <a:r>
              <a:rPr lang="zh-CN" altLang="en-US" sz="1800" b="1" dirty="0">
                <a:solidFill>
                  <a:schemeClr val="tx1"/>
                </a:solidFill>
                <a:latin typeface="黑体" pitchFamily="2" charset="-122"/>
                <a:ea typeface="黑体" pitchFamily="2" charset="-122"/>
              </a:rPr>
              <a:t>）不同开发工具中可调用同一个</a:t>
            </a:r>
            <a:r>
              <a:rPr lang="en-US" altLang="zh-CN" sz="1800" b="1" dirty="0">
                <a:solidFill>
                  <a:schemeClr val="tx1"/>
                </a:solidFill>
                <a:latin typeface="黑体" pitchFamily="2" charset="-122"/>
                <a:ea typeface="黑体" pitchFamily="2" charset="-122"/>
              </a:rPr>
              <a:t>DLL</a:t>
            </a:r>
            <a:r>
              <a:rPr lang="zh-CN" altLang="en-US" sz="1800" b="1" dirty="0">
                <a:solidFill>
                  <a:schemeClr val="tx1"/>
                </a:solidFill>
                <a:latin typeface="黑体" pitchFamily="2" charset="-122"/>
                <a:ea typeface="黑体" pitchFamily="2" charset="-122"/>
              </a:rPr>
              <a:t>，只要按照相同的调试方式，如用</a:t>
            </a:r>
            <a:r>
              <a:rPr lang="en-US" altLang="zh-CN" sz="1800" b="1" dirty="0">
                <a:solidFill>
                  <a:schemeClr val="tx1"/>
                </a:solidFill>
                <a:latin typeface="黑体" pitchFamily="2" charset="-122"/>
                <a:ea typeface="黑体" pitchFamily="2" charset="-122"/>
              </a:rPr>
              <a:t>VC++</a:t>
            </a:r>
            <a:r>
              <a:rPr lang="zh-CN" altLang="en-US" sz="1800" b="1" dirty="0">
                <a:solidFill>
                  <a:schemeClr val="tx1"/>
                </a:solidFill>
                <a:latin typeface="黑体" pitchFamily="2" charset="-122"/>
                <a:ea typeface="黑体" pitchFamily="2" charset="-122"/>
              </a:rPr>
              <a:t>开发的</a:t>
            </a:r>
            <a:r>
              <a:rPr lang="en-US" altLang="zh-CN" sz="1800" b="1" dirty="0">
                <a:solidFill>
                  <a:schemeClr val="tx1"/>
                </a:solidFill>
                <a:latin typeface="黑体" pitchFamily="2" charset="-122"/>
                <a:ea typeface="黑体" pitchFamily="2" charset="-122"/>
              </a:rPr>
              <a:t>DLL</a:t>
            </a:r>
            <a:r>
              <a:rPr lang="zh-CN" altLang="en-US" sz="1800" b="1" dirty="0">
                <a:solidFill>
                  <a:schemeClr val="tx1"/>
                </a:solidFill>
                <a:latin typeface="黑体" pitchFamily="2" charset="-122"/>
                <a:ea typeface="黑体" pitchFamily="2" charset="-122"/>
              </a:rPr>
              <a:t>可以在</a:t>
            </a:r>
            <a:r>
              <a:rPr lang="en-US" altLang="zh-CN" sz="1800" b="1" dirty="0">
                <a:solidFill>
                  <a:schemeClr val="tx1"/>
                </a:solidFill>
                <a:latin typeface="黑体" pitchFamily="2" charset="-122"/>
                <a:ea typeface="黑体" pitchFamily="2" charset="-122"/>
              </a:rPr>
              <a:t>PB</a:t>
            </a:r>
            <a:r>
              <a:rPr lang="zh-CN" altLang="en-US" sz="1800" b="1" dirty="0">
                <a:solidFill>
                  <a:schemeClr val="tx1"/>
                </a:solidFill>
                <a:latin typeface="黑体" pitchFamily="2" charset="-122"/>
                <a:ea typeface="黑体" pitchFamily="2" charset="-122"/>
              </a:rPr>
              <a:t>，</a:t>
            </a:r>
            <a:r>
              <a:rPr lang="en-US" altLang="zh-CN" sz="1800" b="1" dirty="0">
                <a:solidFill>
                  <a:schemeClr val="tx1"/>
                </a:solidFill>
                <a:latin typeface="黑体" pitchFamily="2" charset="-122"/>
                <a:ea typeface="黑体" pitchFamily="2" charset="-122"/>
              </a:rPr>
              <a:t>Delphi</a:t>
            </a:r>
            <a:r>
              <a:rPr lang="zh-CN" altLang="zh-CN" sz="1800" b="1" dirty="0">
                <a:solidFill>
                  <a:schemeClr val="tx1"/>
                </a:solidFill>
                <a:latin typeface="黑体" pitchFamily="2" charset="-122"/>
                <a:ea typeface="黑体" pitchFamily="2" charset="-122"/>
              </a:rPr>
              <a:t>等中调用。</a:t>
            </a:r>
          </a:p>
          <a:p>
            <a:pPr marL="342900" indent="-342900" algn="l" latinLnBrk="1">
              <a:lnSpc>
                <a:spcPct val="150000"/>
              </a:lnSpc>
              <a:spcBef>
                <a:spcPct val="10000"/>
              </a:spcBef>
              <a:spcAft>
                <a:spcPct val="10000"/>
              </a:spcAft>
            </a:pPr>
            <a:r>
              <a:rPr lang="zh-CN" altLang="zh-CN" sz="1800" b="1" dirty="0">
                <a:solidFill>
                  <a:schemeClr val="tx1"/>
                </a:solidFill>
                <a:latin typeface="黑体" pitchFamily="2" charset="-122"/>
                <a:ea typeface="黑体" pitchFamily="2" charset="-122"/>
              </a:rPr>
              <a:t>（</a:t>
            </a:r>
            <a:r>
              <a:rPr lang="en-US" altLang="zh-CN" sz="1800" b="1" dirty="0">
                <a:solidFill>
                  <a:schemeClr val="tx1"/>
                </a:solidFill>
                <a:latin typeface="黑体" pitchFamily="2" charset="-122"/>
                <a:ea typeface="黑体" pitchFamily="2" charset="-122"/>
              </a:rPr>
              <a:t>4</a:t>
            </a:r>
            <a:r>
              <a:rPr lang="zh-CN" altLang="zh-CN" sz="1800" b="1" dirty="0">
                <a:solidFill>
                  <a:schemeClr val="tx1"/>
                </a:solidFill>
                <a:latin typeface="黑体" pitchFamily="2" charset="-122"/>
                <a:ea typeface="黑体" pitchFamily="2" charset="-122"/>
              </a:rPr>
              <a:t>）用运行时动态链接可以使本次不用的函数不链接。</a:t>
            </a:r>
          </a:p>
          <a:p>
            <a:pPr marL="342900" indent="-342900" algn="l" latinLnBrk="1">
              <a:lnSpc>
                <a:spcPct val="150000"/>
              </a:lnSpc>
              <a:spcBef>
                <a:spcPct val="10000"/>
              </a:spcBef>
              <a:spcAft>
                <a:spcPct val="10000"/>
              </a:spcAft>
            </a:pPr>
            <a:r>
              <a:rPr lang="zh-CN" altLang="zh-CN" sz="1800" b="1" dirty="0">
                <a:solidFill>
                  <a:schemeClr val="tx1"/>
                </a:solidFill>
                <a:latin typeface="黑体" pitchFamily="2" charset="-122"/>
                <a:ea typeface="黑体" pitchFamily="2" charset="-122"/>
              </a:rPr>
              <a:t>   当进程需</a:t>
            </a:r>
            <a:r>
              <a:rPr lang="en-US" altLang="zh-CN" sz="1800" b="1" dirty="0">
                <a:solidFill>
                  <a:schemeClr val="tx1"/>
                </a:solidFill>
                <a:latin typeface="黑体" pitchFamily="2" charset="-122"/>
                <a:ea typeface="黑体" pitchFamily="2" charset="-122"/>
              </a:rPr>
              <a:t>DLL</a:t>
            </a:r>
            <a:r>
              <a:rPr lang="zh-CN" altLang="zh-CN" sz="1800" b="1" dirty="0">
                <a:solidFill>
                  <a:schemeClr val="tx1"/>
                </a:solidFill>
                <a:latin typeface="黑体" pitchFamily="2" charset="-122"/>
                <a:ea typeface="黑体" pitchFamily="2" charset="-122"/>
              </a:rPr>
              <a:t>时，若</a:t>
            </a:r>
            <a:r>
              <a:rPr lang="en-US" altLang="zh-CN" sz="1800" b="1" dirty="0">
                <a:solidFill>
                  <a:schemeClr val="tx1"/>
                </a:solidFill>
                <a:latin typeface="黑体" pitchFamily="2" charset="-122"/>
                <a:ea typeface="黑体" pitchFamily="2" charset="-122"/>
              </a:rPr>
              <a:t>DLL</a:t>
            </a:r>
            <a:r>
              <a:rPr lang="zh-CN" altLang="zh-CN" sz="1800" b="1" dirty="0">
                <a:solidFill>
                  <a:schemeClr val="tx1"/>
                </a:solidFill>
                <a:latin typeface="黑体" pitchFamily="2" charset="-122"/>
                <a:ea typeface="黑体" pitchFamily="2" charset="-122"/>
              </a:rPr>
              <a:t>不存在，在</a:t>
            </a:r>
            <a:r>
              <a:rPr lang="en-US" altLang="zh-CN" sz="1800" b="1" dirty="0" err="1">
                <a:solidFill>
                  <a:srgbClr val="FFC000"/>
                </a:solidFill>
                <a:latin typeface="黑体" pitchFamily="2" charset="-122"/>
                <a:ea typeface="黑体" pitchFamily="2" charset="-122"/>
              </a:rPr>
              <a:t>Load_time</a:t>
            </a:r>
            <a:r>
              <a:rPr lang="zh-CN" altLang="en-US" sz="1800" b="1" dirty="0">
                <a:solidFill>
                  <a:srgbClr val="FFC000"/>
                </a:solidFill>
                <a:latin typeface="黑体" pitchFamily="2" charset="-122"/>
                <a:ea typeface="黑体" pitchFamily="2" charset="-122"/>
              </a:rPr>
              <a:t>动态链接</a:t>
            </a:r>
            <a:r>
              <a:rPr lang="zh-CN" altLang="en-US" sz="1800" b="1" dirty="0">
                <a:solidFill>
                  <a:schemeClr val="tx1"/>
                </a:solidFill>
                <a:latin typeface="黑体" pitchFamily="2" charset="-122"/>
                <a:ea typeface="黑体" pitchFamily="2" charset="-122"/>
              </a:rPr>
              <a:t>时，进程终结并给出出错信息，但在</a:t>
            </a:r>
            <a:r>
              <a:rPr lang="en-US" altLang="zh-CN" sz="1800" b="1" dirty="0" err="1">
                <a:solidFill>
                  <a:srgbClr val="FFC000"/>
                </a:solidFill>
                <a:latin typeface="黑体" pitchFamily="2" charset="-122"/>
                <a:ea typeface="黑体" pitchFamily="2" charset="-122"/>
              </a:rPr>
              <a:t>Run_time</a:t>
            </a:r>
            <a:r>
              <a:rPr lang="zh-CN" altLang="en-US" sz="1800" b="1" dirty="0">
                <a:solidFill>
                  <a:srgbClr val="FFC000"/>
                </a:solidFill>
                <a:latin typeface="黑体" pitchFamily="2" charset="-122"/>
                <a:ea typeface="黑体" pitchFamily="2" charset="-122"/>
              </a:rPr>
              <a:t>动态链接</a:t>
            </a:r>
            <a:r>
              <a:rPr lang="zh-CN" altLang="en-US" sz="1800" b="1" dirty="0">
                <a:solidFill>
                  <a:schemeClr val="tx1"/>
                </a:solidFill>
                <a:latin typeface="黑体" pitchFamily="2" charset="-122"/>
                <a:ea typeface="黑体" pitchFamily="2" charset="-122"/>
              </a:rPr>
              <a:t>时，因</a:t>
            </a:r>
            <a:r>
              <a:rPr lang="en-US" altLang="zh-CN" sz="1800" b="1" dirty="0">
                <a:solidFill>
                  <a:schemeClr val="tx1"/>
                </a:solidFill>
                <a:latin typeface="黑体" pitchFamily="2" charset="-122"/>
                <a:ea typeface="黑体" pitchFamily="2" charset="-122"/>
              </a:rPr>
              <a:t>DLL</a:t>
            </a:r>
            <a:r>
              <a:rPr lang="zh-CN" altLang="en-US" sz="1800" b="1" dirty="0">
                <a:solidFill>
                  <a:schemeClr val="tx1"/>
                </a:solidFill>
                <a:latin typeface="黑体" pitchFamily="2" charset="-122"/>
                <a:ea typeface="黑体" pitchFamily="2" charset="-122"/>
              </a:rPr>
              <a:t>并不包含在应用中，故进程不会终结。</a:t>
            </a:r>
          </a:p>
        </p:txBody>
      </p:sp>
    </p:spTree>
    <p:extLst>
      <p:ext uri="{BB962C8B-B14F-4D97-AF65-F5344CB8AC3E}">
        <p14:creationId xmlns:p14="http://schemas.microsoft.com/office/powerpoint/2010/main" val="2714632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072D4606-8B1E-4B50-BDD2-ED655FAF8067}"/>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a16="http://schemas.microsoft.com/office/drawing/2014/main" id="{5787AB43-D9C1-4833-B615-85B7D537768C}"/>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9" name="组合 8">
            <a:extLst>
              <a:ext uri="{FF2B5EF4-FFF2-40B4-BE49-F238E27FC236}">
                <a16:creationId xmlns:a16="http://schemas.microsoft.com/office/drawing/2014/main" id="{4D935A9D-DA81-43C0-AC74-7C9AA08D54D4}"/>
              </a:ext>
            </a:extLst>
          </p:cNvPr>
          <p:cNvGrpSpPr/>
          <p:nvPr/>
        </p:nvGrpSpPr>
        <p:grpSpPr>
          <a:xfrm>
            <a:off x="11759" y="1268760"/>
            <a:ext cx="9120482" cy="398867"/>
            <a:chOff x="2992693" y="861443"/>
            <a:chExt cx="6085996" cy="520813"/>
          </a:xfrm>
          <a:solidFill>
            <a:schemeClr val="bg2">
              <a:lumMod val="50000"/>
            </a:schemeClr>
          </a:solidFill>
        </p:grpSpPr>
        <p:sp>
          <p:nvSpPr>
            <p:cNvPr id="10" name="剪去单角的矩形 3">
              <a:extLst>
                <a:ext uri="{FF2B5EF4-FFF2-40B4-BE49-F238E27FC236}">
                  <a16:creationId xmlns:a16="http://schemas.microsoft.com/office/drawing/2014/main" id="{7C856876-B953-41DD-9332-26D922089C97}"/>
                </a:ext>
              </a:extLst>
            </p:cNvPr>
            <p:cNvSpPr/>
            <p:nvPr/>
          </p:nvSpPr>
          <p:spPr>
            <a:xfrm>
              <a:off x="2992693" y="878200"/>
              <a:ext cx="2274196"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静态链接</a:t>
              </a:r>
            </a:p>
          </p:txBody>
        </p:sp>
        <p:sp>
          <p:nvSpPr>
            <p:cNvPr id="12" name="剪去单角的矩形 4">
              <a:extLst>
                <a:ext uri="{FF2B5EF4-FFF2-40B4-BE49-F238E27FC236}">
                  <a16:creationId xmlns:a16="http://schemas.microsoft.com/office/drawing/2014/main" id="{D7F74429-1673-4DAC-9801-DCB224771E75}"/>
                </a:ext>
              </a:extLst>
            </p:cNvPr>
            <p:cNvSpPr/>
            <p:nvPr/>
          </p:nvSpPr>
          <p:spPr>
            <a:xfrm>
              <a:off x="5266889" y="861443"/>
              <a:ext cx="1968150"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装入时动态链接</a:t>
              </a:r>
            </a:p>
          </p:txBody>
        </p:sp>
        <p:sp>
          <p:nvSpPr>
            <p:cNvPr id="13" name="剪去单角的矩形 4">
              <a:extLst>
                <a:ext uri="{FF2B5EF4-FFF2-40B4-BE49-F238E27FC236}">
                  <a16:creationId xmlns:a16="http://schemas.microsoft.com/office/drawing/2014/main" id="{749E3958-EA9E-4649-B01F-6ED7E5F54CB7}"/>
                </a:ext>
              </a:extLst>
            </p:cNvPr>
            <p:cNvSpPr/>
            <p:nvPr/>
          </p:nvSpPr>
          <p:spPr>
            <a:xfrm>
              <a:off x="7235039" y="878199"/>
              <a:ext cx="1843650" cy="504057"/>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运行时动态链接</a:t>
              </a:r>
            </a:p>
          </p:txBody>
        </p:sp>
      </p:grpSp>
      <p:sp>
        <p:nvSpPr>
          <p:cNvPr id="14" name="Rectangle 2">
            <a:extLst>
              <a:ext uri="{FF2B5EF4-FFF2-40B4-BE49-F238E27FC236}">
                <a16:creationId xmlns:a16="http://schemas.microsoft.com/office/drawing/2014/main" id="{06B44BB0-A720-4AB7-B92A-B422ACA19B05}"/>
              </a:ext>
            </a:extLst>
          </p:cNvPr>
          <p:cNvSpPr txBox="1">
            <a:spLocks noChangeArrowheads="1"/>
          </p:cNvSpPr>
          <p:nvPr/>
        </p:nvSpPr>
        <p:spPr bwMode="auto">
          <a:xfrm>
            <a:off x="179512" y="1701836"/>
            <a:ext cx="8229600"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kumimoji="0" lang="zh-CN" altLang="en-US" sz="3200" b="1" kern="0" dirty="0">
                <a:solidFill>
                  <a:srgbClr val="FF0000"/>
                </a:solidFill>
                <a:ea typeface="黑体" pitchFamily="2" charset="-122"/>
              </a:rPr>
              <a:t>动态链接库的缺点</a:t>
            </a:r>
          </a:p>
        </p:txBody>
      </p:sp>
      <p:sp>
        <p:nvSpPr>
          <p:cNvPr id="15" name="Rectangle 4">
            <a:extLst>
              <a:ext uri="{FF2B5EF4-FFF2-40B4-BE49-F238E27FC236}">
                <a16:creationId xmlns:a16="http://schemas.microsoft.com/office/drawing/2014/main" id="{8B16D111-E96E-47B8-8275-2F66F3F25699}"/>
              </a:ext>
            </a:extLst>
          </p:cNvPr>
          <p:cNvSpPr txBox="1">
            <a:spLocks noChangeArrowheads="1"/>
          </p:cNvSpPr>
          <p:nvPr/>
        </p:nvSpPr>
        <p:spPr bwMode="auto">
          <a:xfrm>
            <a:off x="527174" y="3136720"/>
            <a:ext cx="7534275" cy="1571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1" lang="zh-CN" altLang="en-US" sz="2400" b="1" kern="0" dirty="0">
                <a:latin typeface="黑体" pitchFamily="2" charset="-122"/>
                <a:ea typeface="黑体" pitchFamily="2" charset="-122"/>
              </a:rPr>
              <a:t>链接开销：增加了程序执行时的链接开销；</a:t>
            </a:r>
          </a:p>
          <a:p>
            <a:pPr eaLnBrk="1" hangingPunct="1">
              <a:lnSpc>
                <a:spcPct val="150000"/>
              </a:lnSpc>
              <a:buFont typeface="Wingdings" pitchFamily="2" charset="2"/>
              <a:buChar char="l"/>
            </a:pPr>
            <a:r>
              <a:rPr kumimoji="1" lang="zh-CN" altLang="en-US" sz="2400" b="1" kern="0" dirty="0">
                <a:latin typeface="黑体" pitchFamily="2" charset="-122"/>
                <a:ea typeface="黑体" pitchFamily="2" charset="-122"/>
              </a:rPr>
              <a:t>管理开销：程序由多个文件组成，增加管理复杂度。</a:t>
            </a:r>
          </a:p>
          <a:p>
            <a:pPr eaLnBrk="1" hangingPunct="1">
              <a:lnSpc>
                <a:spcPct val="150000"/>
              </a:lnSpc>
              <a:buFont typeface="Wingdings" pitchFamily="2" charset="2"/>
              <a:buChar char="l"/>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2442172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ChangeArrowheads="1"/>
          </p:cNvSpPr>
          <p:nvPr/>
        </p:nvSpPr>
        <p:spPr bwMode="auto">
          <a:xfrm>
            <a:off x="817212" y="116632"/>
            <a:ext cx="6870700" cy="609600"/>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 纲</a:t>
            </a:r>
          </a:p>
        </p:txBody>
      </p:sp>
      <p:graphicFrame>
        <p:nvGraphicFramePr>
          <p:cNvPr id="5" name="表格 4">
            <a:extLst>
              <a:ext uri="{FF2B5EF4-FFF2-40B4-BE49-F238E27FC236}">
                <a16:creationId xmlns:a16="http://schemas.microsoft.com/office/drawing/2014/main" id="{B06D4718-13EA-4F9A-98F8-384237FB1CAD}"/>
              </a:ext>
            </a:extLst>
          </p:cNvPr>
          <p:cNvGraphicFramePr>
            <a:graphicFrameLocks noGrp="1"/>
          </p:cNvGraphicFramePr>
          <p:nvPr>
            <p:extLst>
              <p:ext uri="{D42A27DB-BD31-4B8C-83A1-F6EECF244321}">
                <p14:modId xmlns:p14="http://schemas.microsoft.com/office/powerpoint/2010/main" val="1681674166"/>
              </p:ext>
            </p:extLst>
          </p:nvPr>
        </p:nvGraphicFramePr>
        <p:xfrm>
          <a:off x="2051720" y="2060848"/>
          <a:ext cx="4896544" cy="2407548"/>
        </p:xfrm>
        <a:graphic>
          <a:graphicData uri="http://schemas.openxmlformats.org/drawingml/2006/table">
            <a:tbl>
              <a:tblPr>
                <a:tableStyleId>{5C22544A-7EE6-4342-B048-85BDC9FD1C3A}</a:tableStyleId>
              </a:tblPr>
              <a:tblGrid>
                <a:gridCol w="4896544">
                  <a:extLst>
                    <a:ext uri="{9D8B030D-6E8A-4147-A177-3AD203B41FA5}">
                      <a16:colId xmlns:a16="http://schemas.microsoft.com/office/drawing/2014/main" val="20000"/>
                    </a:ext>
                  </a:extLst>
                </a:gridCol>
              </a:tblGrid>
              <a:tr h="601887">
                <a:tc>
                  <a:txBody>
                    <a:bodyPr/>
                    <a:lstStyle/>
                    <a:p>
                      <a:pPr algn="l" fontAlgn="ctr"/>
                      <a:r>
                        <a:rPr lang="en-US" altLang="zh-CN"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4.1  </a:t>
                      </a:r>
                      <a:r>
                        <a:rPr lang="zh-CN" alt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a:txBody>
                  <a:tcPr marL="7620" marR="7620" marT="7620" marB="0" anchor="ctr">
                    <a:solidFill>
                      <a:schemeClr val="bg2">
                        <a:lumMod val="50000"/>
                      </a:schemeClr>
                    </a:solidFill>
                  </a:tcPr>
                </a:tc>
                <a:extLst>
                  <a:ext uri="{0D108BD9-81ED-4DB2-BD59-A6C34878D82A}">
                    <a16:rowId xmlns:a16="http://schemas.microsoft.com/office/drawing/2014/main" val="10000"/>
                  </a:ext>
                </a:extLst>
              </a:tr>
              <a:tr h="601887">
                <a:tc>
                  <a:txBody>
                    <a:bodyPr/>
                    <a:lstStyle/>
                    <a:p>
                      <a:pPr algn="l" fontAlgn="ctr"/>
                      <a:r>
                        <a:rPr lang="en-US" altLang="zh-CN"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4.2  </a:t>
                      </a:r>
                      <a:r>
                        <a:rPr lang="zh-CN" alt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 </a:t>
                      </a:r>
                    </a:p>
                  </a:txBody>
                  <a:tcPr marL="7620" marR="7620" marT="7620" marB="0" anchor="ctr">
                    <a:solidFill>
                      <a:schemeClr val="bg2">
                        <a:lumMod val="50000"/>
                      </a:schemeClr>
                    </a:solidFill>
                  </a:tcPr>
                </a:tc>
                <a:extLst>
                  <a:ext uri="{0D108BD9-81ED-4DB2-BD59-A6C34878D82A}">
                    <a16:rowId xmlns:a16="http://schemas.microsoft.com/office/drawing/2014/main" val="10003"/>
                  </a:ext>
                </a:extLst>
              </a:tr>
              <a:tr h="601887">
                <a:tc>
                  <a:txBody>
                    <a:bodyPr/>
                    <a:lstStyle/>
                    <a:p>
                      <a:pPr algn="l" fontAlgn="ctr"/>
                      <a:r>
                        <a:rPr lang="en-US" altLang="zh-CN" sz="28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4.3  </a:t>
                      </a:r>
                      <a:r>
                        <a:rPr lang="zh-CN" altLang="en-US" sz="28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对换</a:t>
                      </a:r>
                    </a:p>
                  </a:txBody>
                  <a:tcPr marL="7620" marR="7620" marT="7620" marB="0" anchor="ctr">
                    <a:solidFill>
                      <a:srgbClr val="0070C0"/>
                    </a:solidFill>
                  </a:tcPr>
                </a:tc>
                <a:extLst>
                  <a:ext uri="{0D108BD9-81ED-4DB2-BD59-A6C34878D82A}">
                    <a16:rowId xmlns:a16="http://schemas.microsoft.com/office/drawing/2014/main" val="10004"/>
                  </a:ext>
                </a:extLst>
              </a:tr>
              <a:tr h="601887">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4.4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a:txBody>
                  <a:tcPr marL="7620" marR="7620" marT="7620" marB="0" anchor="ctr">
                    <a:solidFill>
                      <a:schemeClr val="bg2">
                        <a:lumMod val="50000"/>
                      </a:schemeClr>
                    </a:solidFill>
                  </a:tcPr>
                </a:tc>
                <a:extLst>
                  <a:ext uri="{0D108BD9-81ED-4DB2-BD59-A6C34878D82A}">
                    <a16:rowId xmlns:a16="http://schemas.microsoft.com/office/drawing/2014/main" val="476529507"/>
                  </a:ext>
                </a:extLst>
              </a:tr>
            </a:tbl>
          </a:graphicData>
        </a:graphic>
      </p:graphicFrame>
    </p:spTree>
    <p:extLst>
      <p:ext uri="{BB962C8B-B14F-4D97-AF65-F5344CB8AC3E}">
        <p14:creationId xmlns:p14="http://schemas.microsoft.com/office/powerpoint/2010/main" val="1783029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46365"/>
            <a:ext cx="8499105" cy="646331"/>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多道程序环境下的对换</a:t>
            </a:r>
            <a:r>
              <a:rPr kumimoji="0" lang="en-US" altLang="zh-CN"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(Swapping)</a:t>
            </a:r>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 </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内容占位符 2">
            <a:extLst>
              <a:ext uri="{FF2B5EF4-FFF2-40B4-BE49-F238E27FC236}">
                <a16:creationId xmlns:a16="http://schemas.microsoft.com/office/drawing/2014/main" id="{FF9366E7-E56C-483C-AAEC-056CC7D0B4AC}"/>
              </a:ext>
            </a:extLst>
          </p:cNvPr>
          <p:cNvSpPr txBox="1">
            <a:spLocks/>
          </p:cNvSpPr>
          <p:nvPr/>
        </p:nvSpPr>
        <p:spPr bwMode="auto">
          <a:xfrm>
            <a:off x="395536" y="1196752"/>
            <a:ext cx="8115328" cy="17870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a:lnSpc>
                <a:spcPct val="150000"/>
              </a:lnSpc>
              <a:buFont typeface="+mj-lt"/>
              <a:buAutoNum type="arabicPeriod"/>
            </a:pPr>
            <a:r>
              <a:rPr kumimoji="0" lang="zh-CN" altLang="en-US" sz="2400" b="1" kern="0" dirty="0">
                <a:latin typeface="仿宋" panose="02010609060101010101" pitchFamily="49" charset="-122"/>
                <a:ea typeface="仿宋" panose="02010609060101010101" pitchFamily="49" charset="-122"/>
              </a:rPr>
              <a:t>又称交换技术</a:t>
            </a:r>
            <a:endParaRPr kumimoji="0" lang="en-US" altLang="zh-CN" sz="2400" b="1" kern="0" dirty="0">
              <a:latin typeface="仿宋" panose="02010609060101010101" pitchFamily="49" charset="-122"/>
              <a:ea typeface="仿宋" panose="02010609060101010101" pitchFamily="49" charset="-122"/>
            </a:endParaRPr>
          </a:p>
          <a:p>
            <a:pPr marL="457200" indent="-457200">
              <a:lnSpc>
                <a:spcPct val="150000"/>
              </a:lnSpc>
              <a:buFont typeface="+mj-lt"/>
              <a:buAutoNum type="arabicPeriod"/>
            </a:pPr>
            <a:r>
              <a:rPr kumimoji="0" lang="zh-CN" altLang="en-US" sz="2400" b="1" kern="0" dirty="0">
                <a:latin typeface="仿宋" panose="02010609060101010101" pitchFamily="49" charset="-122"/>
                <a:ea typeface="仿宋" panose="02010609060101010101" pitchFamily="49" charset="-122"/>
              </a:rPr>
              <a:t>最早用于</a:t>
            </a:r>
            <a:r>
              <a:rPr kumimoji="0" lang="en-US" altLang="zh-CN" sz="2400" b="1" kern="0" dirty="0">
                <a:latin typeface="仿宋" panose="02010609060101010101" pitchFamily="49" charset="-122"/>
                <a:ea typeface="仿宋" panose="02010609060101010101" pitchFamily="49" charset="-122"/>
              </a:rPr>
              <a:t>MIT</a:t>
            </a:r>
            <a:r>
              <a:rPr kumimoji="0" lang="zh-CN" altLang="en-US" sz="2400" b="1" kern="0" dirty="0">
                <a:latin typeface="仿宋" panose="02010609060101010101" pitchFamily="49" charset="-122"/>
                <a:ea typeface="仿宋" panose="02010609060101010101" pitchFamily="49" charset="-122"/>
              </a:rPr>
              <a:t>的单用户分时系统</a:t>
            </a:r>
            <a:r>
              <a:rPr kumimoji="0" lang="en-US" altLang="zh-CN" sz="2400" b="1" kern="0" dirty="0">
                <a:latin typeface="仿宋" panose="02010609060101010101" pitchFamily="49" charset="-122"/>
                <a:ea typeface="仿宋" panose="02010609060101010101" pitchFamily="49" charset="-122"/>
              </a:rPr>
              <a:t>CTSS</a:t>
            </a:r>
            <a:r>
              <a:rPr kumimoji="0" lang="zh-CN" altLang="en-US" sz="2400" b="1" kern="0" dirty="0">
                <a:latin typeface="仿宋" panose="02010609060101010101" pitchFamily="49" charset="-122"/>
                <a:ea typeface="仿宋" panose="02010609060101010101" pitchFamily="49" charset="-122"/>
              </a:rPr>
              <a:t>，系统分时运行多个程序</a:t>
            </a:r>
          </a:p>
        </p:txBody>
      </p:sp>
      <p:sp>
        <p:nvSpPr>
          <p:cNvPr id="7" name="Text Box 4">
            <a:extLst>
              <a:ext uri="{FF2B5EF4-FFF2-40B4-BE49-F238E27FC236}">
                <a16:creationId xmlns:a16="http://schemas.microsoft.com/office/drawing/2014/main" id="{C2928C7E-A569-4D3A-8A01-C4A92CC8C018}"/>
              </a:ext>
            </a:extLst>
          </p:cNvPr>
          <p:cNvSpPr txBox="1">
            <a:spLocks noChangeArrowheads="1"/>
          </p:cNvSpPr>
          <p:nvPr/>
        </p:nvSpPr>
        <p:spPr bwMode="auto">
          <a:xfrm>
            <a:off x="490800" y="3144735"/>
            <a:ext cx="7924800" cy="3046988"/>
          </a:xfrm>
          <a:prstGeom prst="rect">
            <a:avLst/>
          </a:prstGeom>
          <a:noFill/>
          <a:ln w="9525">
            <a:noFill/>
            <a:miter lim="800000"/>
            <a:headEnd/>
            <a:tailEnd/>
          </a:ln>
        </p:spPr>
        <p:txBody>
          <a:bodyPr>
            <a:spAutoFit/>
          </a:bodyPr>
          <a:lstStyle/>
          <a:p>
            <a:pPr algn="just">
              <a:lnSpc>
                <a:spcPct val="160000"/>
              </a:lnSpc>
              <a:spcBef>
                <a:spcPct val="50000"/>
              </a:spcBef>
            </a:pPr>
            <a:r>
              <a:rPr lang="en-US" altLang="zh-CN" b="1" dirty="0">
                <a:solidFill>
                  <a:schemeClr val="tx1"/>
                </a:solidFill>
                <a:latin typeface="仿宋" panose="02010609060101010101" pitchFamily="49" charset="-122"/>
                <a:ea typeface="仿宋" panose="02010609060101010101" pitchFamily="49" charset="-122"/>
              </a:rPr>
              <a:t>    </a:t>
            </a:r>
            <a:r>
              <a:rPr lang="zh-CN" altLang="en-US" b="1" dirty="0">
                <a:solidFill>
                  <a:schemeClr val="tx1"/>
                </a:solidFill>
                <a:latin typeface="仿宋" panose="02010609060101010101" pitchFamily="49" charset="-122"/>
                <a:ea typeface="仿宋" panose="02010609060101010101" pitchFamily="49" charset="-122"/>
              </a:rPr>
              <a:t>所谓“对换”， 是指把内存中暂时不能运行的进程或者暂时不用的程序和数据，调出到外存上，以便腾出足够的内存空间，再把已具备运行条件的进程或进程所需要的程序和数据，调入内存。对换是</a:t>
            </a:r>
            <a:r>
              <a:rPr lang="zh-CN" altLang="en-US" b="1" dirty="0">
                <a:solidFill>
                  <a:srgbClr val="FFC000"/>
                </a:solidFill>
                <a:latin typeface="仿宋" panose="02010609060101010101" pitchFamily="49" charset="-122"/>
                <a:ea typeface="仿宋" panose="02010609060101010101" pitchFamily="49" charset="-122"/>
              </a:rPr>
              <a:t>提高内存利用率</a:t>
            </a:r>
            <a:r>
              <a:rPr lang="zh-CN" altLang="en-US" b="1" dirty="0">
                <a:solidFill>
                  <a:schemeClr val="tx1"/>
                </a:solidFill>
                <a:latin typeface="仿宋" panose="02010609060101010101" pitchFamily="49" charset="-122"/>
                <a:ea typeface="仿宋" panose="02010609060101010101" pitchFamily="49" charset="-122"/>
              </a:rPr>
              <a:t>的有效措施。 </a:t>
            </a:r>
          </a:p>
        </p:txBody>
      </p:sp>
    </p:spTree>
    <p:extLst>
      <p:ext uri="{BB962C8B-B14F-4D97-AF65-F5344CB8AC3E}">
        <p14:creationId xmlns:p14="http://schemas.microsoft.com/office/powerpoint/2010/main" val="67984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p:txBody>
      </p:sp>
      <p:graphicFrame>
        <p:nvGraphicFramePr>
          <p:cNvPr id="17" name="表格 16"/>
          <p:cNvGraphicFramePr>
            <a:graphicFrameLocks noGrp="1"/>
          </p:cNvGraphicFramePr>
          <p:nvPr>
            <p:extLst>
              <p:ext uri="{D42A27DB-BD31-4B8C-83A1-F6EECF244321}">
                <p14:modId xmlns:p14="http://schemas.microsoft.com/office/powerpoint/2010/main" val="1978420548"/>
              </p:ext>
            </p:extLst>
          </p:nvPr>
        </p:nvGraphicFramePr>
        <p:xfrm>
          <a:off x="65311" y="836712"/>
          <a:ext cx="2922513" cy="1249680"/>
        </p:xfrm>
        <a:graphic>
          <a:graphicData uri="http://schemas.openxmlformats.org/drawingml/2006/table">
            <a:tbl>
              <a:tblPr>
                <a:tableStyleId>{5C22544A-7EE6-4342-B048-85BDC9FD1C3A}</a:tableStyleId>
              </a:tblPr>
              <a:tblGrid>
                <a:gridCol w="314883">
                  <a:extLst>
                    <a:ext uri="{9D8B030D-6E8A-4147-A177-3AD203B41FA5}">
                      <a16:colId xmlns:a16="http://schemas.microsoft.com/office/drawing/2014/main" val="20000"/>
                    </a:ext>
                  </a:extLst>
                </a:gridCol>
                <a:gridCol w="2607630">
                  <a:extLst>
                    <a:ext uri="{9D8B030D-6E8A-4147-A177-3AD203B41FA5}">
                      <a16:colId xmlns:a16="http://schemas.microsoft.com/office/drawing/2014/main" val="20001"/>
                    </a:ext>
                  </a:extLst>
                </a:gridCol>
              </a:tblGrid>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2">
                        <a:lumMod val="50000"/>
                      </a:schemeClr>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多层结构的存储器系统</a:t>
                      </a:r>
                    </a:p>
                  </a:txBody>
                  <a:tcPr marL="7620" marR="7620" marT="7620" marB="0" anchor="ctr">
                    <a:solidFill>
                      <a:schemeClr val="bg2">
                        <a:lumMod val="50000"/>
                      </a:schemeClr>
                    </a:solidFill>
                  </a:tcPr>
                </a:tc>
                <a:extLst>
                  <a:ext uri="{0D108BD9-81ED-4DB2-BD59-A6C34878D82A}">
                    <a16:rowId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主存储器与寄存器</a:t>
                      </a:r>
                    </a:p>
                  </a:txBody>
                  <a:tcPr marL="7620" marR="7620" marT="7620" marB="0" anchor="ctr">
                    <a:solidFill>
                      <a:schemeClr val="accent4">
                        <a:lumMod val="75000"/>
                      </a:schemeClr>
                    </a:solidFill>
                  </a:tcPr>
                </a:tc>
                <a:extLst>
                  <a:ext uri="{0D108BD9-81ED-4DB2-BD59-A6C34878D82A}">
                    <a16:rowId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高速缓冲和磁盘缓冲</a:t>
                      </a:r>
                    </a:p>
                  </a:txBody>
                  <a:tcPr marL="7620" marR="7620" marT="7620" marB="0" anchor="ctr">
                    <a:solidFill>
                      <a:schemeClr val="accent4">
                        <a:lumMod val="75000"/>
                      </a:schemeClr>
                    </a:solidFill>
                  </a:tcPr>
                </a:tc>
                <a:extLst>
                  <a:ext uri="{0D108BD9-81ED-4DB2-BD59-A6C34878D82A}">
                    <a16:rowId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存储器管理</a:t>
                      </a:r>
                    </a:p>
                  </a:txBody>
                  <a:tcPr marL="7620" marR="7620" marT="7620" marB="0" anchor="ctr">
                    <a:solidFill>
                      <a:schemeClr val="accent4">
                        <a:lumMod val="75000"/>
                      </a:schemeClr>
                    </a:solidFill>
                  </a:tcPr>
                </a:tc>
                <a:extLst>
                  <a:ext uri="{0D108BD9-81ED-4DB2-BD59-A6C34878D82A}">
                    <a16:rowId xmlns:a16="http://schemas.microsoft.com/office/drawing/2014/main" val="726819437"/>
                  </a:ext>
                </a:extLst>
              </a:tr>
            </a:tbl>
          </a:graphicData>
        </a:graphic>
      </p:graphicFrame>
      <p:graphicFrame>
        <p:nvGraphicFramePr>
          <p:cNvPr id="7" name="内容占位符 3">
            <a:extLst>
              <a:ext uri="{FF2B5EF4-FFF2-40B4-BE49-F238E27FC236}">
                <a16:creationId xmlns:a16="http://schemas.microsoft.com/office/drawing/2014/main" id="{F24BBB9C-5FC8-4BA1-B474-457AAB331E84}"/>
              </a:ext>
            </a:extLst>
          </p:cNvPr>
          <p:cNvGraphicFramePr>
            <a:graphicFrameLocks noGrp="1"/>
          </p:cNvGraphicFramePr>
          <p:nvPr>
            <p:ph idx="1"/>
            <p:extLst>
              <p:ext uri="{D42A27DB-BD31-4B8C-83A1-F6EECF244321}">
                <p14:modId xmlns:p14="http://schemas.microsoft.com/office/powerpoint/2010/main" val="2391011488"/>
              </p:ext>
            </p:extLst>
          </p:nvPr>
        </p:nvGraphicFramePr>
        <p:xfrm>
          <a:off x="1468870" y="2811110"/>
          <a:ext cx="3420103"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左大括号 7">
            <a:extLst>
              <a:ext uri="{FF2B5EF4-FFF2-40B4-BE49-F238E27FC236}">
                <a16:creationId xmlns:a16="http://schemas.microsoft.com/office/drawing/2014/main" id="{7A736831-3471-4F33-94A2-F259C74C25C4}"/>
              </a:ext>
            </a:extLst>
          </p:cNvPr>
          <p:cNvSpPr/>
          <p:nvPr/>
        </p:nvSpPr>
        <p:spPr>
          <a:xfrm>
            <a:off x="2331363" y="2890321"/>
            <a:ext cx="277366" cy="394103"/>
          </a:xfrm>
          <a:prstGeom prst="leftBrace">
            <a:avLst/>
          </a:prstGeom>
          <a:ln>
            <a:solidFill>
              <a:schemeClr val="accent3"/>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9" name="左大括号 8">
            <a:extLst>
              <a:ext uri="{FF2B5EF4-FFF2-40B4-BE49-F238E27FC236}">
                <a16:creationId xmlns:a16="http://schemas.microsoft.com/office/drawing/2014/main" id="{8C3C5ECB-0509-405D-865B-91F10DF41093}"/>
              </a:ext>
            </a:extLst>
          </p:cNvPr>
          <p:cNvSpPr/>
          <p:nvPr/>
        </p:nvSpPr>
        <p:spPr>
          <a:xfrm>
            <a:off x="1805386" y="3594379"/>
            <a:ext cx="277366" cy="985256"/>
          </a:xfrm>
          <a:prstGeom prst="leftBrace">
            <a:avLst/>
          </a:prstGeom>
          <a:ln>
            <a:solidFill>
              <a:schemeClr val="accent3"/>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10" name="左大括号 9">
            <a:extLst>
              <a:ext uri="{FF2B5EF4-FFF2-40B4-BE49-F238E27FC236}">
                <a16:creationId xmlns:a16="http://schemas.microsoft.com/office/drawing/2014/main" id="{CD616E2B-32BE-4E07-AE16-89234C6CB0AB}"/>
              </a:ext>
            </a:extLst>
          </p:cNvPr>
          <p:cNvSpPr/>
          <p:nvPr/>
        </p:nvSpPr>
        <p:spPr>
          <a:xfrm>
            <a:off x="1042511" y="4977298"/>
            <a:ext cx="316990" cy="886730"/>
          </a:xfrm>
          <a:prstGeom prst="leftBrace">
            <a:avLst/>
          </a:prstGeom>
          <a:ln>
            <a:solidFill>
              <a:schemeClr val="accent3"/>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12" name="矩形 11">
            <a:extLst>
              <a:ext uri="{FF2B5EF4-FFF2-40B4-BE49-F238E27FC236}">
                <a16:creationId xmlns:a16="http://schemas.microsoft.com/office/drawing/2014/main" id="{DBEF47CB-7D41-4C4E-AB38-7EDEF4BBD148}"/>
              </a:ext>
            </a:extLst>
          </p:cNvPr>
          <p:cNvSpPr/>
          <p:nvPr/>
        </p:nvSpPr>
        <p:spPr>
          <a:xfrm>
            <a:off x="251520" y="5223611"/>
            <a:ext cx="618638" cy="394103"/>
          </a:xfrm>
          <a:prstGeom prst="rect">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b="1" dirty="0">
                <a:solidFill>
                  <a:schemeClr val="bg1"/>
                </a:solidFill>
                <a:latin typeface="华文楷体" panose="02010600040101010101" pitchFamily="2" charset="-122"/>
                <a:ea typeface="华文楷体" panose="02010600040101010101" pitchFamily="2" charset="-122"/>
              </a:rPr>
              <a:t>辅存</a:t>
            </a:r>
          </a:p>
        </p:txBody>
      </p:sp>
      <p:sp>
        <p:nvSpPr>
          <p:cNvPr id="13" name="矩形 12">
            <a:extLst>
              <a:ext uri="{FF2B5EF4-FFF2-40B4-BE49-F238E27FC236}">
                <a16:creationId xmlns:a16="http://schemas.microsoft.com/office/drawing/2014/main" id="{B8248020-03A4-42FA-9066-4499FA7A1887}"/>
              </a:ext>
            </a:extLst>
          </p:cNvPr>
          <p:cNvSpPr/>
          <p:nvPr/>
        </p:nvSpPr>
        <p:spPr>
          <a:xfrm>
            <a:off x="870157" y="3844032"/>
            <a:ext cx="673861" cy="394103"/>
          </a:xfrm>
          <a:prstGeom prst="rect">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b="1" dirty="0">
                <a:solidFill>
                  <a:schemeClr val="bg1"/>
                </a:solidFill>
                <a:latin typeface="华文楷体" panose="02010600040101010101" pitchFamily="2" charset="-122"/>
                <a:ea typeface="华文楷体" panose="02010600040101010101" pitchFamily="2" charset="-122"/>
              </a:rPr>
              <a:t>主存</a:t>
            </a:r>
          </a:p>
        </p:txBody>
      </p:sp>
      <p:sp>
        <p:nvSpPr>
          <p:cNvPr id="14" name="矩形 13">
            <a:extLst>
              <a:ext uri="{FF2B5EF4-FFF2-40B4-BE49-F238E27FC236}">
                <a16:creationId xmlns:a16="http://schemas.microsoft.com/office/drawing/2014/main" id="{48080240-4D09-474D-8AA5-64970995F901}"/>
              </a:ext>
            </a:extLst>
          </p:cNvPr>
          <p:cNvSpPr/>
          <p:nvPr/>
        </p:nvSpPr>
        <p:spPr>
          <a:xfrm>
            <a:off x="1201006" y="2890321"/>
            <a:ext cx="1048122" cy="394103"/>
          </a:xfrm>
          <a:prstGeom prst="rect">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400" b="1" dirty="0">
                <a:solidFill>
                  <a:schemeClr val="bg1"/>
                </a:solidFill>
                <a:latin typeface="华文楷体" panose="02010600040101010101" pitchFamily="2" charset="-122"/>
                <a:ea typeface="华文楷体" panose="02010600040101010101" pitchFamily="2" charset="-122"/>
              </a:rPr>
              <a:t>CPU</a:t>
            </a:r>
            <a:r>
              <a:rPr lang="zh-CN" altLang="en-US" sz="1400" b="1" dirty="0">
                <a:solidFill>
                  <a:schemeClr val="bg1"/>
                </a:solidFill>
                <a:latin typeface="华文楷体" panose="02010600040101010101" pitchFamily="2" charset="-122"/>
                <a:ea typeface="华文楷体" panose="02010600040101010101" pitchFamily="2" charset="-122"/>
              </a:rPr>
              <a:t>寄存器</a:t>
            </a:r>
          </a:p>
        </p:txBody>
      </p:sp>
      <p:sp>
        <p:nvSpPr>
          <p:cNvPr id="15" name="内容占位符 12">
            <a:extLst>
              <a:ext uri="{FF2B5EF4-FFF2-40B4-BE49-F238E27FC236}">
                <a16:creationId xmlns:a16="http://schemas.microsoft.com/office/drawing/2014/main" id="{2BFF2475-F42B-4E8A-AE46-4C19AC05D645}"/>
              </a:ext>
            </a:extLst>
          </p:cNvPr>
          <p:cNvSpPr txBox="1">
            <a:spLocks/>
          </p:cNvSpPr>
          <p:nvPr/>
        </p:nvSpPr>
        <p:spPr bwMode="auto">
          <a:xfrm>
            <a:off x="3491880" y="670541"/>
            <a:ext cx="5177994" cy="20536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a:lnSpc>
                <a:spcPct val="150000"/>
              </a:lnSpc>
              <a:buFont typeface="+mj-lt"/>
              <a:buAutoNum type="arabicPeriod"/>
            </a:pPr>
            <a:r>
              <a:rPr kumimoji="0" lang="zh-CN" altLang="en-US" sz="1600" b="1" kern="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寄存器和主存又被称为可执行存储器。</a:t>
            </a:r>
            <a:endParaRPr kumimoji="0" lang="en-US" altLang="zh-CN" sz="1600" b="1" kern="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a:p>
            <a:pPr marL="457200" indent="-457200">
              <a:lnSpc>
                <a:spcPct val="150000"/>
              </a:lnSpc>
              <a:buFont typeface="+mj-lt"/>
              <a:buAutoNum type="arabicPeriod"/>
            </a:pPr>
            <a:r>
              <a:rPr kumimoji="0" lang="zh-CN" altLang="en-US" sz="1600" b="1" kern="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计算机对存储于可执行存储器中的信息的访问机制不同于存储于辅存中的信息。</a:t>
            </a:r>
            <a:endParaRPr kumimoji="0" lang="en-US" altLang="zh-CN" sz="1600" b="1" kern="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a:p>
            <a:pPr marL="457200" indent="-457200">
              <a:lnSpc>
                <a:spcPct val="150000"/>
              </a:lnSpc>
              <a:buFont typeface="+mj-lt"/>
              <a:buAutoNum type="arabicPeriod"/>
            </a:pPr>
            <a:r>
              <a:rPr kumimoji="0" lang="zh-CN" altLang="en-US" sz="1600" b="1" kern="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对辅存中信息的访问需通过</a:t>
            </a:r>
            <a:r>
              <a:rPr kumimoji="0" lang="en-US" altLang="zh-CN" sz="1600" b="1" kern="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I/O</a:t>
            </a:r>
            <a:r>
              <a:rPr kumimoji="0" lang="zh-CN" altLang="en-US" sz="1600" b="1" kern="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，涉及到中断、设备驱动、及物理设备运行等。</a:t>
            </a:r>
          </a:p>
        </p:txBody>
      </p:sp>
      <p:pic>
        <p:nvPicPr>
          <p:cNvPr id="3" name="图片 2"/>
          <p:cNvPicPr>
            <a:picLocks noChangeAspect="1"/>
          </p:cNvPicPr>
          <p:nvPr/>
        </p:nvPicPr>
        <p:blipFill>
          <a:blip r:embed="rId7"/>
          <a:stretch>
            <a:fillRect/>
          </a:stretch>
        </p:blipFill>
        <p:spPr>
          <a:xfrm>
            <a:off x="5169506" y="2525395"/>
            <a:ext cx="1822741" cy="1286190"/>
          </a:xfrm>
          <a:prstGeom prst="rect">
            <a:avLst/>
          </a:prstGeom>
        </p:spPr>
      </p:pic>
      <p:pic>
        <p:nvPicPr>
          <p:cNvPr id="4" name="图片 3"/>
          <p:cNvPicPr>
            <a:picLocks noChangeAspect="1"/>
          </p:cNvPicPr>
          <p:nvPr/>
        </p:nvPicPr>
        <p:blipFill>
          <a:blip r:embed="rId8"/>
          <a:stretch>
            <a:fillRect/>
          </a:stretch>
        </p:blipFill>
        <p:spPr>
          <a:xfrm>
            <a:off x="5160977" y="3775363"/>
            <a:ext cx="2093192" cy="1263371"/>
          </a:xfrm>
          <a:prstGeom prst="rect">
            <a:avLst/>
          </a:prstGeom>
        </p:spPr>
      </p:pic>
      <p:pic>
        <p:nvPicPr>
          <p:cNvPr id="6" name="图片 5"/>
          <p:cNvPicPr>
            <a:picLocks noChangeAspect="1"/>
          </p:cNvPicPr>
          <p:nvPr/>
        </p:nvPicPr>
        <p:blipFill>
          <a:blip r:embed="rId9">
            <a:extLst>
              <a:ext uri="{BEBA8EAE-BF5A-486C-A8C5-ECC9F3942E4B}">
                <a14:imgProps xmlns:a14="http://schemas.microsoft.com/office/drawing/2010/main">
                  <a14:imgLayer r:embed="rId10">
                    <a14:imgEffect>
                      <a14:backgroundRemoval t="0" b="98955" l="11856" r="88402"/>
                    </a14:imgEffect>
                  </a14:imgLayer>
                </a14:imgProps>
              </a:ext>
            </a:extLst>
          </a:blip>
          <a:stretch>
            <a:fillRect/>
          </a:stretch>
        </p:blipFill>
        <p:spPr>
          <a:xfrm>
            <a:off x="5601773" y="4809531"/>
            <a:ext cx="1652396" cy="1222262"/>
          </a:xfrm>
          <a:prstGeom prst="rect">
            <a:avLst/>
          </a:prstGeom>
        </p:spPr>
      </p:pic>
      <p:cxnSp>
        <p:nvCxnSpPr>
          <p:cNvPr id="18" name="直接连接符 17"/>
          <p:cNvCxnSpPr/>
          <p:nvPr/>
        </p:nvCxnSpPr>
        <p:spPr>
          <a:xfrm>
            <a:off x="4211960" y="4869160"/>
            <a:ext cx="47525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704612" y="3811585"/>
            <a:ext cx="5115860" cy="324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65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animBg="1"/>
      <p:bldP spid="9" grpId="0" animBg="1"/>
      <p:bldP spid="10" grpId="0" animBg="1"/>
      <p:bldP spid="12" grpId="0" animBg="1"/>
      <p:bldP spid="13"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780727"/>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aphicFrame>
        <p:nvGraphicFramePr>
          <p:cNvPr id="5" name="Object 2">
            <a:extLst>
              <a:ext uri="{FF2B5EF4-FFF2-40B4-BE49-F238E27FC236}">
                <a16:creationId xmlns:a16="http://schemas.microsoft.com/office/drawing/2014/main" id="{E5E712E6-DF58-4ECD-A875-3CD1ADE2C56B}"/>
              </a:ext>
            </a:extLst>
          </p:cNvPr>
          <p:cNvGraphicFramePr>
            <a:graphicFrameLocks noChangeAspect="1"/>
          </p:cNvGraphicFramePr>
          <p:nvPr>
            <p:extLst>
              <p:ext uri="{D42A27DB-BD31-4B8C-83A1-F6EECF244321}">
                <p14:modId xmlns:p14="http://schemas.microsoft.com/office/powerpoint/2010/main" val="3255435153"/>
              </p:ext>
            </p:extLst>
          </p:nvPr>
        </p:nvGraphicFramePr>
        <p:xfrm>
          <a:off x="683568" y="1124744"/>
          <a:ext cx="4392157" cy="5216623"/>
        </p:xfrm>
        <a:graphic>
          <a:graphicData uri="http://schemas.openxmlformats.org/presentationml/2006/ole">
            <mc:AlternateContent xmlns:mc="http://schemas.openxmlformats.org/markup-compatibility/2006">
              <mc:Choice xmlns:v="urn:schemas-microsoft-com:vml" Requires="v">
                <p:oleObj spid="_x0000_s20521" name="Visio" r:id="rId3" imgW="6979676" imgH="8293486" progId="">
                  <p:embed/>
                </p:oleObj>
              </mc:Choice>
              <mc:Fallback>
                <p:oleObj name="Visio" r:id="rId3" imgW="6979676" imgH="8293486" progId="">
                  <p:embed/>
                  <p:pic>
                    <p:nvPicPr>
                      <p:cNvPr id="1638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124744"/>
                        <a:ext cx="4392157" cy="5216623"/>
                      </a:xfrm>
                      <a:prstGeom prst="rect">
                        <a:avLst/>
                      </a:prstGeom>
                      <a:noFill/>
                      <a:ln>
                        <a:noFill/>
                      </a:ln>
                      <a:effectLst/>
                    </p:spPr>
                  </p:pic>
                </p:oleObj>
              </mc:Fallback>
            </mc:AlternateContent>
          </a:graphicData>
        </a:graphic>
      </p:graphicFrame>
      <p:sp>
        <p:nvSpPr>
          <p:cNvPr id="7" name="矩形 6">
            <a:extLst>
              <a:ext uri="{FF2B5EF4-FFF2-40B4-BE49-F238E27FC236}">
                <a16:creationId xmlns:a16="http://schemas.microsoft.com/office/drawing/2014/main" id="{179D5BF4-7AF6-493E-8F32-77A74602ED2D}"/>
              </a:ext>
            </a:extLst>
          </p:cNvPr>
          <p:cNvSpPr/>
          <p:nvPr/>
        </p:nvSpPr>
        <p:spPr>
          <a:xfrm>
            <a:off x="11759" y="29489"/>
            <a:ext cx="8499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多道程序环境下的对换</a:t>
            </a:r>
            <a:r>
              <a:rPr kumimoji="0" lang="en-US" altLang="zh-CN"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(Swapping)</a:t>
            </a:r>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 </a:t>
            </a:r>
          </a:p>
        </p:txBody>
      </p:sp>
      <p:pic>
        <p:nvPicPr>
          <p:cNvPr id="2" name="图片 1"/>
          <p:cNvPicPr>
            <a:picLocks noChangeAspect="1"/>
          </p:cNvPicPr>
          <p:nvPr/>
        </p:nvPicPr>
        <p:blipFill>
          <a:blip r:embed="rId5"/>
          <a:stretch>
            <a:fillRect/>
          </a:stretch>
        </p:blipFill>
        <p:spPr>
          <a:xfrm>
            <a:off x="5826824" y="908720"/>
            <a:ext cx="2947417" cy="2304256"/>
          </a:xfrm>
          <a:prstGeom prst="rect">
            <a:avLst/>
          </a:prstGeom>
        </p:spPr>
      </p:pic>
      <p:pic>
        <p:nvPicPr>
          <p:cNvPr id="3" name="图片 2"/>
          <p:cNvPicPr>
            <a:picLocks noChangeAspect="1"/>
          </p:cNvPicPr>
          <p:nvPr/>
        </p:nvPicPr>
        <p:blipFill>
          <a:blip r:embed="rId6"/>
          <a:stretch>
            <a:fillRect/>
          </a:stretch>
        </p:blipFill>
        <p:spPr>
          <a:xfrm>
            <a:off x="5805977" y="3292812"/>
            <a:ext cx="2968264" cy="3067050"/>
          </a:xfrm>
          <a:prstGeom prst="rect">
            <a:avLst/>
          </a:prstGeom>
        </p:spPr>
      </p:pic>
    </p:spTree>
    <p:extLst>
      <p:ext uri="{BB962C8B-B14F-4D97-AF65-F5344CB8AC3E}">
        <p14:creationId xmlns:p14="http://schemas.microsoft.com/office/powerpoint/2010/main" val="2556525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对换</a:t>
            </a:r>
            <a:r>
              <a:rPr kumimoji="0" lang="en-US" altLang="zh-CN"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(Swapping) </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4">
            <a:extLst>
              <a:ext uri="{FF2B5EF4-FFF2-40B4-BE49-F238E27FC236}">
                <a16:creationId xmlns:a16="http://schemas.microsoft.com/office/drawing/2014/main" id="{B65C14F4-F5DA-4A3A-913D-287F78E525C1}"/>
              </a:ext>
            </a:extLst>
          </p:cNvPr>
          <p:cNvSpPr txBox="1">
            <a:spLocks noChangeArrowheads="1"/>
          </p:cNvSpPr>
          <p:nvPr/>
        </p:nvSpPr>
        <p:spPr bwMode="auto">
          <a:xfrm>
            <a:off x="348607" y="1412776"/>
            <a:ext cx="8458546" cy="4431983"/>
          </a:xfrm>
          <a:prstGeom prst="rect">
            <a:avLst/>
          </a:prstGeom>
          <a:noFill/>
          <a:ln w="9525">
            <a:noFill/>
            <a:miter lim="800000"/>
            <a:headEnd/>
            <a:tailEnd/>
          </a:ln>
        </p:spPr>
        <p:txBody>
          <a:bodyPr wrap="square">
            <a:spAutoFit/>
          </a:bodyPr>
          <a:lstStyle/>
          <a:p>
            <a:pPr marL="457200" indent="-457200" algn="l">
              <a:lnSpc>
                <a:spcPct val="150000"/>
              </a:lnSpc>
              <a:buFont typeface="+mj-lt"/>
              <a:buAutoNum type="arabicPeriod"/>
            </a:pPr>
            <a:r>
              <a:rPr lang="zh-CN" altLang="en-US" b="1" dirty="0">
                <a:solidFill>
                  <a:schemeClr val="tx1"/>
                </a:solidFill>
                <a:latin typeface="仿宋" panose="02010609060101010101" pitchFamily="49" charset="-122"/>
                <a:ea typeface="仿宋" panose="02010609060101010101" pitchFamily="49" charset="-122"/>
              </a:rPr>
              <a:t> 进程暂时不能执行的可能原因：处于阻塞状态或低优先级（确保高优先级程序执行）</a:t>
            </a:r>
          </a:p>
          <a:p>
            <a:pPr marL="457200" indent="-457200" algn="l">
              <a:lnSpc>
                <a:spcPct val="150000"/>
              </a:lnSpc>
              <a:buFont typeface="+mj-lt"/>
              <a:buAutoNum type="arabicPeriod"/>
            </a:pPr>
            <a:r>
              <a:rPr lang="zh-CN" altLang="en-US" b="1" dirty="0">
                <a:solidFill>
                  <a:schemeClr val="tx1"/>
                </a:solidFill>
                <a:latin typeface="仿宋" panose="02010609060101010101" pitchFamily="49" charset="-122"/>
                <a:ea typeface="仿宋" panose="02010609060101010101" pitchFamily="49" charset="-122"/>
              </a:rPr>
              <a:t> 以整个进程为单位，称之为</a:t>
            </a:r>
            <a:r>
              <a:rPr lang="zh-CN" altLang="en-US" b="1" dirty="0">
                <a:solidFill>
                  <a:srgbClr val="FF0000"/>
                </a:solidFill>
                <a:latin typeface="仿宋" panose="02010609060101010101" pitchFamily="49" charset="-122"/>
                <a:ea typeface="仿宋" panose="02010609060101010101" pitchFamily="49" charset="-122"/>
              </a:rPr>
              <a:t>“整体对换”</a:t>
            </a:r>
            <a:r>
              <a:rPr lang="zh-CN" altLang="en-US" b="1" dirty="0">
                <a:solidFill>
                  <a:schemeClr val="tx1"/>
                </a:solidFill>
                <a:latin typeface="仿宋" panose="02010609060101010101" pitchFamily="49" charset="-122"/>
                <a:ea typeface="仿宋" panose="02010609060101010101" pitchFamily="49" charset="-122"/>
              </a:rPr>
              <a:t>或</a:t>
            </a:r>
            <a:r>
              <a:rPr lang="zh-CN" altLang="en-US" b="1" dirty="0">
                <a:solidFill>
                  <a:srgbClr val="FF0000"/>
                </a:solidFill>
                <a:latin typeface="仿宋" panose="02010609060101010101" pitchFamily="49" charset="-122"/>
                <a:ea typeface="仿宋" panose="02010609060101010101" pitchFamily="49" charset="-122"/>
              </a:rPr>
              <a:t>“进程对换”</a:t>
            </a:r>
            <a:r>
              <a:rPr lang="zh-CN" altLang="en-US" b="1" dirty="0">
                <a:solidFill>
                  <a:schemeClr val="tx1"/>
                </a:solidFill>
                <a:latin typeface="仿宋" panose="02010609060101010101" pitchFamily="49" charset="-122"/>
                <a:ea typeface="仿宋" panose="02010609060101010101" pitchFamily="49" charset="-122"/>
              </a:rPr>
              <a:t>；（中级调度）</a:t>
            </a:r>
            <a:endParaRPr lang="en-US" altLang="zh-CN" b="1" dirty="0">
              <a:solidFill>
                <a:schemeClr val="tx1"/>
              </a:solidFill>
              <a:latin typeface="仿宋" panose="02010609060101010101" pitchFamily="49" charset="-122"/>
              <a:ea typeface="仿宋" panose="02010609060101010101" pitchFamily="49" charset="-122"/>
            </a:endParaRPr>
          </a:p>
          <a:p>
            <a:pPr marL="457200" indent="-457200" algn="l">
              <a:lnSpc>
                <a:spcPct val="150000"/>
              </a:lnSpc>
              <a:buFont typeface="+mj-lt"/>
              <a:buAutoNum type="arabicPeriod"/>
            </a:pPr>
            <a:r>
              <a:rPr lang="zh-CN" altLang="en-US" b="1" dirty="0">
                <a:solidFill>
                  <a:schemeClr val="tx1"/>
                </a:solidFill>
                <a:latin typeface="仿宋" panose="02010609060101010101" pitchFamily="49" charset="-122"/>
                <a:ea typeface="仿宋" panose="02010609060101010101" pitchFamily="49" charset="-122"/>
              </a:rPr>
              <a:t> 以“页”或“段”为单位的，则属于</a:t>
            </a:r>
            <a:r>
              <a:rPr lang="zh-CN" altLang="en-US" b="1" dirty="0">
                <a:solidFill>
                  <a:srgbClr val="FF0000"/>
                </a:solidFill>
                <a:latin typeface="仿宋" panose="02010609060101010101" pitchFamily="49" charset="-122"/>
                <a:ea typeface="仿宋" panose="02010609060101010101" pitchFamily="49" charset="-122"/>
              </a:rPr>
              <a:t>“部分对换”</a:t>
            </a:r>
            <a:r>
              <a:rPr lang="zh-CN" altLang="en-US" b="1" dirty="0">
                <a:solidFill>
                  <a:schemeClr val="tx1"/>
                </a:solidFill>
                <a:latin typeface="仿宋" panose="02010609060101010101" pitchFamily="49" charset="-122"/>
                <a:ea typeface="仿宋" panose="02010609060101010101" pitchFamily="49" charset="-122"/>
              </a:rPr>
              <a:t>，主要用于实现</a:t>
            </a:r>
            <a:r>
              <a:rPr lang="zh-CN" altLang="en-US" b="1" dirty="0">
                <a:solidFill>
                  <a:srgbClr val="FF0000"/>
                </a:solidFill>
                <a:latin typeface="仿宋" panose="02010609060101010101" pitchFamily="49" charset="-122"/>
                <a:ea typeface="仿宋" panose="02010609060101010101" pitchFamily="49" charset="-122"/>
              </a:rPr>
              <a:t>请求分页或分段式存储管理</a:t>
            </a:r>
          </a:p>
          <a:p>
            <a:pPr marL="457200" indent="-457200" algn="l">
              <a:lnSpc>
                <a:spcPct val="150000"/>
              </a:lnSpc>
              <a:buFont typeface="+mj-lt"/>
              <a:buAutoNum type="arabicPeriod"/>
            </a:pPr>
            <a:r>
              <a:rPr lang="zh-CN" altLang="en-US" b="1" dirty="0">
                <a:solidFill>
                  <a:schemeClr val="tx1"/>
                </a:solidFill>
                <a:latin typeface="仿宋" panose="02010609060101010101" pitchFamily="49" charset="-122"/>
                <a:ea typeface="仿宋" panose="02010609060101010101" pitchFamily="49" charset="-122"/>
              </a:rPr>
              <a:t> 目标：解决小主存分区大作业的矛盾</a:t>
            </a:r>
            <a:r>
              <a:rPr lang="en-US" altLang="zh-CN" b="1" dirty="0">
                <a:solidFill>
                  <a:schemeClr val="tx1"/>
                </a:solidFill>
                <a:latin typeface="仿宋" panose="02010609060101010101" pitchFamily="49" charset="-122"/>
                <a:ea typeface="仿宋" panose="02010609060101010101" pitchFamily="49" charset="-122"/>
              </a:rPr>
              <a:t>——</a:t>
            </a:r>
            <a:r>
              <a:rPr lang="zh-CN" altLang="en-US" b="1" dirty="0">
                <a:solidFill>
                  <a:srgbClr val="FF0000"/>
                </a:solidFill>
                <a:latin typeface="仿宋" panose="02010609060101010101" pitchFamily="49" charset="-122"/>
                <a:ea typeface="仿宋" panose="02010609060101010101" pitchFamily="49" charset="-122"/>
              </a:rPr>
              <a:t>利用辅存</a:t>
            </a:r>
          </a:p>
          <a:p>
            <a:pPr marL="457200" indent="-457200" algn="l">
              <a:lnSpc>
                <a:spcPct val="150000"/>
              </a:lnSpc>
              <a:buFont typeface="+mj-lt"/>
              <a:buAutoNum type="arabicPeriod"/>
            </a:pPr>
            <a:endParaRPr lang="en-US" altLang="zh-CN" sz="2000" dirty="0">
              <a:solidFill>
                <a:srgbClr val="00000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061773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进程对换</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3">
            <a:extLst>
              <a:ext uri="{FF2B5EF4-FFF2-40B4-BE49-F238E27FC236}">
                <a16:creationId xmlns:a16="http://schemas.microsoft.com/office/drawing/2014/main" id="{3960B503-B8B2-4115-B5C8-AFDCB821CB3D}"/>
              </a:ext>
            </a:extLst>
          </p:cNvPr>
          <p:cNvSpPr txBox="1">
            <a:spLocks noChangeArrowheads="1"/>
          </p:cNvSpPr>
          <p:nvPr/>
        </p:nvSpPr>
        <p:spPr bwMode="auto">
          <a:xfrm>
            <a:off x="203648" y="1268760"/>
            <a:ext cx="8748464"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50000"/>
              </a:lnSpc>
              <a:buFont typeface="+mj-lt"/>
              <a:buAutoNum type="arabicPeriod"/>
            </a:pPr>
            <a:r>
              <a:rPr kumimoji="0" lang="zh-CN" altLang="en-US" sz="2000" b="1" kern="0" dirty="0">
                <a:latin typeface="仿宋" panose="02010609060101010101" pitchFamily="49" charset="-122"/>
                <a:ea typeface="仿宋" panose="02010609060101010101" pitchFamily="49" charset="-122"/>
              </a:rPr>
              <a:t>常用于</a:t>
            </a:r>
            <a:r>
              <a:rPr kumimoji="0" lang="zh-CN" altLang="en-US" sz="2000" b="1" kern="0" dirty="0">
                <a:solidFill>
                  <a:srgbClr val="FF0000"/>
                </a:solidFill>
                <a:latin typeface="仿宋" panose="02010609060101010101" pitchFamily="49" charset="-122"/>
                <a:ea typeface="仿宋" panose="02010609060101010101" pitchFamily="49" charset="-122"/>
              </a:rPr>
              <a:t>多道程序系统</a:t>
            </a:r>
            <a:r>
              <a:rPr kumimoji="0" lang="zh-CN" altLang="en-US" sz="2000" b="1" kern="0" dirty="0">
                <a:latin typeface="仿宋" panose="02010609060101010101" pitchFamily="49" charset="-122"/>
                <a:ea typeface="仿宋" panose="02010609060101010101" pitchFamily="49" charset="-122"/>
              </a:rPr>
              <a:t>或</a:t>
            </a:r>
            <a:r>
              <a:rPr kumimoji="0" lang="zh-CN" altLang="en-US" sz="2000" b="1" kern="0" dirty="0">
                <a:solidFill>
                  <a:srgbClr val="FF0000"/>
                </a:solidFill>
                <a:latin typeface="仿宋" panose="02010609060101010101" pitchFamily="49" charset="-122"/>
                <a:ea typeface="仿宋" panose="02010609060101010101" pitchFamily="49" charset="-122"/>
              </a:rPr>
              <a:t>小型分时系统</a:t>
            </a:r>
            <a:r>
              <a:rPr kumimoji="0" lang="zh-CN" altLang="en-US" sz="2000" b="1" kern="0" dirty="0">
                <a:latin typeface="仿宋" panose="02010609060101010101" pitchFamily="49" charset="-122"/>
                <a:ea typeface="仿宋" panose="02010609060101010101" pitchFamily="49" charset="-122"/>
              </a:rPr>
              <a:t>中，与</a:t>
            </a:r>
            <a:r>
              <a:rPr kumimoji="0" lang="zh-CN" altLang="en-US" sz="2000" b="1" kern="0" dirty="0">
                <a:solidFill>
                  <a:srgbClr val="FF0000"/>
                </a:solidFill>
                <a:latin typeface="仿宋" panose="02010609060101010101" pitchFamily="49" charset="-122"/>
                <a:ea typeface="仿宋" panose="02010609060101010101" pitchFamily="49" charset="-122"/>
              </a:rPr>
              <a:t>分区存储管理</a:t>
            </a:r>
            <a:r>
              <a:rPr kumimoji="0" lang="zh-CN" altLang="en-US" sz="2000" b="1" kern="0" dirty="0">
                <a:latin typeface="仿宋" panose="02010609060101010101" pitchFamily="49" charset="-122"/>
                <a:ea typeface="仿宋" panose="02010609060101010101" pitchFamily="49" charset="-122"/>
              </a:rPr>
              <a:t>配合使用；</a:t>
            </a:r>
          </a:p>
          <a:p>
            <a:pPr marL="457200" indent="-457200" eaLnBrk="1" hangingPunct="1">
              <a:lnSpc>
                <a:spcPct val="150000"/>
              </a:lnSpc>
              <a:buFont typeface="+mj-lt"/>
              <a:buAutoNum type="arabicPeriod"/>
            </a:pPr>
            <a:r>
              <a:rPr kumimoji="0" lang="zh-CN" altLang="en-US" sz="2000" b="1" kern="0" dirty="0">
                <a:latin typeface="仿宋" panose="02010609060101010101" pitchFamily="49" charset="-122"/>
                <a:ea typeface="仿宋" panose="02010609060101010101" pitchFamily="49" charset="-122"/>
              </a:rPr>
              <a:t>原理：暂停执行内存中的进程，将整个进程的地址空间保存到</a:t>
            </a:r>
            <a:r>
              <a:rPr kumimoji="0" lang="zh-CN" altLang="en-US" sz="2000" b="1" kern="0" dirty="0">
                <a:solidFill>
                  <a:srgbClr val="FF0000"/>
                </a:solidFill>
                <a:latin typeface="仿宋" panose="02010609060101010101" pitchFamily="49" charset="-122"/>
                <a:ea typeface="仿宋" panose="02010609060101010101" pitchFamily="49" charset="-122"/>
              </a:rPr>
              <a:t>外存的交换区中</a:t>
            </a:r>
            <a:r>
              <a:rPr kumimoji="0" lang="zh-CN" altLang="en-US" sz="2000" b="1" kern="0" dirty="0">
                <a:latin typeface="仿宋" panose="02010609060101010101" pitchFamily="49" charset="-122"/>
                <a:ea typeface="仿宋" panose="02010609060101010101" pitchFamily="49" charset="-122"/>
              </a:rPr>
              <a:t>（换出</a:t>
            </a:r>
            <a:r>
              <a:rPr kumimoji="0" lang="en-US" altLang="zh-CN" sz="2000" b="1" kern="0" dirty="0">
                <a:latin typeface="仿宋" panose="02010609060101010101" pitchFamily="49" charset="-122"/>
                <a:ea typeface="仿宋" panose="02010609060101010101" pitchFamily="49" charset="-122"/>
              </a:rPr>
              <a:t>swap out</a:t>
            </a:r>
            <a:r>
              <a:rPr kumimoji="0" lang="zh-CN" altLang="en-US" sz="2000" b="1" kern="0" dirty="0">
                <a:latin typeface="仿宋" panose="02010609060101010101" pitchFamily="49" charset="-122"/>
                <a:ea typeface="仿宋" panose="02010609060101010101" pitchFamily="49" charset="-122"/>
              </a:rPr>
              <a:t>），而将外存中由阻塞变为就绪的进程的地址空间读入到内存中，并将该进程送到</a:t>
            </a:r>
            <a:r>
              <a:rPr kumimoji="0" lang="zh-CN" altLang="en-US" sz="2000" b="1" kern="0" dirty="0">
                <a:solidFill>
                  <a:srgbClr val="FF0000"/>
                </a:solidFill>
                <a:latin typeface="仿宋" panose="02010609060101010101" pitchFamily="49" charset="-122"/>
                <a:ea typeface="仿宋" panose="02010609060101010101" pitchFamily="49" charset="-122"/>
              </a:rPr>
              <a:t>就绪队列</a:t>
            </a:r>
            <a:r>
              <a:rPr kumimoji="0" lang="zh-CN" altLang="en-US" sz="2000" b="1" kern="0" dirty="0">
                <a:latin typeface="仿宋" panose="02010609060101010101" pitchFamily="49" charset="-122"/>
                <a:ea typeface="仿宋" panose="02010609060101010101" pitchFamily="49" charset="-122"/>
              </a:rPr>
              <a:t>（换入</a:t>
            </a:r>
            <a:r>
              <a:rPr kumimoji="0" lang="en-US" altLang="zh-CN" sz="2000" b="1" kern="0" dirty="0">
                <a:latin typeface="仿宋" panose="02010609060101010101" pitchFamily="49" charset="-122"/>
                <a:ea typeface="仿宋" panose="02010609060101010101" pitchFamily="49" charset="-122"/>
              </a:rPr>
              <a:t>swap in</a:t>
            </a:r>
            <a:r>
              <a:rPr kumimoji="0" lang="zh-CN" altLang="en-US" sz="2000" b="1" kern="0" dirty="0">
                <a:latin typeface="仿宋" panose="02010609060101010101" pitchFamily="49" charset="-122"/>
                <a:ea typeface="仿宋" panose="02010609060101010101" pitchFamily="49" charset="-122"/>
              </a:rPr>
              <a:t>）；</a:t>
            </a:r>
          </a:p>
          <a:p>
            <a:pPr marL="457200" indent="-457200" eaLnBrk="1" hangingPunct="1">
              <a:lnSpc>
                <a:spcPct val="150000"/>
              </a:lnSpc>
              <a:buFont typeface="+mj-lt"/>
              <a:buAutoNum type="arabicPeriod"/>
            </a:pPr>
            <a:r>
              <a:rPr kumimoji="0" lang="zh-CN" altLang="en-US" sz="2000" b="1" kern="0" dirty="0">
                <a:latin typeface="仿宋" panose="02010609060101010101" pitchFamily="49" charset="-122"/>
                <a:ea typeface="仿宋" panose="02010609060101010101" pitchFamily="49" charset="-122"/>
              </a:rPr>
              <a:t>优点：增加并发运行的程序数目，并且给用户提供较快的响应时间；换入和换出由操作系统完成，对用户完全透明；</a:t>
            </a:r>
          </a:p>
          <a:p>
            <a:pPr marL="457200" indent="-457200" eaLnBrk="1" hangingPunct="1">
              <a:lnSpc>
                <a:spcPct val="150000"/>
              </a:lnSpc>
              <a:buFont typeface="+mj-lt"/>
              <a:buAutoNum type="arabicPeriod"/>
            </a:pPr>
            <a:r>
              <a:rPr kumimoji="0" lang="zh-CN" altLang="en-US" sz="2000" b="1" kern="0" dirty="0">
                <a:latin typeface="仿宋" panose="02010609060101010101" pitchFamily="49" charset="-122"/>
                <a:ea typeface="仿宋" panose="02010609060101010101" pitchFamily="49" charset="-122"/>
              </a:rPr>
              <a:t>缺点：对换入和换出的控制增加处理机开销；程序整个地址空间都进行传送，没有考虑执行过程中</a:t>
            </a:r>
            <a:r>
              <a:rPr kumimoji="0" lang="zh-CN" altLang="en-US" sz="2000" b="1" kern="0" dirty="0">
                <a:solidFill>
                  <a:srgbClr val="FF0000"/>
                </a:solidFill>
                <a:latin typeface="仿宋" panose="02010609060101010101" pitchFamily="49" charset="-122"/>
                <a:ea typeface="仿宋" panose="02010609060101010101" pitchFamily="49" charset="-122"/>
              </a:rPr>
              <a:t>地址访问的统计特性。</a:t>
            </a:r>
            <a:endParaRPr kumimoji="0" lang="en-US" altLang="zh-CN" sz="2000" b="1" kern="0" dirty="0">
              <a:solidFill>
                <a:srgbClr val="FF000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2771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对换空间的管理目标</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5">
            <a:extLst>
              <a:ext uri="{FF2B5EF4-FFF2-40B4-BE49-F238E27FC236}">
                <a16:creationId xmlns:a16="http://schemas.microsoft.com/office/drawing/2014/main" id="{F4619B09-6949-4C76-93E7-2C91CD1BA560}"/>
              </a:ext>
            </a:extLst>
          </p:cNvPr>
          <p:cNvSpPr txBox="1">
            <a:spLocks noChangeArrowheads="1"/>
          </p:cNvSpPr>
          <p:nvPr/>
        </p:nvSpPr>
        <p:spPr bwMode="auto">
          <a:xfrm>
            <a:off x="251520" y="1412776"/>
            <a:ext cx="8568952" cy="42945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50000"/>
              </a:lnSpc>
              <a:buFont typeface="+mj-lt"/>
              <a:buAutoNum type="arabicPeriod"/>
            </a:pPr>
            <a:r>
              <a:rPr kumimoji="0" lang="zh-CN" altLang="en-US" sz="2000" b="1" kern="0" dirty="0">
                <a:latin typeface="Times New Roman" panose="02020603050405020304" pitchFamily="18" charset="0"/>
                <a:ea typeface="仿宋" panose="02010609060101010101" pitchFamily="49" charset="-122"/>
                <a:cs typeface="Times New Roman" panose="02020603050405020304" pitchFamily="18" charset="0"/>
              </a:rPr>
              <a:t>对换空间：在具有对换功能的</a:t>
            </a:r>
            <a:r>
              <a:rPr kumimoji="0" lang="en-US" altLang="zh-CN" sz="2000" b="1" kern="0" dirty="0">
                <a:latin typeface="Times New Roman" panose="02020603050405020304" pitchFamily="18" charset="0"/>
                <a:ea typeface="仿宋" panose="02010609060101010101" pitchFamily="49" charset="-122"/>
                <a:cs typeface="Times New Roman" panose="02020603050405020304" pitchFamily="18" charset="0"/>
              </a:rPr>
              <a:t>OS</a:t>
            </a:r>
            <a:r>
              <a:rPr kumimoji="0" lang="zh-CN" altLang="en-US" sz="2000" b="1" kern="0" dirty="0">
                <a:latin typeface="Times New Roman" panose="02020603050405020304" pitchFamily="18" charset="0"/>
                <a:ea typeface="仿宋" panose="02010609060101010101" pitchFamily="49" charset="-122"/>
                <a:cs typeface="Times New Roman" panose="02020603050405020304" pitchFamily="18" charset="0"/>
              </a:rPr>
              <a:t>中，通常都在</a:t>
            </a:r>
            <a:r>
              <a:rPr kumimoji="0" lang="zh-CN" altLang="en-US" sz="2000" b="1" kern="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外存上设置了对换区</a:t>
            </a:r>
            <a:r>
              <a:rPr kumimoji="0" lang="zh-CN" altLang="en-US" sz="2000" b="1" kern="0" dirty="0">
                <a:latin typeface="Times New Roman" panose="02020603050405020304" pitchFamily="18" charset="0"/>
                <a:ea typeface="仿宋" panose="02010609060101010101" pitchFamily="49" charset="-122"/>
                <a:cs typeface="Times New Roman" panose="02020603050405020304" pitchFamily="18" charset="0"/>
              </a:rPr>
              <a:t>。如</a:t>
            </a:r>
            <a:r>
              <a:rPr kumimoji="0" lang="en-US" altLang="zh-CN" sz="2000" b="1" kern="0" dirty="0">
                <a:latin typeface="Times New Roman" panose="02020603050405020304" pitchFamily="18" charset="0"/>
                <a:ea typeface="仿宋" panose="02010609060101010101" pitchFamily="49" charset="-122"/>
                <a:cs typeface="Times New Roman" panose="02020603050405020304" pitchFamily="18" charset="0"/>
              </a:rPr>
              <a:t>UNIX</a:t>
            </a:r>
            <a:r>
              <a:rPr kumimoji="0" lang="zh-CN" altLang="en-US" sz="2000" b="1" kern="0" dirty="0">
                <a:latin typeface="Times New Roman" panose="02020603050405020304" pitchFamily="18" charset="0"/>
                <a:ea typeface="仿宋" panose="02010609060101010101" pitchFamily="49" charset="-122"/>
                <a:cs typeface="Times New Roman" panose="02020603050405020304" pitchFamily="18" charset="0"/>
              </a:rPr>
              <a:t>中的</a:t>
            </a:r>
            <a:r>
              <a:rPr kumimoji="0" lang="en-US" altLang="zh-CN" sz="2000" b="1" kern="0" dirty="0">
                <a:latin typeface="Times New Roman" panose="02020603050405020304" pitchFamily="18" charset="0"/>
                <a:ea typeface="仿宋" panose="02010609060101010101" pitchFamily="49" charset="-122"/>
                <a:cs typeface="Times New Roman" panose="02020603050405020304" pitchFamily="18" charset="0"/>
              </a:rPr>
              <a:t>SWAP</a:t>
            </a:r>
            <a:r>
              <a:rPr kumimoji="0" lang="zh-CN" altLang="en-US" sz="2000" b="1" kern="0" dirty="0">
                <a:latin typeface="Times New Roman" panose="02020603050405020304" pitchFamily="18" charset="0"/>
                <a:ea typeface="仿宋" panose="02010609060101010101" pitchFamily="49" charset="-122"/>
                <a:cs typeface="Times New Roman" panose="02020603050405020304" pitchFamily="18" charset="0"/>
              </a:rPr>
              <a:t>分区。磁盘空间分为文件区和对换区；</a:t>
            </a:r>
            <a:endParaRPr kumimoji="0" lang="en-US" altLang="zh-CN" sz="2000" b="1" kern="0" dirty="0">
              <a:latin typeface="Times New Roman" panose="02020603050405020304" pitchFamily="18" charset="0"/>
              <a:ea typeface="仿宋" panose="02010609060101010101" pitchFamily="49" charset="-122"/>
              <a:cs typeface="Times New Roman" panose="02020603050405020304" pitchFamily="18" charset="0"/>
            </a:endParaRPr>
          </a:p>
          <a:p>
            <a:pPr marL="457200" indent="-457200" eaLnBrk="1" hangingPunct="1">
              <a:lnSpc>
                <a:spcPct val="150000"/>
              </a:lnSpc>
              <a:buFont typeface="+mj-lt"/>
              <a:buAutoNum type="arabicPeriod"/>
            </a:pPr>
            <a:r>
              <a:rPr kumimoji="0" lang="zh-CN" altLang="en-US" sz="2000" b="1" kern="0" dirty="0">
                <a:latin typeface="Times New Roman" panose="02020603050405020304" pitchFamily="18" charset="0"/>
                <a:ea typeface="仿宋" panose="02010609060101010101" pitchFamily="49" charset="-122"/>
                <a:cs typeface="Times New Roman" panose="02020603050405020304" pitchFamily="18" charset="0"/>
              </a:rPr>
              <a:t>文件区用来存放文件，访问频率较低。目标首先是提高存储空间利用率，其次是提高访问速度。因此多采用离散分配方式；</a:t>
            </a:r>
            <a:endParaRPr kumimoji="0" lang="en-US" altLang="zh-CN" sz="2000" b="1" kern="0" dirty="0">
              <a:latin typeface="Times New Roman" panose="02020603050405020304" pitchFamily="18" charset="0"/>
              <a:ea typeface="仿宋" panose="02010609060101010101" pitchFamily="49" charset="-122"/>
              <a:cs typeface="Times New Roman" panose="02020603050405020304" pitchFamily="18" charset="0"/>
            </a:endParaRPr>
          </a:p>
          <a:p>
            <a:pPr marL="457200" indent="-457200" eaLnBrk="1" hangingPunct="1">
              <a:lnSpc>
                <a:spcPct val="150000"/>
              </a:lnSpc>
              <a:buFont typeface="+mj-lt"/>
              <a:buAutoNum type="arabicPeriod"/>
            </a:pPr>
            <a:r>
              <a:rPr kumimoji="0" lang="zh-CN" altLang="en-US" sz="2000" b="1" kern="0" dirty="0">
                <a:latin typeface="Times New Roman" panose="02020603050405020304" pitchFamily="18" charset="0"/>
                <a:ea typeface="仿宋" panose="02010609060101010101" pitchFamily="49" charset="-122"/>
                <a:cs typeface="Times New Roman" panose="02020603050405020304" pitchFamily="18" charset="0"/>
              </a:rPr>
              <a:t>对换空间较小，存放换出进程。由于对换频率较高，对换空间管理目标首先是提高换入换出速度，其次是提高存储空间利用率。故采用</a:t>
            </a:r>
            <a:r>
              <a:rPr kumimoji="0" lang="zh-CN" altLang="en-US" sz="2000" b="1" kern="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连续分配方式，较少考虑外存中的碎片问题。</a:t>
            </a:r>
            <a:endParaRPr kumimoji="0" lang="en-US" altLang="zh-CN" sz="2000" b="1" kern="0" dirty="0">
              <a:latin typeface="Times New Roman" panose="02020603050405020304" pitchFamily="18" charset="0"/>
              <a:ea typeface="仿宋" panose="02010609060101010101" pitchFamily="49" charset="-122"/>
              <a:cs typeface="Times New Roman" panose="02020603050405020304" pitchFamily="18" charset="0"/>
            </a:endParaRPr>
          </a:p>
          <a:p>
            <a:pPr marL="457200" indent="-457200" eaLnBrk="1" hangingPunct="1">
              <a:lnSpc>
                <a:spcPct val="150000"/>
              </a:lnSpc>
              <a:buFont typeface="+mj-lt"/>
              <a:buAutoNum type="arabicPeriod"/>
            </a:pPr>
            <a:endParaRPr kumimoji="0" lang="zh-CN" altLang="en-US" sz="2000" kern="0" dirty="0">
              <a:latin typeface="Times New Roman" panose="02020603050405020304" pitchFamily="18" charset="0"/>
              <a:ea typeface="仿宋" panose="02010609060101010101" pitchFamily="49" charset="-122"/>
              <a:cs typeface="Times New Roman" panose="02020603050405020304" pitchFamily="18" charset="0"/>
            </a:endParaRPr>
          </a:p>
          <a:p>
            <a:pPr marL="457200" indent="-457200" eaLnBrk="1" hangingPunct="1">
              <a:lnSpc>
                <a:spcPct val="150000"/>
              </a:lnSpc>
              <a:buFont typeface="+mj-lt"/>
              <a:buAutoNum type="arabicPeriod"/>
            </a:pPr>
            <a:endParaRPr kumimoji="0" lang="zh-CN" altLang="en-US" sz="2000" kern="0" dirty="0">
              <a:latin typeface="Times New Roman" panose="02020603050405020304" pitchFamily="18" charset="0"/>
              <a:ea typeface="仿宋" panose="02010609060101010101" pitchFamily="49" charset="-122"/>
              <a:cs typeface="Times New Roman" panose="02020603050405020304" pitchFamily="18" charset="0"/>
            </a:endParaRPr>
          </a:p>
          <a:p>
            <a:pPr marL="457200" indent="-457200" eaLnBrk="1" hangingPunct="1">
              <a:lnSpc>
                <a:spcPct val="150000"/>
              </a:lnSpc>
              <a:buFont typeface="+mj-lt"/>
              <a:buAutoNum type="arabicPeriod"/>
            </a:pPr>
            <a:endParaRPr kumimoji="0" lang="en-US" altLang="zh-CN" sz="2000" kern="0" dirty="0">
              <a:latin typeface="Times New Roman" panose="02020603050405020304" pitchFamily="18" charset="0"/>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4661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对换空间的管理的数据结构</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5">
            <a:extLst>
              <a:ext uri="{FF2B5EF4-FFF2-40B4-BE49-F238E27FC236}">
                <a16:creationId xmlns:a16="http://schemas.microsoft.com/office/drawing/2014/main" id="{A1BCFBE3-D9CB-440A-ABA6-6FE7595F12F0}"/>
              </a:ext>
            </a:extLst>
          </p:cNvPr>
          <p:cNvSpPr txBox="1">
            <a:spLocks noChangeArrowheads="1"/>
          </p:cNvSpPr>
          <p:nvPr/>
        </p:nvSpPr>
        <p:spPr bwMode="auto">
          <a:xfrm>
            <a:off x="463080" y="1772816"/>
            <a:ext cx="8229600" cy="37944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50000"/>
              </a:lnSpc>
              <a:buFont typeface="+mj-lt"/>
              <a:buAutoNum type="arabicPeriod"/>
            </a:pPr>
            <a:r>
              <a:rPr kumimoji="0" lang="zh-CN" altLang="en-US" sz="2000" b="1" kern="0" dirty="0">
                <a:latin typeface="仿宋" panose="02010609060101010101" pitchFamily="49" charset="-122"/>
                <a:ea typeface="仿宋" panose="02010609060101010101" pitchFamily="49" charset="-122"/>
              </a:rPr>
              <a:t>对换空间管理中使用的</a:t>
            </a:r>
            <a:r>
              <a:rPr kumimoji="0" lang="zh-CN" altLang="en-US" sz="2000" b="1" kern="0" dirty="0">
                <a:solidFill>
                  <a:srgbClr val="FF0000"/>
                </a:solidFill>
                <a:latin typeface="仿宋" panose="02010609060101010101" pitchFamily="49" charset="-122"/>
                <a:ea typeface="仿宋" panose="02010609060101010101" pitchFamily="49" charset="-122"/>
              </a:rPr>
              <a:t>数据结构和算法类似于动态分区管理</a:t>
            </a:r>
            <a:r>
              <a:rPr kumimoji="0" lang="zh-CN" altLang="en-US" sz="2000" b="1" kern="0" dirty="0">
                <a:latin typeface="仿宋" panose="02010609060101010101" pitchFamily="49" charset="-122"/>
                <a:ea typeface="仿宋" panose="02010609060101010101" pitchFamily="49" charset="-122"/>
              </a:rPr>
              <a:t>：</a:t>
            </a:r>
          </a:p>
          <a:p>
            <a:pPr marL="914400" lvl="1" indent="-457200" eaLnBrk="1" hangingPunct="1">
              <a:lnSpc>
                <a:spcPct val="150000"/>
              </a:lnSpc>
              <a:buFont typeface="+mj-ea"/>
              <a:buAutoNum type="circleNumDbPlain"/>
            </a:pPr>
            <a:r>
              <a:rPr kumimoji="0" lang="zh-CN" altLang="en-US" sz="2000" b="1" kern="0" dirty="0">
                <a:latin typeface="仿宋" panose="02010609060101010101" pitchFamily="49" charset="-122"/>
                <a:ea typeface="仿宋" panose="02010609060101010101" pitchFamily="49" charset="-122"/>
              </a:rPr>
              <a:t>数据结构：空闲分区表或空闲分区链</a:t>
            </a:r>
          </a:p>
          <a:p>
            <a:pPr marL="914400" lvl="1" indent="-457200" eaLnBrk="1" hangingPunct="1">
              <a:lnSpc>
                <a:spcPct val="150000"/>
              </a:lnSpc>
              <a:buFont typeface="+mj-ea"/>
              <a:buAutoNum type="circleNumDbPlain"/>
            </a:pPr>
            <a:r>
              <a:rPr kumimoji="0" lang="zh-CN" altLang="en-US" sz="2000" b="1" kern="0" dirty="0">
                <a:latin typeface="仿宋" panose="02010609060101010101" pitchFamily="49" charset="-122"/>
                <a:ea typeface="仿宋" panose="02010609060101010101" pitchFamily="49" charset="-122"/>
              </a:rPr>
              <a:t>分配：进行连续分配，可采用首次适应算法、循环首次适应算法、最佳适应算法和最坏适应算法</a:t>
            </a:r>
          </a:p>
          <a:p>
            <a:pPr marL="914400" lvl="1" indent="-457200" eaLnBrk="1" hangingPunct="1">
              <a:lnSpc>
                <a:spcPct val="150000"/>
              </a:lnSpc>
              <a:buFont typeface="+mj-ea"/>
              <a:buAutoNum type="circleNumDbPlain"/>
            </a:pPr>
            <a:r>
              <a:rPr kumimoji="0" lang="zh-CN" altLang="en-US" sz="2000" b="1" kern="0" dirty="0">
                <a:latin typeface="仿宋" panose="02010609060101010101" pitchFamily="49" charset="-122"/>
                <a:ea typeface="仿宋" panose="02010609060101010101" pitchFamily="49" charset="-122"/>
              </a:rPr>
              <a:t>回收：根据邻接的不同方式，也具有四种不同的回收方式</a:t>
            </a:r>
          </a:p>
          <a:p>
            <a:pPr marL="457200" indent="-457200" eaLnBrk="1" hangingPunct="1">
              <a:lnSpc>
                <a:spcPct val="150000"/>
              </a:lnSpc>
              <a:buFont typeface="+mj-lt"/>
              <a:buAutoNum type="arabicPeriod"/>
            </a:pPr>
            <a:endParaRPr kumimoji="0" lang="zh-CN" altLang="en-US" sz="2000" kern="0" dirty="0">
              <a:latin typeface="仿宋" panose="02010609060101010101" pitchFamily="49" charset="-122"/>
              <a:ea typeface="仿宋" panose="02010609060101010101" pitchFamily="49" charset="-122"/>
            </a:endParaRPr>
          </a:p>
          <a:p>
            <a:pPr marL="457200" indent="-457200" eaLnBrk="1" hangingPunct="1">
              <a:lnSpc>
                <a:spcPct val="150000"/>
              </a:lnSpc>
              <a:buFont typeface="+mj-lt"/>
              <a:buAutoNum type="arabicPeriod"/>
            </a:pPr>
            <a:endParaRPr kumimoji="0" lang="en-US" altLang="zh-CN" sz="2000"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11345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进程的换入和换出</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3">
            <a:extLst>
              <a:ext uri="{FF2B5EF4-FFF2-40B4-BE49-F238E27FC236}">
                <a16:creationId xmlns:a16="http://schemas.microsoft.com/office/drawing/2014/main" id="{0DDE008C-432C-4EB7-854E-30A73702A71A}"/>
              </a:ext>
            </a:extLst>
          </p:cNvPr>
          <p:cNvSpPr txBox="1">
            <a:spLocks noChangeArrowheads="1"/>
          </p:cNvSpPr>
          <p:nvPr/>
        </p:nvSpPr>
        <p:spPr bwMode="auto">
          <a:xfrm>
            <a:off x="467544" y="2204864"/>
            <a:ext cx="8001000" cy="1754326"/>
          </a:xfrm>
          <a:prstGeom prst="rect">
            <a:avLst/>
          </a:prstGeom>
          <a:noFill/>
          <a:ln w="9525">
            <a:noFill/>
            <a:miter lim="800000"/>
            <a:headEnd/>
            <a:tailEnd/>
          </a:ln>
        </p:spPr>
        <p:txBody>
          <a:bodyPr>
            <a:spAutoFit/>
          </a:bodyPr>
          <a:lstStyle/>
          <a:p>
            <a:pPr algn="l">
              <a:lnSpc>
                <a:spcPct val="150000"/>
              </a:lnSpc>
            </a:pPr>
            <a:r>
              <a:rPr lang="zh-CN" altLang="en-US" b="1" dirty="0">
                <a:solidFill>
                  <a:schemeClr val="tx1"/>
                </a:solidFill>
                <a:latin typeface="仿宋" panose="02010609060101010101" pitchFamily="49" charset="-122"/>
                <a:ea typeface="仿宋" panose="02010609060101010101" pitchFamily="49" charset="-122"/>
              </a:rPr>
              <a:t>当系统内核因执行某些操作发现内存不足时，会调用</a:t>
            </a:r>
            <a:r>
              <a:rPr lang="zh-CN" altLang="en-US" b="1" dirty="0">
                <a:solidFill>
                  <a:srgbClr val="FF0000"/>
                </a:solidFill>
                <a:latin typeface="仿宋" panose="02010609060101010101" pitchFamily="49" charset="-122"/>
                <a:ea typeface="仿宋" panose="02010609060101010101" pitchFamily="49" charset="-122"/>
              </a:rPr>
              <a:t>对换程序</a:t>
            </a:r>
            <a:r>
              <a:rPr lang="zh-CN" altLang="en-US" b="1" dirty="0">
                <a:solidFill>
                  <a:schemeClr val="tx1"/>
                </a:solidFill>
                <a:latin typeface="仿宋" panose="02010609060101010101" pitchFamily="49" charset="-122"/>
                <a:ea typeface="仿宋" panose="02010609060101010101" pitchFamily="49" charset="-122"/>
              </a:rPr>
              <a:t>或者</a:t>
            </a:r>
            <a:r>
              <a:rPr lang="zh-CN" altLang="en-US" b="1" dirty="0">
                <a:solidFill>
                  <a:srgbClr val="FF0000"/>
                </a:solidFill>
                <a:latin typeface="仿宋" panose="02010609060101010101" pitchFamily="49" charset="-122"/>
                <a:ea typeface="仿宋" panose="02010609060101010101" pitchFamily="49" charset="-122"/>
              </a:rPr>
              <a:t>唤醒对换进程</a:t>
            </a:r>
            <a:r>
              <a:rPr lang="zh-CN" altLang="en-US" b="1" dirty="0">
                <a:solidFill>
                  <a:schemeClr val="tx1"/>
                </a:solidFill>
                <a:latin typeface="仿宋" panose="02010609060101010101" pitchFamily="49" charset="-122"/>
                <a:ea typeface="仿宋" panose="02010609060101010101" pitchFamily="49" charset="-122"/>
              </a:rPr>
              <a:t>，该进程的主要任务是实现进程的</a:t>
            </a:r>
            <a:r>
              <a:rPr lang="zh-CN" altLang="en-US" b="1" dirty="0">
                <a:solidFill>
                  <a:srgbClr val="FF0000"/>
                </a:solidFill>
                <a:latin typeface="仿宋" panose="02010609060101010101" pitchFamily="49" charset="-122"/>
                <a:ea typeface="仿宋" panose="02010609060101010101" pitchFamily="49" charset="-122"/>
              </a:rPr>
              <a:t>换入和换出       </a:t>
            </a:r>
          </a:p>
        </p:txBody>
      </p:sp>
    </p:spTree>
    <p:extLst>
      <p:ext uri="{BB962C8B-B14F-4D97-AF65-F5344CB8AC3E}">
        <p14:creationId xmlns:p14="http://schemas.microsoft.com/office/powerpoint/2010/main" val="4093021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进程的换出</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6" name="Text Box 3">
            <a:extLst>
              <a:ext uri="{FF2B5EF4-FFF2-40B4-BE49-F238E27FC236}">
                <a16:creationId xmlns:a16="http://schemas.microsoft.com/office/drawing/2014/main" id="{F59E45F1-0411-402F-B8AB-64DBB9394FDF}"/>
              </a:ext>
            </a:extLst>
          </p:cNvPr>
          <p:cNvSpPr txBox="1">
            <a:spLocks noChangeArrowheads="1"/>
          </p:cNvSpPr>
          <p:nvPr/>
        </p:nvSpPr>
        <p:spPr bwMode="auto">
          <a:xfrm>
            <a:off x="395536" y="1296051"/>
            <a:ext cx="8001000" cy="4985980"/>
          </a:xfrm>
          <a:prstGeom prst="rect">
            <a:avLst/>
          </a:prstGeom>
          <a:noFill/>
          <a:ln w="9525">
            <a:noFill/>
            <a:miter lim="800000"/>
            <a:headEnd/>
            <a:tailEnd/>
          </a:ln>
        </p:spPr>
        <p:txBody>
          <a:bodyPr>
            <a:spAutoFit/>
          </a:bodyPr>
          <a:lstStyle/>
          <a:p>
            <a:pPr algn="l">
              <a:lnSpc>
                <a:spcPct val="150000"/>
              </a:lnSpc>
            </a:pPr>
            <a:r>
              <a:rPr lang="en-US" altLang="zh-CN" b="1" dirty="0">
                <a:solidFill>
                  <a:srgbClr val="6600FF"/>
                </a:solidFill>
                <a:latin typeface="仿宋" panose="02010609060101010101" pitchFamily="49" charset="-122"/>
                <a:ea typeface="仿宋" panose="02010609060101010101" pitchFamily="49" charset="-122"/>
              </a:rPr>
              <a:t>1</a:t>
            </a:r>
            <a:r>
              <a:rPr lang="zh-CN" altLang="en-US" b="1" dirty="0">
                <a:solidFill>
                  <a:srgbClr val="6600FF"/>
                </a:solidFill>
                <a:latin typeface="仿宋" panose="02010609060101010101" pitchFamily="49" charset="-122"/>
                <a:ea typeface="仿宋" panose="02010609060101010101" pitchFamily="49" charset="-122"/>
              </a:rPr>
              <a:t>、选出将要被换出的进程</a:t>
            </a:r>
          </a:p>
          <a:p>
            <a:pPr lvl="1" algn="l">
              <a:lnSpc>
                <a:spcPct val="150000"/>
              </a:lnSpc>
              <a:buFont typeface="Wingdings" pitchFamily="2" charset="2"/>
              <a:buChar char="l"/>
            </a:pPr>
            <a:r>
              <a:rPr lang="zh-CN" altLang="en-US" sz="2000" b="1" dirty="0">
                <a:solidFill>
                  <a:schemeClr val="tx1"/>
                </a:solidFill>
                <a:latin typeface="仿宋" panose="02010609060101010101" pitchFamily="49" charset="-122"/>
                <a:ea typeface="仿宋" panose="02010609060101010101" pitchFamily="49" charset="-122"/>
              </a:rPr>
              <a:t> 首先选择处于</a:t>
            </a:r>
            <a:r>
              <a:rPr lang="zh-CN" altLang="en-US" sz="2000" b="1" dirty="0">
                <a:solidFill>
                  <a:srgbClr val="FF0000"/>
                </a:solidFill>
                <a:latin typeface="仿宋" panose="02010609060101010101" pitchFamily="49" charset="-122"/>
                <a:ea typeface="仿宋" panose="02010609060101010101" pitchFamily="49" charset="-122"/>
              </a:rPr>
              <a:t>阻塞或睡眠状态</a:t>
            </a:r>
            <a:r>
              <a:rPr lang="zh-CN" altLang="en-US" sz="2000" b="1" dirty="0">
                <a:solidFill>
                  <a:schemeClr val="tx1"/>
                </a:solidFill>
                <a:latin typeface="仿宋" panose="02010609060101010101" pitchFamily="49" charset="-122"/>
                <a:ea typeface="仿宋" panose="02010609060101010101" pitchFamily="49" charset="-122"/>
              </a:rPr>
              <a:t>的进程，若上述进程有多个，则选择</a:t>
            </a:r>
            <a:r>
              <a:rPr lang="zh-CN" altLang="en-US" sz="2000" b="1" dirty="0">
                <a:solidFill>
                  <a:srgbClr val="FF0000"/>
                </a:solidFill>
                <a:latin typeface="仿宋" panose="02010609060101010101" pitchFamily="49" charset="-122"/>
                <a:ea typeface="仿宋" panose="02010609060101010101" pitchFamily="49" charset="-122"/>
              </a:rPr>
              <a:t>优先级最低</a:t>
            </a:r>
            <a:r>
              <a:rPr lang="zh-CN" altLang="en-US" sz="2000" b="1" dirty="0">
                <a:solidFill>
                  <a:schemeClr val="tx1"/>
                </a:solidFill>
                <a:latin typeface="仿宋" panose="02010609060101010101" pitchFamily="49" charset="-122"/>
                <a:ea typeface="仿宋" panose="02010609060101010101" pitchFamily="49" charset="-122"/>
              </a:rPr>
              <a:t>的（某些系统中，还可能与驻留时间有关）；如果无阻塞进程，内存却不满足要求，则需要选择</a:t>
            </a:r>
            <a:r>
              <a:rPr lang="zh-CN" altLang="en-US" sz="2000" b="1" dirty="0">
                <a:solidFill>
                  <a:srgbClr val="FF0000"/>
                </a:solidFill>
                <a:latin typeface="仿宋" panose="02010609060101010101" pitchFamily="49" charset="-122"/>
                <a:ea typeface="仿宋" panose="02010609060101010101" pitchFamily="49" charset="-122"/>
              </a:rPr>
              <a:t>优先级低</a:t>
            </a:r>
            <a:r>
              <a:rPr lang="zh-CN" altLang="en-US" sz="2000" b="1" dirty="0">
                <a:solidFill>
                  <a:schemeClr val="tx1"/>
                </a:solidFill>
                <a:latin typeface="仿宋" panose="02010609060101010101" pitchFamily="49" charset="-122"/>
                <a:ea typeface="仿宋" panose="02010609060101010101" pitchFamily="49" charset="-122"/>
              </a:rPr>
              <a:t>或</a:t>
            </a:r>
            <a:r>
              <a:rPr lang="zh-CN" altLang="en-US" sz="2000" b="1" dirty="0">
                <a:solidFill>
                  <a:srgbClr val="FF0000"/>
                </a:solidFill>
                <a:latin typeface="仿宋" panose="02010609060101010101" pitchFamily="49" charset="-122"/>
                <a:ea typeface="仿宋" panose="02010609060101010101" pitchFamily="49" charset="-122"/>
              </a:rPr>
              <a:t>驻留时间短</a:t>
            </a:r>
            <a:r>
              <a:rPr lang="zh-CN" altLang="en-US" sz="2000" b="1" dirty="0">
                <a:solidFill>
                  <a:schemeClr val="tx1"/>
                </a:solidFill>
                <a:latin typeface="仿宋" panose="02010609060101010101" pitchFamily="49" charset="-122"/>
                <a:ea typeface="仿宋" panose="02010609060101010101" pitchFamily="49" charset="-122"/>
              </a:rPr>
              <a:t>的就绪进程</a:t>
            </a:r>
          </a:p>
          <a:p>
            <a:pPr algn="l">
              <a:lnSpc>
                <a:spcPct val="150000"/>
              </a:lnSpc>
            </a:pPr>
            <a:r>
              <a:rPr lang="en-US" altLang="zh-CN" b="1" dirty="0">
                <a:solidFill>
                  <a:srgbClr val="6600FF"/>
                </a:solidFill>
                <a:latin typeface="仿宋" panose="02010609060101010101" pitchFamily="49" charset="-122"/>
                <a:ea typeface="仿宋" panose="02010609060101010101" pitchFamily="49" charset="-122"/>
              </a:rPr>
              <a:t>2</a:t>
            </a:r>
            <a:r>
              <a:rPr lang="zh-CN" altLang="en-US" b="1" dirty="0">
                <a:solidFill>
                  <a:srgbClr val="6600FF"/>
                </a:solidFill>
                <a:latin typeface="仿宋" panose="02010609060101010101" pitchFamily="49" charset="-122"/>
                <a:ea typeface="仿宋" panose="02010609060101010101" pitchFamily="49" charset="-122"/>
              </a:rPr>
              <a:t>、换出进程</a:t>
            </a:r>
          </a:p>
          <a:p>
            <a:pPr lvl="1" algn="l">
              <a:lnSpc>
                <a:spcPct val="150000"/>
              </a:lnSpc>
              <a:buFont typeface="Wingdings" pitchFamily="2" charset="2"/>
              <a:buChar char="l"/>
            </a:pPr>
            <a:r>
              <a:rPr lang="zh-CN" altLang="en-US" sz="2000" b="1" dirty="0">
                <a:solidFill>
                  <a:schemeClr val="tx1"/>
                </a:solidFill>
                <a:latin typeface="仿宋" panose="02010609060101010101" pitchFamily="49" charset="-122"/>
                <a:ea typeface="仿宋" panose="02010609060101010101" pitchFamily="49" charset="-122"/>
              </a:rPr>
              <a:t> 换出时，只换出</a:t>
            </a:r>
            <a:r>
              <a:rPr lang="zh-CN" altLang="en-US" sz="2000" b="1" dirty="0">
                <a:solidFill>
                  <a:srgbClr val="FF0000"/>
                </a:solidFill>
                <a:latin typeface="仿宋" panose="02010609060101010101" pitchFamily="49" charset="-122"/>
                <a:ea typeface="仿宋" panose="02010609060101010101" pitchFamily="49" charset="-122"/>
              </a:rPr>
              <a:t>非共享</a:t>
            </a:r>
            <a:r>
              <a:rPr lang="zh-CN" altLang="en-US" sz="2000" b="1" dirty="0">
                <a:solidFill>
                  <a:schemeClr val="tx1"/>
                </a:solidFill>
                <a:latin typeface="仿宋" panose="02010609060101010101" pitchFamily="49" charset="-122"/>
                <a:ea typeface="仿宋" panose="02010609060101010101" pitchFamily="49" charset="-122"/>
              </a:rPr>
              <a:t>的程序和数据段。对于共享的，将其引用计数器减</a:t>
            </a:r>
            <a:r>
              <a:rPr lang="en-US" altLang="zh-CN" sz="2000" b="1" dirty="0">
                <a:solidFill>
                  <a:schemeClr val="tx1"/>
                </a:solidFill>
                <a:latin typeface="仿宋" panose="02010609060101010101" pitchFamily="49" charset="-122"/>
                <a:ea typeface="仿宋" panose="02010609060101010101" pitchFamily="49" charset="-122"/>
              </a:rPr>
              <a:t>1</a:t>
            </a:r>
            <a:r>
              <a:rPr lang="zh-CN" altLang="en-US" sz="2000" b="1" dirty="0">
                <a:solidFill>
                  <a:schemeClr val="tx1"/>
                </a:solidFill>
                <a:latin typeface="仿宋" panose="02010609060101010101" pitchFamily="49" charset="-122"/>
                <a:ea typeface="仿宋" panose="02010609060101010101" pitchFamily="49" charset="-122"/>
              </a:rPr>
              <a:t>，只有当该计数器为</a:t>
            </a:r>
            <a:r>
              <a:rPr lang="en-US" altLang="zh-CN" sz="2000" b="1" dirty="0">
                <a:solidFill>
                  <a:schemeClr val="tx1"/>
                </a:solidFill>
                <a:latin typeface="仿宋" panose="02010609060101010101" pitchFamily="49" charset="-122"/>
                <a:ea typeface="仿宋" panose="02010609060101010101" pitchFamily="49" charset="-122"/>
              </a:rPr>
              <a:t>0</a:t>
            </a:r>
            <a:r>
              <a:rPr lang="zh-CN" altLang="en-US" sz="2000" b="1" dirty="0">
                <a:solidFill>
                  <a:schemeClr val="tx1"/>
                </a:solidFill>
                <a:latin typeface="仿宋" panose="02010609060101010101" pitchFamily="49" charset="-122"/>
                <a:ea typeface="仿宋" panose="02010609060101010101" pitchFamily="49" charset="-122"/>
              </a:rPr>
              <a:t>时，才允许换出。</a:t>
            </a:r>
          </a:p>
          <a:p>
            <a:pPr lvl="1" algn="l">
              <a:lnSpc>
                <a:spcPct val="150000"/>
              </a:lnSpc>
              <a:buFont typeface="Wingdings" pitchFamily="2" charset="2"/>
              <a:buChar char="l"/>
            </a:pPr>
            <a:r>
              <a:rPr lang="zh-CN" altLang="en-US" sz="2000" b="1" dirty="0">
                <a:solidFill>
                  <a:srgbClr val="FF0000"/>
                </a:solidFill>
                <a:latin typeface="仿宋" panose="02010609060101010101" pitchFamily="49" charset="-122"/>
                <a:ea typeface="仿宋" panose="02010609060101010101" pitchFamily="49" charset="-122"/>
              </a:rPr>
              <a:t> 申请对换空间</a:t>
            </a:r>
            <a:r>
              <a:rPr lang="zh-CN" altLang="en-US" sz="2000" b="1" dirty="0">
                <a:solidFill>
                  <a:schemeClr val="tx1"/>
                </a:solidFill>
                <a:latin typeface="仿宋" panose="02010609060101010101" pitchFamily="49" charset="-122"/>
                <a:ea typeface="仿宋" panose="02010609060101010101" pitchFamily="49" charset="-122"/>
              </a:rPr>
              <a:t>，将程序和数据写入对换区；</a:t>
            </a:r>
          </a:p>
          <a:p>
            <a:pPr lvl="1" algn="l">
              <a:lnSpc>
                <a:spcPct val="150000"/>
              </a:lnSpc>
              <a:buFont typeface="Wingdings" pitchFamily="2" charset="2"/>
              <a:buChar char="l"/>
            </a:pPr>
            <a:r>
              <a:rPr lang="zh-CN" altLang="en-US" sz="2000" b="1" dirty="0">
                <a:solidFill>
                  <a:srgbClr val="FF0000"/>
                </a:solidFill>
                <a:latin typeface="仿宋" panose="02010609060101010101" pitchFamily="49" charset="-122"/>
                <a:ea typeface="仿宋" panose="02010609060101010101" pitchFamily="49" charset="-122"/>
              </a:rPr>
              <a:t> 释放内存空间</a:t>
            </a:r>
            <a:r>
              <a:rPr lang="zh-CN" altLang="en-US" sz="2000" b="1" dirty="0">
                <a:solidFill>
                  <a:schemeClr val="tx1"/>
                </a:solidFill>
                <a:latin typeface="仿宋" panose="02010609060101010101" pitchFamily="49" charset="-122"/>
                <a:ea typeface="仿宋" panose="02010609060101010101" pitchFamily="49" charset="-122"/>
              </a:rPr>
              <a:t>，修改</a:t>
            </a:r>
            <a:r>
              <a:rPr lang="en-US" altLang="zh-CN" sz="2000" b="1" dirty="0">
                <a:solidFill>
                  <a:schemeClr val="tx1"/>
                </a:solidFill>
                <a:latin typeface="仿宋" panose="02010609060101010101" pitchFamily="49" charset="-122"/>
                <a:ea typeface="仿宋" panose="02010609060101010101" pitchFamily="49" charset="-122"/>
              </a:rPr>
              <a:t>PCB</a:t>
            </a:r>
            <a:r>
              <a:rPr lang="zh-CN" altLang="en-US" sz="2000" b="1" dirty="0">
                <a:solidFill>
                  <a:schemeClr val="tx1"/>
                </a:solidFill>
                <a:latin typeface="仿宋" panose="02010609060101010101" pitchFamily="49" charset="-122"/>
                <a:ea typeface="仿宋" panose="02010609060101010101" pitchFamily="49" charset="-122"/>
              </a:rPr>
              <a:t>和内存分配表。</a:t>
            </a:r>
            <a:r>
              <a:rPr lang="zh-CN" altLang="en-US" b="1" dirty="0">
                <a:solidFill>
                  <a:schemeClr val="tx1"/>
                </a:solidFill>
                <a:latin typeface="仿宋" panose="02010609060101010101" pitchFamily="49" charset="-122"/>
                <a:ea typeface="仿宋" panose="02010609060101010101" pitchFamily="49" charset="-122"/>
              </a:rPr>
              <a:t>      </a:t>
            </a:r>
          </a:p>
        </p:txBody>
      </p:sp>
      <p:pic>
        <p:nvPicPr>
          <p:cNvPr id="2" name="图片 1"/>
          <p:cNvPicPr>
            <a:picLocks noChangeAspect="1"/>
          </p:cNvPicPr>
          <p:nvPr/>
        </p:nvPicPr>
        <p:blipFill>
          <a:blip r:embed="rId2"/>
          <a:stretch>
            <a:fillRect/>
          </a:stretch>
        </p:blipFill>
        <p:spPr>
          <a:xfrm>
            <a:off x="6903118" y="5002161"/>
            <a:ext cx="1877194" cy="1509539"/>
          </a:xfrm>
          <a:prstGeom prst="rect">
            <a:avLst/>
          </a:prstGeom>
        </p:spPr>
      </p:pic>
    </p:spTree>
    <p:extLst>
      <p:ext uri="{BB962C8B-B14F-4D97-AF65-F5344CB8AC3E}">
        <p14:creationId xmlns:p14="http://schemas.microsoft.com/office/powerpoint/2010/main" val="332220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进程的换入</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6" name="Rectangle 5">
            <a:extLst>
              <a:ext uri="{FF2B5EF4-FFF2-40B4-BE49-F238E27FC236}">
                <a16:creationId xmlns:a16="http://schemas.microsoft.com/office/drawing/2014/main" id="{46A32B73-0B77-4BF1-A013-1A9E583A4FE6}"/>
              </a:ext>
            </a:extLst>
          </p:cNvPr>
          <p:cNvSpPr txBox="1">
            <a:spLocks noChangeArrowheads="1"/>
          </p:cNvSpPr>
          <p:nvPr/>
        </p:nvSpPr>
        <p:spPr bwMode="auto">
          <a:xfrm>
            <a:off x="463080" y="1565065"/>
            <a:ext cx="8229600" cy="44479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50000"/>
              </a:lnSpc>
              <a:buFont typeface="+mj-lt"/>
              <a:buAutoNum type="arabicPeriod"/>
            </a:pPr>
            <a:r>
              <a:rPr kumimoji="1" lang="en-US" altLang="en-US" sz="2400" b="1" kern="0" dirty="0" err="1">
                <a:latin typeface="仿宋" panose="02010609060101010101" pitchFamily="49" charset="-122"/>
                <a:ea typeface="仿宋" panose="02010609060101010101" pitchFamily="49" charset="-122"/>
              </a:rPr>
              <a:t>检查PCB集合中的所有进程的状态</a:t>
            </a:r>
            <a:endParaRPr kumimoji="1" lang="en-US" altLang="en-US" sz="2400" b="1" kern="0" dirty="0">
              <a:latin typeface="仿宋" panose="02010609060101010101" pitchFamily="49" charset="-122"/>
              <a:ea typeface="仿宋" panose="02010609060101010101" pitchFamily="49" charset="-122"/>
            </a:endParaRPr>
          </a:p>
          <a:p>
            <a:pPr marL="457200" indent="-457200" eaLnBrk="1" hangingPunct="1">
              <a:lnSpc>
                <a:spcPct val="150000"/>
              </a:lnSpc>
              <a:buFont typeface="+mj-lt"/>
              <a:buAutoNum type="arabicPeriod"/>
            </a:pPr>
            <a:r>
              <a:rPr kumimoji="1" lang="zh-CN" altLang="en-US" sz="2400" b="1" kern="0" dirty="0">
                <a:latin typeface="仿宋" panose="02010609060101010101" pitchFamily="49" charset="-122"/>
                <a:ea typeface="仿宋" panose="02010609060101010101" pitchFamily="49" charset="-122"/>
              </a:rPr>
              <a:t>找到</a:t>
            </a:r>
            <a:r>
              <a:rPr kumimoji="1" lang="en-US" altLang="en-US" sz="2400" b="1" kern="0" dirty="0">
                <a:latin typeface="仿宋" panose="02010609060101010101" pitchFamily="49" charset="-122"/>
                <a:ea typeface="仿宋" panose="02010609060101010101" pitchFamily="49" charset="-122"/>
              </a:rPr>
              <a:t>“</a:t>
            </a:r>
            <a:r>
              <a:rPr kumimoji="1" lang="en-US" altLang="en-US" sz="2400" b="1" kern="0" dirty="0" err="1">
                <a:solidFill>
                  <a:srgbClr val="FF0000"/>
                </a:solidFill>
                <a:latin typeface="仿宋" panose="02010609060101010101" pitchFamily="49" charset="-122"/>
                <a:ea typeface="仿宋" panose="02010609060101010101" pitchFamily="49" charset="-122"/>
              </a:rPr>
              <a:t>就绪且换出</a:t>
            </a:r>
            <a:r>
              <a:rPr kumimoji="1" lang="en-US" altLang="en-US" sz="2400" b="1" kern="0" dirty="0" err="1">
                <a:latin typeface="仿宋" panose="02010609060101010101" pitchFamily="49" charset="-122"/>
                <a:ea typeface="仿宋" panose="02010609060101010101" pitchFamily="49" charset="-122"/>
              </a:rPr>
              <a:t>”的进程。如果有多个，找出</a:t>
            </a:r>
            <a:r>
              <a:rPr kumimoji="1" lang="en-US" altLang="en-US" sz="2400" b="1" kern="0" dirty="0" err="1">
                <a:solidFill>
                  <a:srgbClr val="FF0000"/>
                </a:solidFill>
                <a:latin typeface="仿宋" panose="02010609060101010101" pitchFamily="49" charset="-122"/>
                <a:ea typeface="仿宋" panose="02010609060101010101" pitchFamily="49" charset="-122"/>
              </a:rPr>
              <a:t>优先级高</a:t>
            </a:r>
            <a:r>
              <a:rPr kumimoji="1" lang="en-US" altLang="en-US" sz="2400" b="1" kern="0" dirty="0" err="1">
                <a:latin typeface="仿宋" panose="02010609060101010101" pitchFamily="49" charset="-122"/>
                <a:ea typeface="仿宋" panose="02010609060101010101" pitchFamily="49" charset="-122"/>
              </a:rPr>
              <a:t>的或者换出时间最久的</a:t>
            </a:r>
            <a:endParaRPr kumimoji="1" lang="en-US" altLang="en-US" sz="2400" b="1" kern="0" dirty="0">
              <a:latin typeface="仿宋" panose="02010609060101010101" pitchFamily="49" charset="-122"/>
              <a:ea typeface="仿宋" panose="02010609060101010101" pitchFamily="49" charset="-122"/>
            </a:endParaRPr>
          </a:p>
          <a:p>
            <a:pPr marL="457200" indent="-457200" eaLnBrk="1" hangingPunct="1">
              <a:lnSpc>
                <a:spcPct val="150000"/>
              </a:lnSpc>
              <a:buFont typeface="+mj-lt"/>
              <a:buAutoNum type="arabicPeriod"/>
            </a:pPr>
            <a:r>
              <a:rPr kumimoji="1" lang="en-US" altLang="en-US" sz="2400" b="1" kern="0" dirty="0" err="1">
                <a:latin typeface="仿宋" panose="02010609060101010101" pitchFamily="49" charset="-122"/>
                <a:ea typeface="仿宋" panose="02010609060101010101" pitchFamily="49" charset="-122"/>
              </a:rPr>
              <a:t>根据进程大小为其</a:t>
            </a:r>
            <a:r>
              <a:rPr kumimoji="1" lang="en-US" altLang="en-US" sz="2400" b="1" kern="0" dirty="0" err="1">
                <a:solidFill>
                  <a:srgbClr val="FF0000"/>
                </a:solidFill>
                <a:latin typeface="仿宋" panose="02010609060101010101" pitchFamily="49" charset="-122"/>
                <a:ea typeface="仿宋" panose="02010609060101010101" pitchFamily="49" charset="-122"/>
              </a:rPr>
              <a:t>申请内存空间</a:t>
            </a:r>
            <a:r>
              <a:rPr kumimoji="1" lang="zh-CN" altLang="en-US" sz="2400" b="1" kern="0" dirty="0">
                <a:solidFill>
                  <a:srgbClr val="FF0000"/>
                </a:solidFill>
                <a:latin typeface="仿宋" panose="02010609060101010101" pitchFamily="49" charset="-122"/>
                <a:ea typeface="仿宋" panose="02010609060101010101" pitchFamily="49" charset="-122"/>
              </a:rPr>
              <a:t>。</a:t>
            </a:r>
            <a:r>
              <a:rPr kumimoji="1" lang="en-US" altLang="en-US" sz="2400" b="1" kern="0" dirty="0" err="1">
                <a:latin typeface="仿宋" panose="02010609060101010101" pitchFamily="49" charset="-122"/>
                <a:ea typeface="仿宋" panose="02010609060101010101" pitchFamily="49" charset="-122"/>
              </a:rPr>
              <a:t>若成功，则直接将进程换入</a:t>
            </a:r>
            <a:r>
              <a:rPr kumimoji="1" lang="zh-CN" altLang="en-US" sz="2400" b="1" kern="0" dirty="0">
                <a:latin typeface="仿宋" panose="02010609060101010101" pitchFamily="49" charset="-122"/>
                <a:ea typeface="仿宋" panose="02010609060101010101" pitchFamily="49" charset="-122"/>
              </a:rPr>
              <a:t>；</a:t>
            </a:r>
            <a:r>
              <a:rPr kumimoji="1" lang="en-US" altLang="en-US" sz="2400" b="1" kern="0" dirty="0" err="1">
                <a:latin typeface="仿宋" panose="02010609060101010101" pitchFamily="49" charset="-122"/>
                <a:ea typeface="仿宋" panose="02010609060101010101" pitchFamily="49" charset="-122"/>
              </a:rPr>
              <a:t>若失败，则将先引起其它进程的换出，然后再将该进程换入</a:t>
            </a:r>
            <a:endParaRPr kumimoji="1" lang="en-US" altLang="en-US" sz="2400" b="1" kern="0" dirty="0">
              <a:latin typeface="仿宋" panose="02010609060101010101" pitchFamily="49" charset="-122"/>
              <a:ea typeface="仿宋" panose="02010609060101010101" pitchFamily="49" charset="-122"/>
            </a:endParaRPr>
          </a:p>
          <a:p>
            <a:pPr marL="457200" indent="-457200" eaLnBrk="1" hangingPunct="1">
              <a:lnSpc>
                <a:spcPct val="150000"/>
              </a:lnSpc>
              <a:buFont typeface="+mj-lt"/>
              <a:buAutoNum type="arabicPeriod"/>
            </a:pPr>
            <a:r>
              <a:rPr kumimoji="1" lang="en-US" altLang="en-US" sz="2400" b="1" kern="0" dirty="0" err="1">
                <a:latin typeface="仿宋" panose="02010609060101010101" pitchFamily="49" charset="-122"/>
                <a:ea typeface="仿宋" panose="02010609060101010101" pitchFamily="49" charset="-122"/>
              </a:rPr>
              <a:t>若还有其他进程待换入，则重复上述过程</a:t>
            </a:r>
            <a:endParaRPr kumimoji="0" lang="en-US" altLang="zh-CN" sz="2400" b="1"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82573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进程的对换例子</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marL="514350" lvl="1" indent="-514350" algn="ctr" rtl="0" eaLnBrk="1" fontAlgn="base" hangingPunct="1">
              <a:lnSpc>
                <a:spcPct val="150000"/>
              </a:lnSpc>
              <a:spcBef>
                <a:spcPts val="600"/>
              </a:spcBef>
              <a:spcAft>
                <a:spcPts val="600"/>
              </a:spcAft>
              <a:buFont typeface="+mj-lt"/>
              <a:buAutoNum type="arabicPeriod"/>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6" name="Rectangle 3">
            <a:extLst>
              <a:ext uri="{FF2B5EF4-FFF2-40B4-BE49-F238E27FC236}">
                <a16:creationId xmlns:a16="http://schemas.microsoft.com/office/drawing/2014/main" id="{F5A9C704-7DB0-4D9E-B88C-02EDA75D20F7}"/>
              </a:ext>
            </a:extLst>
          </p:cNvPr>
          <p:cNvSpPr txBox="1">
            <a:spLocks noChangeArrowheads="1"/>
          </p:cNvSpPr>
          <p:nvPr/>
        </p:nvSpPr>
        <p:spPr bwMode="auto">
          <a:xfrm>
            <a:off x="463080" y="1556793"/>
            <a:ext cx="8229600" cy="44644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50000"/>
              </a:lnSpc>
              <a:buFont typeface="+mj-lt"/>
              <a:buAutoNum type="arabicPeriod"/>
            </a:pPr>
            <a:r>
              <a:rPr kumimoji="0" lang="en-US" altLang="zh-CN" sz="2400" b="1" kern="0" dirty="0">
                <a:latin typeface="仿宋" panose="02010609060101010101" pitchFamily="49" charset="-122"/>
                <a:ea typeface="仿宋" panose="02010609060101010101" pitchFamily="49" charset="-122"/>
              </a:rPr>
              <a:t>UNIX</a:t>
            </a:r>
            <a:r>
              <a:rPr kumimoji="0" lang="zh-CN" altLang="en-US" sz="2400" b="1" kern="0" dirty="0">
                <a:latin typeface="仿宋" panose="02010609060101010101" pitchFamily="49" charset="-122"/>
                <a:ea typeface="仿宋" panose="02010609060101010101" pitchFamily="49" charset="-122"/>
              </a:rPr>
              <a:t>系统的早期版本采用</a:t>
            </a:r>
            <a:r>
              <a:rPr kumimoji="0" lang="zh-CN" altLang="en-US" sz="2400" b="1" kern="0" dirty="0">
                <a:solidFill>
                  <a:srgbClr val="FF0000"/>
                </a:solidFill>
                <a:latin typeface="仿宋" panose="02010609060101010101" pitchFamily="49" charset="-122"/>
                <a:ea typeface="仿宋" panose="02010609060101010101" pitchFamily="49" charset="-122"/>
              </a:rPr>
              <a:t>分页存储管理</a:t>
            </a:r>
            <a:r>
              <a:rPr kumimoji="0" lang="zh-CN" altLang="en-US" sz="2400" b="1" kern="0" dirty="0">
                <a:latin typeface="仿宋" panose="02010609060101010101" pitchFamily="49" charset="-122"/>
                <a:ea typeface="仿宋" panose="02010609060101010101" pitchFamily="49" charset="-122"/>
              </a:rPr>
              <a:t>，进程的存储映象可以在内存和交换区之间传递，称为对换</a:t>
            </a:r>
          </a:p>
          <a:p>
            <a:pPr marL="457200" indent="-457200" eaLnBrk="1" hangingPunct="1">
              <a:lnSpc>
                <a:spcPct val="150000"/>
              </a:lnSpc>
              <a:buFont typeface="+mj-lt"/>
              <a:buAutoNum type="arabicPeriod"/>
            </a:pPr>
            <a:r>
              <a:rPr kumimoji="0" lang="en-US" altLang="zh-CN" sz="2400" b="1" kern="0" dirty="0">
                <a:latin typeface="仿宋" panose="02010609060101010101" pitchFamily="49" charset="-122"/>
                <a:ea typeface="仿宋" panose="02010609060101010101" pitchFamily="49" charset="-122"/>
              </a:rPr>
              <a:t>UNIX </a:t>
            </a:r>
            <a:r>
              <a:rPr kumimoji="0" lang="zh-CN" altLang="en-US" sz="2400" b="1" kern="0" dirty="0">
                <a:latin typeface="仿宋" panose="02010609060101010101" pitchFamily="49" charset="-122"/>
                <a:ea typeface="仿宋" panose="02010609060101010101" pitchFamily="49" charset="-122"/>
              </a:rPr>
              <a:t>第</a:t>
            </a:r>
            <a:r>
              <a:rPr kumimoji="0" lang="en-US" altLang="zh-CN" sz="2400" b="1" kern="0" dirty="0">
                <a:latin typeface="仿宋" panose="02010609060101010101" pitchFamily="49" charset="-122"/>
                <a:ea typeface="仿宋" panose="02010609060101010101" pitchFamily="49" charset="-122"/>
              </a:rPr>
              <a:t>6</a:t>
            </a:r>
            <a:r>
              <a:rPr kumimoji="0" lang="zh-CN" altLang="en-US" sz="2400" b="1" kern="0" dirty="0">
                <a:latin typeface="仿宋" panose="02010609060101010101" pitchFamily="49" charset="-122"/>
                <a:ea typeface="仿宋" panose="02010609060101010101" pitchFamily="49" charset="-122"/>
              </a:rPr>
              <a:t>、</a:t>
            </a:r>
            <a:r>
              <a:rPr kumimoji="0" lang="en-US" altLang="zh-CN" sz="2400" b="1" kern="0" dirty="0">
                <a:latin typeface="仿宋" panose="02010609060101010101" pitchFamily="49" charset="-122"/>
                <a:ea typeface="仿宋" panose="02010609060101010101" pitchFamily="49" charset="-122"/>
              </a:rPr>
              <a:t>7</a:t>
            </a:r>
            <a:r>
              <a:rPr kumimoji="0" lang="zh-CN" altLang="en-US" sz="2400" b="1" kern="0" dirty="0">
                <a:latin typeface="仿宋" panose="02010609060101010101" pitchFamily="49" charset="-122"/>
                <a:ea typeface="仿宋" panose="02010609060101010101" pitchFamily="49" charset="-122"/>
              </a:rPr>
              <a:t>版采用对换</a:t>
            </a:r>
          </a:p>
          <a:p>
            <a:pPr marL="457200" indent="-457200" eaLnBrk="1" hangingPunct="1">
              <a:lnSpc>
                <a:spcPct val="150000"/>
              </a:lnSpc>
              <a:buFont typeface="+mj-lt"/>
              <a:buAutoNum type="arabicPeriod"/>
            </a:pPr>
            <a:r>
              <a:rPr kumimoji="0" lang="zh-CN" altLang="en-US" sz="2400" b="1" kern="0" dirty="0">
                <a:latin typeface="仿宋" panose="02010609060101010101" pitchFamily="49" charset="-122"/>
                <a:ea typeface="仿宋" panose="02010609060101010101" pitchFamily="49" charset="-122"/>
              </a:rPr>
              <a:t>在目前的一些</a:t>
            </a:r>
            <a:r>
              <a:rPr kumimoji="0" lang="en-US" altLang="zh-CN" sz="2400" b="1" kern="0" dirty="0">
                <a:latin typeface="仿宋" panose="02010609060101010101" pitchFamily="49" charset="-122"/>
                <a:ea typeface="仿宋" panose="02010609060101010101" pitchFamily="49" charset="-122"/>
              </a:rPr>
              <a:t>UNIX</a:t>
            </a:r>
            <a:r>
              <a:rPr kumimoji="0" lang="zh-CN" altLang="en-US" sz="2400" b="1" kern="0" dirty="0">
                <a:latin typeface="仿宋" panose="02010609060101010101" pitchFamily="49" charset="-122"/>
                <a:ea typeface="仿宋" panose="02010609060101010101" pitchFamily="49" charset="-122"/>
              </a:rPr>
              <a:t>系统中，采用</a:t>
            </a:r>
            <a:r>
              <a:rPr kumimoji="0" lang="zh-CN" altLang="en-US" sz="2400" b="1" kern="0" dirty="0">
                <a:solidFill>
                  <a:srgbClr val="FF0000"/>
                </a:solidFill>
                <a:latin typeface="仿宋" panose="02010609060101010101" pitchFamily="49" charset="-122"/>
                <a:ea typeface="仿宋" panose="02010609060101010101" pitchFamily="49" charset="-122"/>
              </a:rPr>
              <a:t>请求分页存储管理</a:t>
            </a:r>
            <a:r>
              <a:rPr kumimoji="0" lang="zh-CN" altLang="en-US" sz="2400" b="1" kern="0" dirty="0">
                <a:latin typeface="仿宋" panose="02010609060101010101" pitchFamily="49" charset="-122"/>
                <a:ea typeface="仿宋" panose="02010609060101010101" pitchFamily="49" charset="-122"/>
              </a:rPr>
              <a:t>，也就是采用虚拟存储技术，称为请求调页</a:t>
            </a:r>
          </a:p>
          <a:p>
            <a:pPr marL="457200" indent="-457200" eaLnBrk="1" hangingPunct="1">
              <a:lnSpc>
                <a:spcPct val="150000"/>
              </a:lnSpc>
              <a:buFont typeface="+mj-lt"/>
              <a:buAutoNum type="arabicPeriod"/>
            </a:pPr>
            <a:r>
              <a:rPr kumimoji="0" lang="en-US" altLang="zh-CN" sz="2400" b="1" kern="0" dirty="0">
                <a:latin typeface="仿宋" panose="02010609060101010101" pitchFamily="49" charset="-122"/>
                <a:ea typeface="仿宋" panose="02010609060101010101" pitchFamily="49" charset="-122"/>
              </a:rPr>
              <a:t>UNIX SYSTEM Ⅴ</a:t>
            </a:r>
            <a:r>
              <a:rPr kumimoji="0" lang="zh-CN" altLang="en-US" sz="2400" b="1" kern="0" dirty="0">
                <a:latin typeface="仿宋" panose="02010609060101010101" pitchFamily="49" charset="-122"/>
                <a:ea typeface="仿宋" panose="02010609060101010101" pitchFamily="49" charset="-122"/>
              </a:rPr>
              <a:t>采用请求调页（请求分页）。以后的</a:t>
            </a:r>
            <a:r>
              <a:rPr kumimoji="0" lang="en-US" altLang="zh-CN" sz="2400" b="1" kern="0" dirty="0">
                <a:latin typeface="仿宋" panose="02010609060101010101" pitchFamily="49" charset="-122"/>
                <a:ea typeface="仿宋" panose="02010609060101010101" pitchFamily="49" charset="-122"/>
              </a:rPr>
              <a:t>UNIX</a:t>
            </a:r>
            <a:r>
              <a:rPr kumimoji="0" lang="zh-CN" altLang="en-US" sz="2400" b="1" kern="0" dirty="0">
                <a:latin typeface="仿宋" panose="02010609060101010101" pitchFamily="49" charset="-122"/>
                <a:ea typeface="仿宋" panose="02010609060101010101" pitchFamily="49" charset="-122"/>
              </a:rPr>
              <a:t>系统的各种版本均采用了请求调页技术</a:t>
            </a:r>
            <a:endParaRPr kumimoji="0" lang="en-US" altLang="zh-CN" sz="2400" b="1"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388835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65658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对换区管理例子</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2">
            <a:extLst>
              <a:ext uri="{FF2B5EF4-FFF2-40B4-BE49-F238E27FC236}">
                <a16:creationId xmlns:a16="http://schemas.microsoft.com/office/drawing/2014/main" id="{8EC9BEBF-D765-47A6-A759-B24217529AB2}"/>
              </a:ext>
            </a:extLst>
          </p:cNvPr>
          <p:cNvSpPr txBox="1">
            <a:spLocks noChangeArrowheads="1"/>
          </p:cNvSpPr>
          <p:nvPr/>
        </p:nvSpPr>
        <p:spPr bwMode="auto">
          <a:xfrm>
            <a:off x="457200" y="1118171"/>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br>
              <a:rPr kumimoji="0" lang="en-US" altLang="zh-CN" sz="3200" b="1" kern="0" dirty="0">
                <a:solidFill>
                  <a:srgbClr val="FF0000"/>
                </a:solidFill>
                <a:latin typeface="仿宋" panose="02010609060101010101" pitchFamily="49" charset="-122"/>
                <a:ea typeface="仿宋" panose="02010609060101010101" pitchFamily="49" charset="-122"/>
              </a:rPr>
            </a:br>
            <a:r>
              <a:rPr kumimoji="0" lang="en-US" altLang="zh-CN" sz="3200" b="1" kern="0" dirty="0">
                <a:solidFill>
                  <a:srgbClr val="FF0000"/>
                </a:solidFill>
                <a:latin typeface="仿宋" panose="02010609060101010101" pitchFamily="49" charset="-122"/>
                <a:ea typeface="仿宋" panose="02010609060101010101" pitchFamily="49" charset="-122"/>
              </a:rPr>
              <a:t>UNIX</a:t>
            </a:r>
            <a:r>
              <a:rPr kumimoji="0" lang="zh-CN" altLang="en-US" sz="3200" b="1" kern="0" dirty="0">
                <a:solidFill>
                  <a:srgbClr val="FF0000"/>
                </a:solidFill>
                <a:latin typeface="仿宋" panose="02010609060101010101" pitchFamily="49" charset="-122"/>
                <a:ea typeface="仿宋" panose="02010609060101010101" pitchFamily="49" charset="-122"/>
              </a:rPr>
              <a:t>系统对换空间的管理</a:t>
            </a:r>
            <a:br>
              <a:rPr kumimoji="0" lang="zh-CN" altLang="en-US" sz="3200" b="1" kern="0" dirty="0">
                <a:solidFill>
                  <a:srgbClr val="FF0000"/>
                </a:solidFill>
                <a:latin typeface="仿宋" panose="02010609060101010101" pitchFamily="49" charset="-122"/>
                <a:ea typeface="仿宋" panose="02010609060101010101" pitchFamily="49" charset="-122"/>
              </a:rPr>
            </a:br>
            <a:endParaRPr kumimoji="0" lang="zh-CN" altLang="en-US" sz="3200" b="1" kern="0" dirty="0">
              <a:solidFill>
                <a:srgbClr val="FF0000"/>
              </a:solidFill>
              <a:latin typeface="仿宋" panose="02010609060101010101" pitchFamily="49" charset="-122"/>
              <a:ea typeface="仿宋" panose="02010609060101010101" pitchFamily="49" charset="-122"/>
            </a:endParaRPr>
          </a:p>
        </p:txBody>
      </p:sp>
      <p:pic>
        <p:nvPicPr>
          <p:cNvPr id="7" name="Picture 4">
            <a:extLst>
              <a:ext uri="{FF2B5EF4-FFF2-40B4-BE49-F238E27FC236}">
                <a16:creationId xmlns:a16="http://schemas.microsoft.com/office/drawing/2014/main" id="{AC752D13-11D0-4CE9-B8B4-6B3AC555FB49}"/>
              </a:ext>
            </a:extLst>
          </p:cNvPr>
          <p:cNvPicPr>
            <a:picLocks noChangeAspect="1" noChangeArrowheads="1"/>
          </p:cNvPicPr>
          <p:nvPr/>
        </p:nvPicPr>
        <p:blipFill>
          <a:blip r:embed="rId2" cstate="print"/>
          <a:srcRect/>
          <a:stretch>
            <a:fillRect/>
          </a:stretch>
        </p:blipFill>
        <p:spPr bwMode="auto">
          <a:xfrm>
            <a:off x="1000125" y="3501008"/>
            <a:ext cx="7143750" cy="1547813"/>
          </a:xfrm>
          <a:prstGeom prst="rect">
            <a:avLst/>
          </a:prstGeom>
          <a:noFill/>
          <a:ln w="19050" algn="ctr">
            <a:noFill/>
            <a:miter lim="800000"/>
            <a:headEnd/>
            <a:tailEnd/>
          </a:ln>
        </p:spPr>
      </p:pic>
    </p:spTree>
    <p:extLst>
      <p:ext uri="{BB962C8B-B14F-4D97-AF65-F5344CB8AC3E}">
        <p14:creationId xmlns:p14="http://schemas.microsoft.com/office/powerpoint/2010/main" val="409013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p:txBody>
      </p:sp>
      <p:graphicFrame>
        <p:nvGraphicFramePr>
          <p:cNvPr id="17" name="表格 16"/>
          <p:cNvGraphicFramePr>
            <a:graphicFrameLocks noGrp="1"/>
          </p:cNvGraphicFramePr>
          <p:nvPr>
            <p:extLst>
              <p:ext uri="{D42A27DB-BD31-4B8C-83A1-F6EECF244321}">
                <p14:modId xmlns:p14="http://schemas.microsoft.com/office/powerpoint/2010/main" val="302043401"/>
              </p:ext>
            </p:extLst>
          </p:nvPr>
        </p:nvGraphicFramePr>
        <p:xfrm>
          <a:off x="65311" y="836712"/>
          <a:ext cx="2922513" cy="1249680"/>
        </p:xfrm>
        <a:graphic>
          <a:graphicData uri="http://schemas.openxmlformats.org/drawingml/2006/table">
            <a:tbl>
              <a:tblPr>
                <a:tableStyleId>{5C22544A-7EE6-4342-B048-85BDC9FD1C3A}</a:tableStyleId>
              </a:tblPr>
              <a:tblGrid>
                <a:gridCol w="314883">
                  <a:extLst>
                    <a:ext uri="{9D8B030D-6E8A-4147-A177-3AD203B41FA5}">
                      <a16:colId xmlns:a16="http://schemas.microsoft.com/office/drawing/2014/main" val="20000"/>
                    </a:ext>
                  </a:extLst>
                </a:gridCol>
                <a:gridCol w="2607630">
                  <a:extLst>
                    <a:ext uri="{9D8B030D-6E8A-4147-A177-3AD203B41FA5}">
                      <a16:colId xmlns:a16="http://schemas.microsoft.com/office/drawing/2014/main" val="20001"/>
                    </a:ext>
                  </a:extLst>
                </a:gridCol>
              </a:tblGrid>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多层结构的存储器系统</a:t>
                      </a:r>
                    </a:p>
                  </a:txBody>
                  <a:tcPr marL="7620" marR="7620" marT="7620" marB="0" anchor="ctr">
                    <a:solidFill>
                      <a:schemeClr val="accent4">
                        <a:lumMod val="75000"/>
                      </a:schemeClr>
                    </a:solidFill>
                  </a:tcPr>
                </a:tc>
                <a:extLst>
                  <a:ext uri="{0D108BD9-81ED-4DB2-BD59-A6C34878D82A}">
                    <a16:rowId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2">
                        <a:lumMod val="50000"/>
                      </a:schemeClr>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主存储器与寄存器</a:t>
                      </a:r>
                    </a:p>
                  </a:txBody>
                  <a:tcPr marL="7620" marR="7620" marT="7620" marB="0" anchor="ctr">
                    <a:solidFill>
                      <a:schemeClr val="bg2">
                        <a:lumMod val="50000"/>
                      </a:schemeClr>
                    </a:solidFill>
                  </a:tcPr>
                </a:tc>
                <a:extLst>
                  <a:ext uri="{0D108BD9-81ED-4DB2-BD59-A6C34878D82A}">
                    <a16:rowId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高速缓冲和磁盘缓冲</a:t>
                      </a:r>
                    </a:p>
                  </a:txBody>
                  <a:tcPr marL="7620" marR="7620" marT="7620" marB="0" anchor="ctr">
                    <a:solidFill>
                      <a:schemeClr val="accent4">
                        <a:lumMod val="75000"/>
                      </a:schemeClr>
                    </a:solidFill>
                  </a:tcPr>
                </a:tc>
                <a:extLst>
                  <a:ext uri="{0D108BD9-81ED-4DB2-BD59-A6C34878D82A}">
                    <a16:rowId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存储器管理</a:t>
                      </a:r>
                    </a:p>
                  </a:txBody>
                  <a:tcPr marL="7620" marR="7620" marT="7620" marB="0" anchor="ctr">
                    <a:solidFill>
                      <a:schemeClr val="accent4">
                        <a:lumMod val="75000"/>
                      </a:schemeClr>
                    </a:solidFill>
                  </a:tcPr>
                </a:tc>
                <a:extLst>
                  <a:ext uri="{0D108BD9-81ED-4DB2-BD59-A6C34878D82A}">
                    <a16:rowId xmlns:a16="http://schemas.microsoft.com/office/drawing/2014/main" val="726819437"/>
                  </a:ext>
                </a:extLst>
              </a:tr>
            </a:tbl>
          </a:graphicData>
        </a:graphic>
      </p:graphicFrame>
      <p:graphicFrame>
        <p:nvGraphicFramePr>
          <p:cNvPr id="18" name="内容占位符 3">
            <a:extLst>
              <a:ext uri="{FF2B5EF4-FFF2-40B4-BE49-F238E27FC236}">
                <a16:creationId xmlns:a16="http://schemas.microsoft.com/office/drawing/2014/main" id="{94907CFB-21C7-402A-AEB6-EB85FADD611C}"/>
              </a:ext>
            </a:extLst>
          </p:cNvPr>
          <p:cNvGraphicFramePr>
            <a:graphicFrameLocks noGrp="1"/>
          </p:cNvGraphicFramePr>
          <p:nvPr>
            <p:ph idx="1"/>
            <p:extLst>
              <p:ext uri="{D42A27DB-BD31-4B8C-83A1-F6EECF244321}">
                <p14:modId xmlns:p14="http://schemas.microsoft.com/office/powerpoint/2010/main" val="2430234711"/>
              </p:ext>
            </p:extLst>
          </p:nvPr>
        </p:nvGraphicFramePr>
        <p:xfrm>
          <a:off x="11759" y="1643063"/>
          <a:ext cx="9144000" cy="5214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4"/>
          <p:cNvPicPr>
            <a:picLocks noChangeAspect="1"/>
          </p:cNvPicPr>
          <p:nvPr/>
        </p:nvPicPr>
        <p:blipFill>
          <a:blip r:embed="rId7"/>
          <a:stretch>
            <a:fillRect/>
          </a:stretch>
        </p:blipFill>
        <p:spPr>
          <a:xfrm>
            <a:off x="3419872" y="639834"/>
            <a:ext cx="1822741" cy="1286190"/>
          </a:xfrm>
          <a:prstGeom prst="rect">
            <a:avLst/>
          </a:prstGeom>
        </p:spPr>
      </p:pic>
      <p:pic>
        <p:nvPicPr>
          <p:cNvPr id="6" name="图片 5"/>
          <p:cNvPicPr>
            <a:picLocks noChangeAspect="1"/>
          </p:cNvPicPr>
          <p:nvPr/>
        </p:nvPicPr>
        <p:blipFill>
          <a:blip r:embed="rId8"/>
          <a:stretch>
            <a:fillRect/>
          </a:stretch>
        </p:blipFill>
        <p:spPr>
          <a:xfrm>
            <a:off x="5796136" y="693332"/>
            <a:ext cx="2093192" cy="1263371"/>
          </a:xfrm>
          <a:prstGeom prst="rect">
            <a:avLst/>
          </a:prstGeom>
        </p:spPr>
      </p:pic>
      <p:cxnSp>
        <p:nvCxnSpPr>
          <p:cNvPr id="7" name="肘形连接符 6"/>
          <p:cNvCxnSpPr/>
          <p:nvPr/>
        </p:nvCxnSpPr>
        <p:spPr>
          <a:xfrm rot="5400000" flipH="1" flipV="1">
            <a:off x="1755404" y="2501180"/>
            <a:ext cx="3472952" cy="1440160"/>
          </a:xfrm>
          <a:prstGeom prst="bentConnector3">
            <a:avLst>
              <a:gd name="adj1" fmla="val 50000"/>
            </a:avLst>
          </a:prstGeom>
          <a:ln w="5715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9" name="肘形连接符 8"/>
          <p:cNvCxnSpPr/>
          <p:nvPr/>
        </p:nvCxnSpPr>
        <p:spPr>
          <a:xfrm rot="16200000" flipV="1">
            <a:off x="6588224" y="1628800"/>
            <a:ext cx="1368152" cy="360040"/>
          </a:xfrm>
          <a:prstGeom prst="bentConnector3">
            <a:avLst>
              <a:gd name="adj1" fmla="val 50000"/>
            </a:avLst>
          </a:prstGeom>
          <a:ln w="5715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87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graphicEl>
                                              <a:dgm id="{F498ED07-D6D6-4ACF-829D-43841F230CF2}"/>
                                            </p:graphicEl>
                                          </p:spTgt>
                                        </p:tgtEl>
                                        <p:attrNameLst>
                                          <p:attrName>style.visibility</p:attrName>
                                        </p:attrNameLst>
                                      </p:cBhvr>
                                      <p:to>
                                        <p:strVal val="visible"/>
                                      </p:to>
                                    </p:set>
                                    <p:anim calcmode="lin" valueType="num">
                                      <p:cBhvr additive="base">
                                        <p:cTn id="7" dur="500" fill="hold"/>
                                        <p:tgtEl>
                                          <p:spTgt spid="18">
                                            <p:graphicEl>
                                              <a:dgm id="{F498ED07-D6D6-4ACF-829D-43841F230CF2}"/>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graphicEl>
                                              <a:dgm id="{F498ED07-D6D6-4ACF-829D-43841F230CF2}"/>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graphicEl>
                                              <a:dgm id="{CC71B173-13BF-479B-B412-9E54F6174080}"/>
                                            </p:graphicEl>
                                          </p:spTgt>
                                        </p:tgtEl>
                                        <p:attrNameLst>
                                          <p:attrName>style.visibility</p:attrName>
                                        </p:attrNameLst>
                                      </p:cBhvr>
                                      <p:to>
                                        <p:strVal val="visible"/>
                                      </p:to>
                                    </p:set>
                                    <p:anim calcmode="lin" valueType="num">
                                      <p:cBhvr additive="base">
                                        <p:cTn id="11" dur="500" fill="hold"/>
                                        <p:tgtEl>
                                          <p:spTgt spid="18">
                                            <p:graphicEl>
                                              <a:dgm id="{CC71B173-13BF-479B-B412-9E54F6174080}"/>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
                                            <p:graphicEl>
                                              <a:dgm id="{CC71B173-13BF-479B-B412-9E54F6174080}"/>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graphicEl>
                                              <a:dgm id="{B47D9F78-34A6-4721-8B8D-BF77E89DDD67}"/>
                                            </p:graphicEl>
                                          </p:spTgt>
                                        </p:tgtEl>
                                        <p:attrNameLst>
                                          <p:attrName>style.visibility</p:attrName>
                                        </p:attrNameLst>
                                      </p:cBhvr>
                                      <p:to>
                                        <p:strVal val="visible"/>
                                      </p:to>
                                    </p:set>
                                    <p:anim calcmode="lin" valueType="num">
                                      <p:cBhvr additive="base">
                                        <p:cTn id="17" dur="500" fill="hold"/>
                                        <p:tgtEl>
                                          <p:spTgt spid="18">
                                            <p:graphicEl>
                                              <a:dgm id="{B47D9F78-34A6-4721-8B8D-BF77E89DDD67}"/>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
                                            <p:graphicEl>
                                              <a:dgm id="{B47D9F78-34A6-4721-8B8D-BF77E89DDD67}"/>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graphicEl>
                                              <a:dgm id="{70BDF2CA-6183-4E74-ABC7-57212E0DA609}"/>
                                            </p:graphicEl>
                                          </p:spTgt>
                                        </p:tgtEl>
                                        <p:attrNameLst>
                                          <p:attrName>style.visibility</p:attrName>
                                        </p:attrNameLst>
                                      </p:cBhvr>
                                      <p:to>
                                        <p:strVal val="visible"/>
                                      </p:to>
                                    </p:set>
                                    <p:anim calcmode="lin" valueType="num">
                                      <p:cBhvr additive="base">
                                        <p:cTn id="21" dur="500" fill="hold"/>
                                        <p:tgtEl>
                                          <p:spTgt spid="18">
                                            <p:graphicEl>
                                              <a:dgm id="{70BDF2CA-6183-4E74-ABC7-57212E0DA609}"/>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18">
                                            <p:graphicEl>
                                              <a:dgm id="{70BDF2CA-6183-4E74-ABC7-57212E0DA609}"/>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Dgm bld="lvlAtOnc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2">
            <a:extLst>
              <a:ext uri="{FF2B5EF4-FFF2-40B4-BE49-F238E27FC236}">
                <a16:creationId xmlns:a16="http://schemas.microsoft.com/office/drawing/2014/main" id="{3480AD42-5DB7-44D9-BF3B-02A7E1EA99A9}"/>
              </a:ext>
            </a:extLst>
          </p:cNvPr>
          <p:cNvSpPr txBox="1">
            <a:spLocks noChangeArrowheads="1"/>
          </p:cNvSpPr>
          <p:nvPr/>
        </p:nvSpPr>
        <p:spPr bwMode="auto">
          <a:xfrm>
            <a:off x="351532" y="65430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br>
              <a:rPr kumimoji="0" lang="en-US" altLang="zh-CN" sz="3200" b="1" kern="0">
                <a:solidFill>
                  <a:srgbClr val="FF0000"/>
                </a:solidFill>
                <a:latin typeface="黑体" pitchFamily="2" charset="-122"/>
                <a:ea typeface="黑体" pitchFamily="2" charset="-122"/>
              </a:rPr>
            </a:br>
            <a:r>
              <a:rPr kumimoji="0" lang="en-US" altLang="zh-CN" sz="3200" b="1" kern="0">
                <a:solidFill>
                  <a:srgbClr val="FF0000"/>
                </a:solidFill>
                <a:latin typeface="黑体" pitchFamily="2" charset="-122"/>
                <a:ea typeface="黑体" pitchFamily="2" charset="-122"/>
              </a:rPr>
              <a:t>UNIX</a:t>
            </a:r>
            <a:r>
              <a:rPr kumimoji="0" lang="zh-CN" altLang="en-US" sz="3200" b="1" kern="0">
                <a:solidFill>
                  <a:srgbClr val="FF0000"/>
                </a:solidFill>
                <a:latin typeface="黑体" pitchFamily="2" charset="-122"/>
                <a:ea typeface="黑体" pitchFamily="2" charset="-122"/>
              </a:rPr>
              <a:t>系统对换空间的管理</a:t>
            </a:r>
            <a:br>
              <a:rPr kumimoji="0" lang="zh-CN" altLang="en-US" sz="3200" b="1" kern="0">
                <a:solidFill>
                  <a:srgbClr val="FF0000"/>
                </a:solidFill>
                <a:latin typeface="黑体" pitchFamily="2" charset="-122"/>
                <a:ea typeface="黑体" pitchFamily="2" charset="-122"/>
              </a:rPr>
            </a:br>
            <a:endParaRPr kumimoji="0" lang="zh-CN" altLang="en-US" sz="3200" b="1" kern="0">
              <a:solidFill>
                <a:srgbClr val="FF0000"/>
              </a:solidFill>
              <a:latin typeface="黑体" pitchFamily="2" charset="-122"/>
              <a:ea typeface="黑体" pitchFamily="2" charset="-122"/>
            </a:endParaRPr>
          </a:p>
        </p:txBody>
      </p:sp>
      <p:sp>
        <p:nvSpPr>
          <p:cNvPr id="6" name="Rectangle 3">
            <a:extLst>
              <a:ext uri="{FF2B5EF4-FFF2-40B4-BE49-F238E27FC236}">
                <a16:creationId xmlns:a16="http://schemas.microsoft.com/office/drawing/2014/main" id="{DF23B3B4-D4A4-483E-93C8-65D9B2A987DE}"/>
              </a:ext>
            </a:extLst>
          </p:cNvPr>
          <p:cNvSpPr txBox="1">
            <a:spLocks noChangeArrowheads="1"/>
          </p:cNvSpPr>
          <p:nvPr/>
        </p:nvSpPr>
        <p:spPr bwMode="auto">
          <a:xfrm>
            <a:off x="251520" y="1665539"/>
            <a:ext cx="8218487" cy="5143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0" lang="zh-CN" altLang="en-US" sz="2000" b="1" kern="0" dirty="0">
                <a:latin typeface="仿宋" panose="02010609060101010101" pitchFamily="49" charset="-122"/>
                <a:ea typeface="仿宋" panose="02010609060101010101" pitchFamily="49" charset="-122"/>
              </a:rPr>
              <a:t>对换存储管理的数据结构</a:t>
            </a:r>
          </a:p>
          <a:p>
            <a:pPr eaLnBrk="1" hangingPunct="1">
              <a:lnSpc>
                <a:spcPct val="150000"/>
              </a:lnSpc>
              <a:buFont typeface="Wingdings" pitchFamily="2" charset="2"/>
              <a:buChar char="l"/>
            </a:pPr>
            <a:r>
              <a:rPr kumimoji="0" lang="zh-CN" altLang="en-US" sz="2000" b="1" kern="0" dirty="0">
                <a:latin typeface="仿宋" panose="02010609060101010101" pitchFamily="49" charset="-122"/>
                <a:ea typeface="仿宋" panose="02010609060101010101" pitchFamily="49" charset="-122"/>
              </a:rPr>
              <a:t>系统设置了两个相同的结构：</a:t>
            </a:r>
          </a:p>
          <a:p>
            <a:pPr lvl="1" eaLnBrk="1" hangingPunct="1">
              <a:lnSpc>
                <a:spcPct val="150000"/>
              </a:lnSpc>
              <a:buFont typeface="Wingdings" pitchFamily="2" charset="2"/>
              <a:buChar char="l"/>
            </a:pPr>
            <a:r>
              <a:rPr kumimoji="0" lang="en-US" altLang="zh-CN" sz="2000" b="1" kern="0" dirty="0" err="1">
                <a:latin typeface="仿宋" panose="02010609060101010101" pitchFamily="49" charset="-122"/>
                <a:ea typeface="仿宋" panose="02010609060101010101" pitchFamily="49" charset="-122"/>
              </a:rPr>
              <a:t>coremap</a:t>
            </a:r>
            <a:r>
              <a:rPr kumimoji="0" lang="zh-CN" altLang="en-US" sz="2000" b="1" kern="0" dirty="0">
                <a:latin typeface="仿宋" panose="02010609060101010101" pitchFamily="49" charset="-122"/>
                <a:ea typeface="仿宋" panose="02010609060101010101" pitchFamily="49" charset="-122"/>
              </a:rPr>
              <a:t>内存空闲区表</a:t>
            </a:r>
          </a:p>
          <a:p>
            <a:pPr lvl="1" eaLnBrk="1" hangingPunct="1">
              <a:lnSpc>
                <a:spcPct val="150000"/>
              </a:lnSpc>
              <a:buFont typeface="Wingdings" pitchFamily="2" charset="2"/>
              <a:buChar char="l"/>
            </a:pPr>
            <a:r>
              <a:rPr kumimoji="0" lang="en-US" altLang="zh-CN" sz="2000" b="1" kern="0" dirty="0" err="1">
                <a:latin typeface="仿宋" panose="02010609060101010101" pitchFamily="49" charset="-122"/>
                <a:ea typeface="仿宋" panose="02010609060101010101" pitchFamily="49" charset="-122"/>
              </a:rPr>
              <a:t>swapmap</a:t>
            </a:r>
            <a:r>
              <a:rPr kumimoji="0" lang="zh-CN" altLang="en-US" sz="2000" b="1" kern="0" dirty="0">
                <a:latin typeface="仿宋" panose="02010609060101010101" pitchFamily="49" charset="-122"/>
                <a:ea typeface="仿宋" panose="02010609060101010101" pitchFamily="49" charset="-122"/>
              </a:rPr>
              <a:t>对换区空闲区表</a:t>
            </a:r>
          </a:p>
          <a:p>
            <a:pPr eaLnBrk="1" hangingPunct="1">
              <a:lnSpc>
                <a:spcPct val="150000"/>
              </a:lnSpc>
              <a:buFont typeface="Wingdings" pitchFamily="2" charset="2"/>
              <a:buChar char="l"/>
            </a:pPr>
            <a:r>
              <a:rPr kumimoji="0" lang="zh-CN" altLang="en-US" sz="2000" b="1" kern="0" dirty="0">
                <a:latin typeface="仿宋" panose="02010609060101010101" pitchFamily="49" charset="-122"/>
                <a:ea typeface="仿宋" panose="02010609060101010101" pitchFamily="49" charset="-122"/>
              </a:rPr>
              <a:t>空闲区的</a:t>
            </a:r>
            <a:r>
              <a:rPr kumimoji="0" lang="zh-CN" altLang="en-US" sz="2000" b="1" kern="0" dirty="0">
                <a:solidFill>
                  <a:srgbClr val="FF0000"/>
                </a:solidFill>
                <a:latin typeface="仿宋" panose="02010609060101010101" pitchFamily="49" charset="-122"/>
                <a:ea typeface="仿宋" panose="02010609060101010101" pitchFamily="49" charset="-122"/>
              </a:rPr>
              <a:t>分配采用最佳适应法</a:t>
            </a:r>
            <a:r>
              <a:rPr kumimoji="0" lang="zh-CN" altLang="en-US" sz="2000" b="1" kern="0" dirty="0">
                <a:latin typeface="仿宋" panose="02010609060101010101" pitchFamily="49" charset="-122"/>
                <a:ea typeface="仿宋" panose="02010609060101010101" pitchFamily="49" charset="-122"/>
              </a:rPr>
              <a:t>。</a:t>
            </a:r>
          </a:p>
          <a:p>
            <a:pPr eaLnBrk="1" hangingPunct="1">
              <a:lnSpc>
                <a:spcPct val="150000"/>
              </a:lnSpc>
              <a:buFont typeface="Wingdings" pitchFamily="2" charset="2"/>
              <a:buChar char="l"/>
            </a:pPr>
            <a:r>
              <a:rPr kumimoji="0" lang="zh-CN" altLang="en-US" sz="2000" b="1" kern="0" dirty="0">
                <a:latin typeface="仿宋" panose="02010609060101010101" pitchFamily="49" charset="-122"/>
                <a:ea typeface="仿宋" panose="02010609060101010101" pitchFamily="49" charset="-122"/>
              </a:rPr>
              <a:t>程序是：</a:t>
            </a:r>
            <a:r>
              <a:rPr kumimoji="0" lang="en-US" altLang="zh-CN" sz="2000" b="1" kern="0" dirty="0">
                <a:latin typeface="仿宋" panose="02010609060101010101" pitchFamily="49" charset="-122"/>
                <a:ea typeface="仿宋" panose="02010609060101010101" pitchFamily="49" charset="-122"/>
              </a:rPr>
              <a:t>malloc(</a:t>
            </a:r>
            <a:r>
              <a:rPr kumimoji="0" lang="en-US" altLang="zh-CN" sz="2000" b="1" kern="0" dirty="0" err="1">
                <a:latin typeface="仿宋" panose="02010609060101010101" pitchFamily="49" charset="-122"/>
                <a:ea typeface="仿宋" panose="02010609060101010101" pitchFamily="49" charset="-122"/>
              </a:rPr>
              <a:t>map,size</a:t>
            </a:r>
            <a:r>
              <a:rPr kumimoji="0" lang="en-US" altLang="zh-CN" sz="2000" b="1" kern="0" dirty="0">
                <a:latin typeface="仿宋" panose="02010609060101010101" pitchFamily="49" charset="-122"/>
                <a:ea typeface="仿宋" panose="02010609060101010101" pitchFamily="49" charset="-122"/>
              </a:rPr>
              <a:t>)</a:t>
            </a:r>
            <a:endParaRPr kumimoji="0" lang="zh-CN" altLang="en-US" sz="2000" b="1" kern="0" dirty="0">
              <a:latin typeface="仿宋" panose="02010609060101010101" pitchFamily="49" charset="-122"/>
              <a:ea typeface="仿宋" panose="02010609060101010101" pitchFamily="49" charset="-122"/>
            </a:endParaRPr>
          </a:p>
          <a:p>
            <a:pPr eaLnBrk="1" hangingPunct="1">
              <a:lnSpc>
                <a:spcPct val="150000"/>
              </a:lnSpc>
              <a:buFont typeface="Wingdings" pitchFamily="2" charset="2"/>
              <a:buChar char="l"/>
            </a:pPr>
            <a:r>
              <a:rPr kumimoji="0" lang="zh-CN" altLang="en-US" sz="2000" b="1" kern="0" dirty="0">
                <a:latin typeface="仿宋" panose="02010609060101010101" pitchFamily="49" charset="-122"/>
                <a:ea typeface="仿宋" panose="02010609060101010101" pitchFamily="49" charset="-122"/>
              </a:rPr>
              <a:t>空闲区回收程序：</a:t>
            </a:r>
          </a:p>
          <a:p>
            <a:pPr lvl="1" eaLnBrk="1" hangingPunct="1">
              <a:lnSpc>
                <a:spcPct val="150000"/>
              </a:lnSpc>
              <a:buFont typeface="Wingdings" pitchFamily="2" charset="2"/>
              <a:buChar char="l"/>
            </a:pPr>
            <a:r>
              <a:rPr kumimoji="0" lang="en-US" altLang="zh-CN" sz="2000" b="1" kern="0" dirty="0" err="1">
                <a:latin typeface="仿宋" panose="02010609060101010101" pitchFamily="49" charset="-122"/>
                <a:ea typeface="仿宋" panose="02010609060101010101" pitchFamily="49" charset="-122"/>
              </a:rPr>
              <a:t>mfree</a:t>
            </a:r>
            <a:r>
              <a:rPr kumimoji="0" lang="en-US" altLang="zh-CN" sz="2000" b="1" kern="0" dirty="0">
                <a:latin typeface="仿宋" panose="02010609060101010101" pitchFamily="49" charset="-122"/>
                <a:ea typeface="仿宋" panose="02010609060101010101" pitchFamily="49" charset="-122"/>
              </a:rPr>
              <a:t>(map, size, aa)</a:t>
            </a:r>
          </a:p>
          <a:p>
            <a:pPr lvl="1" eaLnBrk="1" hangingPunct="1">
              <a:lnSpc>
                <a:spcPct val="150000"/>
              </a:lnSpc>
              <a:buFont typeface="Wingdings" pitchFamily="2" charset="2"/>
              <a:buChar char="l"/>
            </a:pPr>
            <a:r>
              <a:rPr kumimoji="0" lang="en-US" altLang="zh-CN" sz="2000" b="1" kern="0" dirty="0">
                <a:latin typeface="仿宋" panose="02010609060101010101" pitchFamily="49" charset="-122"/>
                <a:ea typeface="仿宋" panose="02010609060101010101" pitchFamily="49" charset="-122"/>
              </a:rPr>
              <a:t>map: </a:t>
            </a:r>
            <a:r>
              <a:rPr kumimoji="0" lang="zh-CN" altLang="en-US" sz="2000" b="1" kern="0" dirty="0">
                <a:latin typeface="仿宋" panose="02010609060101010101" pitchFamily="49" charset="-122"/>
                <a:ea typeface="仿宋" panose="02010609060101010101" pitchFamily="49" charset="-122"/>
              </a:rPr>
              <a:t>内存（或对换区）；</a:t>
            </a:r>
            <a:r>
              <a:rPr kumimoji="0" lang="en-US" altLang="zh-CN" sz="2000" b="1" kern="0" dirty="0">
                <a:latin typeface="仿宋" panose="02010609060101010101" pitchFamily="49" charset="-122"/>
                <a:ea typeface="仿宋" panose="02010609060101010101" pitchFamily="49" charset="-122"/>
              </a:rPr>
              <a:t>size: </a:t>
            </a:r>
            <a:r>
              <a:rPr kumimoji="0" lang="zh-CN" altLang="en-US" sz="2000" b="1" kern="0" dirty="0">
                <a:latin typeface="仿宋" panose="02010609060101010101" pitchFamily="49" charset="-122"/>
                <a:ea typeface="仿宋" panose="02010609060101010101" pitchFamily="49" charset="-122"/>
              </a:rPr>
              <a:t>大小；</a:t>
            </a:r>
            <a:r>
              <a:rPr kumimoji="0" lang="en-US" altLang="zh-CN" sz="2000" b="1" kern="0" dirty="0">
                <a:latin typeface="仿宋" panose="02010609060101010101" pitchFamily="49" charset="-122"/>
                <a:ea typeface="仿宋" panose="02010609060101010101" pitchFamily="49" charset="-122"/>
              </a:rPr>
              <a:t>aa: </a:t>
            </a:r>
            <a:r>
              <a:rPr kumimoji="0" lang="zh-CN" altLang="en-US" sz="2000" b="1" kern="0" dirty="0">
                <a:latin typeface="仿宋" panose="02010609060101010101" pitchFamily="49" charset="-122"/>
                <a:ea typeface="仿宋" panose="02010609060101010101" pitchFamily="49" charset="-122"/>
              </a:rPr>
              <a:t>释放区首址</a:t>
            </a:r>
          </a:p>
          <a:p>
            <a:pPr eaLnBrk="1" hangingPunct="1">
              <a:lnSpc>
                <a:spcPct val="150000"/>
              </a:lnSpc>
              <a:buFont typeface="Wingdings" pitchFamily="2" charset="2"/>
              <a:buChar char="l"/>
            </a:pPr>
            <a:endParaRPr kumimoji="0" lang="zh-CN" altLang="en-US" sz="2000" kern="0" dirty="0">
              <a:latin typeface="仿宋" panose="02010609060101010101" pitchFamily="49" charset="-122"/>
              <a:ea typeface="仿宋" panose="02010609060101010101" pitchFamily="49" charset="-122"/>
            </a:endParaRPr>
          </a:p>
          <a:p>
            <a:pPr eaLnBrk="1" hangingPunct="1">
              <a:lnSpc>
                <a:spcPct val="150000"/>
              </a:lnSpc>
              <a:buFont typeface="Wingdings" pitchFamily="2" charset="2"/>
              <a:buChar char="l"/>
            </a:pPr>
            <a:endParaRPr kumimoji="0" lang="en-US" altLang="zh-CN" sz="2000" kern="0" dirty="0">
              <a:latin typeface="仿宋" panose="02010609060101010101" pitchFamily="49" charset="-122"/>
              <a:ea typeface="仿宋" panose="02010609060101010101" pitchFamily="49" charset="-122"/>
            </a:endParaRPr>
          </a:p>
        </p:txBody>
      </p:sp>
      <p:pic>
        <p:nvPicPr>
          <p:cNvPr id="7" name="Picture 5">
            <a:extLst>
              <a:ext uri="{FF2B5EF4-FFF2-40B4-BE49-F238E27FC236}">
                <a16:creationId xmlns:a16="http://schemas.microsoft.com/office/drawing/2014/main" id="{086324EA-9DE1-43F4-B84B-69B1173850F7}"/>
              </a:ext>
            </a:extLst>
          </p:cNvPr>
          <p:cNvPicPr>
            <a:picLocks noChangeAspect="1" noChangeArrowheads="1"/>
          </p:cNvPicPr>
          <p:nvPr/>
        </p:nvPicPr>
        <p:blipFill>
          <a:blip r:embed="rId2" cstate="print"/>
          <a:srcRect/>
          <a:stretch>
            <a:fillRect/>
          </a:stretch>
        </p:blipFill>
        <p:spPr bwMode="auto">
          <a:xfrm>
            <a:off x="5107682" y="2079877"/>
            <a:ext cx="3930650" cy="2619375"/>
          </a:xfrm>
          <a:prstGeom prst="rect">
            <a:avLst/>
          </a:prstGeom>
          <a:noFill/>
          <a:ln w="19050" algn="ctr">
            <a:noFill/>
            <a:miter lim="800000"/>
            <a:headEnd/>
            <a:tailEnd/>
          </a:ln>
        </p:spPr>
      </p:pic>
      <p:sp>
        <p:nvSpPr>
          <p:cNvPr id="8" name="矩形 7"/>
          <p:cNvSpPr/>
          <p:nvPr/>
        </p:nvSpPr>
        <p:spPr>
          <a:xfrm>
            <a:off x="11759" y="29489"/>
            <a:ext cx="765658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对换区管理例子</a:t>
            </a:r>
          </a:p>
        </p:txBody>
      </p:sp>
    </p:spTree>
    <p:extLst>
      <p:ext uri="{BB962C8B-B14F-4D97-AF65-F5344CB8AC3E}">
        <p14:creationId xmlns:p14="http://schemas.microsoft.com/office/powerpoint/2010/main" val="1922347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05618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进程的换入和换出</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2">
            <a:extLst>
              <a:ext uri="{FF2B5EF4-FFF2-40B4-BE49-F238E27FC236}">
                <a16:creationId xmlns:a16="http://schemas.microsoft.com/office/drawing/2014/main" id="{3CF897E8-F17E-4729-AEC4-4E9660A85682}"/>
              </a:ext>
            </a:extLst>
          </p:cNvPr>
          <p:cNvSpPr txBox="1">
            <a:spLocks noChangeArrowheads="1"/>
          </p:cNvSpPr>
          <p:nvPr/>
        </p:nvSpPr>
        <p:spPr bwMode="auto">
          <a:xfrm>
            <a:off x="312415" y="845605"/>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br>
              <a:rPr kumimoji="0" lang="en-US" altLang="zh-CN" sz="3200" b="1" kern="0">
                <a:solidFill>
                  <a:srgbClr val="FF0000"/>
                </a:solidFill>
                <a:latin typeface="黑体" pitchFamily="2" charset="-122"/>
                <a:ea typeface="黑体" pitchFamily="2" charset="-122"/>
              </a:rPr>
            </a:br>
            <a:r>
              <a:rPr kumimoji="0" lang="en-US" altLang="en-US" sz="3200" b="1" kern="0">
                <a:solidFill>
                  <a:srgbClr val="FF0000"/>
                </a:solidFill>
                <a:latin typeface="黑体" pitchFamily="2" charset="-122"/>
                <a:ea typeface="黑体" pitchFamily="2" charset="-122"/>
              </a:rPr>
              <a:t>UNIX系统对换进程</a:t>
            </a:r>
            <a:br>
              <a:rPr kumimoji="0" lang="en-US" altLang="en-US" sz="3200" b="1" kern="0">
                <a:solidFill>
                  <a:srgbClr val="FF0000"/>
                </a:solidFill>
                <a:latin typeface="黑体" pitchFamily="2" charset="-122"/>
                <a:ea typeface="黑体" pitchFamily="2" charset="-122"/>
              </a:rPr>
            </a:br>
            <a:br>
              <a:rPr kumimoji="0" lang="zh-CN" altLang="en-US" sz="3200" b="1" kern="0">
                <a:solidFill>
                  <a:srgbClr val="FF0000"/>
                </a:solidFill>
                <a:latin typeface="黑体" pitchFamily="2" charset="-122"/>
                <a:ea typeface="黑体" pitchFamily="2" charset="-122"/>
              </a:rPr>
            </a:br>
            <a:endParaRPr kumimoji="0" lang="zh-CN" altLang="en-US" sz="3200" b="1" kern="0">
              <a:solidFill>
                <a:srgbClr val="FF0000"/>
              </a:solidFill>
              <a:latin typeface="黑体" pitchFamily="2" charset="-122"/>
              <a:ea typeface="黑体" pitchFamily="2" charset="-122"/>
            </a:endParaRPr>
          </a:p>
        </p:txBody>
      </p:sp>
      <p:sp>
        <p:nvSpPr>
          <p:cNvPr id="6" name="Rectangle 3">
            <a:extLst>
              <a:ext uri="{FF2B5EF4-FFF2-40B4-BE49-F238E27FC236}">
                <a16:creationId xmlns:a16="http://schemas.microsoft.com/office/drawing/2014/main" id="{45F22E76-49AB-4994-A8A7-A33200FE03D1}"/>
              </a:ext>
            </a:extLst>
          </p:cNvPr>
          <p:cNvSpPr txBox="1">
            <a:spLocks noChangeArrowheads="1"/>
          </p:cNvSpPr>
          <p:nvPr/>
        </p:nvSpPr>
        <p:spPr bwMode="auto">
          <a:xfrm>
            <a:off x="179065" y="2199742"/>
            <a:ext cx="8218488" cy="1079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0" lang="zh-CN" altLang="en-US" sz="2400" b="1" kern="0" dirty="0">
                <a:latin typeface="黑体" pitchFamily="2" charset="-122"/>
                <a:ea typeface="黑体" pitchFamily="2" charset="-122"/>
              </a:rPr>
              <a:t>对换进程就是</a:t>
            </a:r>
            <a:r>
              <a:rPr kumimoji="0" lang="en-US" altLang="zh-CN" sz="2400" b="1" kern="0" dirty="0">
                <a:solidFill>
                  <a:srgbClr val="FF0000"/>
                </a:solidFill>
                <a:latin typeface="黑体" pitchFamily="2" charset="-122"/>
                <a:ea typeface="黑体" pitchFamily="2" charset="-122"/>
              </a:rPr>
              <a:t>0</a:t>
            </a:r>
            <a:r>
              <a:rPr kumimoji="0" lang="zh-CN" altLang="en-US" sz="2400" b="1" kern="0" dirty="0">
                <a:solidFill>
                  <a:srgbClr val="FF0000"/>
                </a:solidFill>
                <a:latin typeface="黑体" pitchFamily="2" charset="-122"/>
                <a:ea typeface="黑体" pitchFamily="2" charset="-122"/>
              </a:rPr>
              <a:t>号进程</a:t>
            </a:r>
            <a:r>
              <a:rPr kumimoji="0" lang="zh-CN" altLang="en-US" sz="2400" b="1" kern="0" dirty="0">
                <a:latin typeface="黑体" pitchFamily="2" charset="-122"/>
                <a:ea typeface="黑体" pitchFamily="2" charset="-122"/>
              </a:rPr>
              <a:t>，它是一个永远处于核心态的进程。其任务是将进程的映象在内存和对换区之间传递</a:t>
            </a:r>
          </a:p>
          <a:p>
            <a:pPr eaLnBrk="1" hangingPunct="1">
              <a:lnSpc>
                <a:spcPct val="150000"/>
              </a:lnSpc>
              <a:buFont typeface="Wingdings" pitchFamily="2" charset="2"/>
              <a:buChar char="l"/>
            </a:pPr>
            <a:endParaRPr kumimoji="0" lang="en-US" altLang="zh-CN" sz="2400" kern="0" dirty="0">
              <a:latin typeface="黑体" pitchFamily="2" charset="-122"/>
              <a:ea typeface="黑体" pitchFamily="2" charset="-122"/>
            </a:endParaRPr>
          </a:p>
        </p:txBody>
      </p:sp>
      <p:pic>
        <p:nvPicPr>
          <p:cNvPr id="7" name="Picture 5">
            <a:extLst>
              <a:ext uri="{FF2B5EF4-FFF2-40B4-BE49-F238E27FC236}">
                <a16:creationId xmlns:a16="http://schemas.microsoft.com/office/drawing/2014/main" id="{6CE9EE81-2DED-46A4-89AD-02174D3F684C}"/>
              </a:ext>
            </a:extLst>
          </p:cNvPr>
          <p:cNvPicPr>
            <a:picLocks noChangeAspect="1" noChangeArrowheads="1"/>
          </p:cNvPicPr>
          <p:nvPr/>
        </p:nvPicPr>
        <p:blipFill>
          <a:blip r:embed="rId2" cstate="print"/>
          <a:srcRect/>
          <a:stretch>
            <a:fillRect/>
          </a:stretch>
        </p:blipFill>
        <p:spPr bwMode="auto">
          <a:xfrm>
            <a:off x="323528" y="3495142"/>
            <a:ext cx="8291512" cy="3170238"/>
          </a:xfrm>
          <a:prstGeom prst="rect">
            <a:avLst/>
          </a:prstGeom>
          <a:noFill/>
          <a:ln w="19050" algn="ctr">
            <a:noFill/>
            <a:miter lim="800000"/>
            <a:headEnd/>
            <a:tailEnd/>
          </a:ln>
        </p:spPr>
      </p:pic>
    </p:spTree>
    <p:extLst>
      <p:ext uri="{BB962C8B-B14F-4D97-AF65-F5344CB8AC3E}">
        <p14:creationId xmlns:p14="http://schemas.microsoft.com/office/powerpoint/2010/main" val="14642269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05618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进程的换入和换出</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2">
            <a:extLst>
              <a:ext uri="{FF2B5EF4-FFF2-40B4-BE49-F238E27FC236}">
                <a16:creationId xmlns:a16="http://schemas.microsoft.com/office/drawing/2014/main" id="{4B2E4CD2-6D55-44C7-B9B6-E000D97B8129}"/>
              </a:ext>
            </a:extLst>
          </p:cNvPr>
          <p:cNvSpPr txBox="1">
            <a:spLocks noChangeArrowheads="1"/>
          </p:cNvSpPr>
          <p:nvPr/>
        </p:nvSpPr>
        <p:spPr bwMode="auto">
          <a:xfrm>
            <a:off x="323528" y="980728"/>
            <a:ext cx="8229600" cy="9409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br>
              <a:rPr kumimoji="0" lang="en-US" altLang="zh-CN" sz="3200" b="1" kern="0" dirty="0">
                <a:solidFill>
                  <a:srgbClr val="FF0000"/>
                </a:solidFill>
                <a:latin typeface="黑体" pitchFamily="2" charset="-122"/>
                <a:ea typeface="黑体" pitchFamily="2" charset="-122"/>
              </a:rPr>
            </a:br>
            <a:r>
              <a:rPr kumimoji="0" lang="en-US" altLang="en-US" sz="3200" b="1" kern="0" dirty="0" err="1">
                <a:solidFill>
                  <a:srgbClr val="FF0000"/>
                </a:solidFill>
                <a:latin typeface="黑体" pitchFamily="2" charset="-122"/>
                <a:ea typeface="黑体" pitchFamily="2" charset="-122"/>
              </a:rPr>
              <a:t>UNIX系统对换进程</a:t>
            </a:r>
            <a:br>
              <a:rPr kumimoji="0" lang="en-US" altLang="en-US" sz="3200" b="1" kern="0" dirty="0">
                <a:solidFill>
                  <a:srgbClr val="FF0000"/>
                </a:solidFill>
                <a:latin typeface="黑体" pitchFamily="2" charset="-122"/>
                <a:ea typeface="黑体" pitchFamily="2" charset="-122"/>
              </a:rPr>
            </a:br>
            <a:br>
              <a:rPr kumimoji="0" lang="zh-CN" altLang="en-US" sz="3200" b="1" kern="0" dirty="0">
                <a:solidFill>
                  <a:srgbClr val="FF0000"/>
                </a:solidFill>
                <a:latin typeface="黑体" pitchFamily="2" charset="-122"/>
                <a:ea typeface="黑体" pitchFamily="2" charset="-122"/>
              </a:rPr>
            </a:br>
            <a:endParaRPr kumimoji="0" lang="zh-CN" altLang="en-US" sz="3200" b="1" kern="0" dirty="0">
              <a:solidFill>
                <a:srgbClr val="FF0000"/>
              </a:solidFill>
              <a:latin typeface="黑体" pitchFamily="2" charset="-122"/>
              <a:ea typeface="黑体" pitchFamily="2" charset="-122"/>
            </a:endParaRPr>
          </a:p>
        </p:txBody>
      </p:sp>
      <p:sp>
        <p:nvSpPr>
          <p:cNvPr id="6" name="Rectangle 3">
            <a:extLst>
              <a:ext uri="{FF2B5EF4-FFF2-40B4-BE49-F238E27FC236}">
                <a16:creationId xmlns:a16="http://schemas.microsoft.com/office/drawing/2014/main" id="{8BF5852C-D13C-4C77-B458-6214710B229D}"/>
              </a:ext>
            </a:extLst>
          </p:cNvPr>
          <p:cNvSpPr txBox="1">
            <a:spLocks noChangeArrowheads="1"/>
          </p:cNvSpPr>
          <p:nvPr/>
        </p:nvSpPr>
        <p:spPr bwMode="auto">
          <a:xfrm>
            <a:off x="-12514" y="1772817"/>
            <a:ext cx="8748464" cy="44644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Tx/>
              <a:buNone/>
            </a:pPr>
            <a:r>
              <a:rPr kumimoji="0" lang="zh-CN" altLang="en-US" sz="2400" b="1" kern="0" dirty="0">
                <a:latin typeface="黑体" pitchFamily="2" charset="-122"/>
                <a:ea typeface="黑体" pitchFamily="2" charset="-122"/>
              </a:rPr>
              <a:t>（一）进程换入</a:t>
            </a:r>
          </a:p>
          <a:p>
            <a:pPr lvl="1" eaLnBrk="1" hangingPunct="1">
              <a:lnSpc>
                <a:spcPct val="150000"/>
              </a:lnSpc>
            </a:pPr>
            <a:r>
              <a:rPr kumimoji="0" lang="zh-CN" altLang="en-US" sz="2400" b="1" kern="0" dirty="0">
                <a:latin typeface="黑体" pitchFamily="2" charset="-122"/>
                <a:ea typeface="黑体" pitchFamily="2" charset="-122"/>
              </a:rPr>
              <a:t>当内存空闲时，</a:t>
            </a:r>
            <a:r>
              <a:rPr kumimoji="0" lang="en-US" altLang="zh-CN" sz="2400" b="1" kern="0" dirty="0">
                <a:latin typeface="黑体" pitchFamily="2" charset="-122"/>
                <a:ea typeface="黑体" pitchFamily="2" charset="-122"/>
              </a:rPr>
              <a:t>0</a:t>
            </a:r>
            <a:r>
              <a:rPr kumimoji="0" lang="zh-CN" altLang="en-US" sz="2400" b="1" kern="0" dirty="0">
                <a:latin typeface="黑体" pitchFamily="2" charset="-122"/>
                <a:ea typeface="黑体" pitchFamily="2" charset="-122"/>
              </a:rPr>
              <a:t>号进程将对换区中处于</a:t>
            </a:r>
            <a:r>
              <a:rPr kumimoji="0" lang="zh-CN" altLang="en-US" sz="2400" b="1" kern="0" dirty="0">
                <a:solidFill>
                  <a:srgbClr val="FF0000"/>
                </a:solidFill>
                <a:latin typeface="黑体" pitchFamily="2" charset="-122"/>
                <a:ea typeface="黑体" pitchFamily="2" charset="-122"/>
              </a:rPr>
              <a:t>就绪状态</a:t>
            </a:r>
            <a:r>
              <a:rPr kumimoji="0" lang="zh-CN" altLang="en-US" sz="2400" b="1" kern="0" dirty="0">
                <a:latin typeface="黑体" pitchFamily="2" charset="-122"/>
                <a:ea typeface="黑体" pitchFamily="2" charset="-122"/>
              </a:rPr>
              <a:t>的进程的映象调入内存，直到内存满，或者是对换区中已经没有处于就绪状态的进程。</a:t>
            </a:r>
          </a:p>
          <a:p>
            <a:pPr lvl="1" eaLnBrk="1" hangingPunct="1">
              <a:lnSpc>
                <a:spcPct val="150000"/>
              </a:lnSpc>
            </a:pPr>
            <a:r>
              <a:rPr kumimoji="0" lang="zh-CN" altLang="en-US" sz="2400" b="1" kern="0" dirty="0">
                <a:latin typeface="黑体" pitchFamily="2" charset="-122"/>
                <a:ea typeface="黑体" pitchFamily="2" charset="-122"/>
              </a:rPr>
              <a:t>调入就绪进程的依据是进程在对换区中驻留的时间，每次调入一个在对换区中</a:t>
            </a:r>
            <a:r>
              <a:rPr kumimoji="0" lang="zh-CN" altLang="en-US" sz="2400" b="1" kern="0" dirty="0">
                <a:solidFill>
                  <a:srgbClr val="FF0000"/>
                </a:solidFill>
                <a:latin typeface="黑体" pitchFamily="2" charset="-122"/>
                <a:ea typeface="黑体" pitchFamily="2" charset="-122"/>
              </a:rPr>
              <a:t>驻留时间最长</a:t>
            </a:r>
            <a:r>
              <a:rPr kumimoji="0" lang="zh-CN" altLang="en-US" sz="2400" b="1" kern="0" dirty="0">
                <a:latin typeface="黑体" pitchFamily="2" charset="-122"/>
                <a:ea typeface="黑体" pitchFamily="2" charset="-122"/>
              </a:rPr>
              <a:t>的进程映象进入内存</a:t>
            </a:r>
          </a:p>
          <a:p>
            <a:pPr lvl="1" eaLnBrk="1" hangingPunct="1">
              <a:lnSpc>
                <a:spcPct val="150000"/>
              </a:lnSpc>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16635475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05618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进程的换入和换出</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2">
            <a:extLst>
              <a:ext uri="{FF2B5EF4-FFF2-40B4-BE49-F238E27FC236}">
                <a16:creationId xmlns:a16="http://schemas.microsoft.com/office/drawing/2014/main" id="{4B2E4CD2-6D55-44C7-B9B6-E000D97B8129}"/>
              </a:ext>
            </a:extLst>
          </p:cNvPr>
          <p:cNvSpPr txBox="1">
            <a:spLocks noChangeArrowheads="1"/>
          </p:cNvSpPr>
          <p:nvPr/>
        </p:nvSpPr>
        <p:spPr bwMode="auto">
          <a:xfrm>
            <a:off x="323528" y="980728"/>
            <a:ext cx="8229600" cy="9409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br>
              <a:rPr kumimoji="0" lang="en-US" altLang="zh-CN" sz="3200" b="1" kern="0" dirty="0">
                <a:solidFill>
                  <a:srgbClr val="FF0000"/>
                </a:solidFill>
                <a:latin typeface="黑体" pitchFamily="2" charset="-122"/>
                <a:ea typeface="黑体" pitchFamily="2" charset="-122"/>
              </a:rPr>
            </a:br>
            <a:r>
              <a:rPr kumimoji="0" lang="en-US" altLang="en-US" sz="3200" b="1" kern="0" dirty="0" err="1">
                <a:solidFill>
                  <a:srgbClr val="FF0000"/>
                </a:solidFill>
                <a:latin typeface="黑体" pitchFamily="2" charset="-122"/>
                <a:ea typeface="黑体" pitchFamily="2" charset="-122"/>
              </a:rPr>
              <a:t>UNIX系统对换进程</a:t>
            </a:r>
            <a:br>
              <a:rPr kumimoji="0" lang="en-US" altLang="en-US" sz="3200" b="1" kern="0" dirty="0">
                <a:solidFill>
                  <a:srgbClr val="FF0000"/>
                </a:solidFill>
                <a:latin typeface="黑体" pitchFamily="2" charset="-122"/>
                <a:ea typeface="黑体" pitchFamily="2" charset="-122"/>
              </a:rPr>
            </a:br>
            <a:br>
              <a:rPr kumimoji="0" lang="zh-CN" altLang="en-US" sz="3200" b="1" kern="0" dirty="0">
                <a:solidFill>
                  <a:srgbClr val="FF0000"/>
                </a:solidFill>
                <a:latin typeface="黑体" pitchFamily="2" charset="-122"/>
                <a:ea typeface="黑体" pitchFamily="2" charset="-122"/>
              </a:rPr>
            </a:br>
            <a:endParaRPr kumimoji="0" lang="zh-CN" altLang="en-US" sz="3200" b="1" kern="0" dirty="0">
              <a:solidFill>
                <a:srgbClr val="FF0000"/>
              </a:solidFill>
              <a:latin typeface="黑体" pitchFamily="2" charset="-122"/>
              <a:ea typeface="黑体" pitchFamily="2" charset="-122"/>
            </a:endParaRPr>
          </a:p>
        </p:txBody>
      </p:sp>
      <p:sp>
        <p:nvSpPr>
          <p:cNvPr id="7" name="Rectangle 3">
            <a:extLst>
              <a:ext uri="{FF2B5EF4-FFF2-40B4-BE49-F238E27FC236}">
                <a16:creationId xmlns:a16="http://schemas.microsoft.com/office/drawing/2014/main" id="{8CBC0542-1121-4AB1-8423-E0E5E5BC13A4}"/>
              </a:ext>
            </a:extLst>
          </p:cNvPr>
          <p:cNvSpPr txBox="1">
            <a:spLocks noChangeArrowheads="1"/>
          </p:cNvSpPr>
          <p:nvPr/>
        </p:nvSpPr>
        <p:spPr bwMode="auto">
          <a:xfrm>
            <a:off x="323528" y="1818234"/>
            <a:ext cx="8218487" cy="39416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spcBef>
                <a:spcPct val="0"/>
              </a:spcBef>
              <a:buFontTx/>
              <a:buNone/>
            </a:pPr>
            <a:r>
              <a:rPr kumimoji="0" lang="zh-CN" altLang="en-US" sz="2000" b="1" kern="0" dirty="0">
                <a:latin typeface="黑体" pitchFamily="2" charset="-122"/>
                <a:ea typeface="黑体" pitchFamily="2" charset="-122"/>
              </a:rPr>
              <a:t>（二）进程换出</a:t>
            </a:r>
          </a:p>
          <a:p>
            <a:pPr lvl="1" eaLnBrk="1" hangingPunct="1">
              <a:lnSpc>
                <a:spcPct val="150000"/>
              </a:lnSpc>
              <a:spcBef>
                <a:spcPct val="0"/>
              </a:spcBef>
            </a:pPr>
            <a:r>
              <a:rPr kumimoji="0" lang="zh-CN" altLang="en-US" sz="2000" b="1" kern="0" dirty="0">
                <a:latin typeface="黑体" pitchFamily="2" charset="-122"/>
                <a:ea typeface="黑体" pitchFamily="2" charset="-122"/>
              </a:rPr>
              <a:t>当内存空间不足时，</a:t>
            </a:r>
            <a:r>
              <a:rPr kumimoji="0" lang="en-US" altLang="zh-CN" sz="2000" b="1" kern="0" dirty="0">
                <a:latin typeface="黑体" pitchFamily="2" charset="-122"/>
                <a:ea typeface="黑体" pitchFamily="2" charset="-122"/>
              </a:rPr>
              <a:t>0</a:t>
            </a:r>
            <a:r>
              <a:rPr kumimoji="0" lang="zh-CN" altLang="en-US" sz="2000" b="1" kern="0" dirty="0">
                <a:latin typeface="黑体" pitchFamily="2" charset="-122"/>
                <a:ea typeface="黑体" pitchFamily="2" charset="-122"/>
              </a:rPr>
              <a:t>号进程将内存中的某些进程换到对换区</a:t>
            </a:r>
          </a:p>
          <a:p>
            <a:pPr lvl="1" eaLnBrk="1" hangingPunct="1">
              <a:lnSpc>
                <a:spcPct val="150000"/>
              </a:lnSpc>
              <a:spcBef>
                <a:spcPct val="0"/>
              </a:spcBef>
            </a:pPr>
            <a:r>
              <a:rPr kumimoji="0" lang="zh-CN" altLang="en-US" sz="2000" b="1" kern="0" dirty="0">
                <a:latin typeface="黑体" pitchFamily="2" charset="-122"/>
                <a:ea typeface="黑体" pitchFamily="2" charset="-122"/>
              </a:rPr>
              <a:t>不能换出的进程是核心态的进程（</a:t>
            </a:r>
            <a:r>
              <a:rPr kumimoji="0" lang="en-US" altLang="zh-CN" sz="2000" b="1" kern="0" dirty="0">
                <a:latin typeface="黑体" pitchFamily="2" charset="-122"/>
                <a:ea typeface="黑体" pitchFamily="2" charset="-122"/>
              </a:rPr>
              <a:t>UNIX</a:t>
            </a:r>
            <a:r>
              <a:rPr kumimoji="0" lang="zh-CN" altLang="en-US" sz="2000" b="1" kern="0" dirty="0">
                <a:latin typeface="黑体" pitchFamily="2" charset="-122"/>
                <a:ea typeface="黑体" pitchFamily="2" charset="-122"/>
              </a:rPr>
              <a:t>核心）、处于创建状态的进程、上锁的进程，在内存中驻留时间不足的就绪进程</a:t>
            </a:r>
          </a:p>
          <a:p>
            <a:pPr lvl="1" eaLnBrk="1" hangingPunct="1">
              <a:lnSpc>
                <a:spcPct val="150000"/>
              </a:lnSpc>
              <a:spcBef>
                <a:spcPct val="0"/>
              </a:spcBef>
            </a:pPr>
            <a:r>
              <a:rPr kumimoji="0" lang="zh-CN" altLang="en-US" sz="2000" b="1" kern="0" dirty="0">
                <a:latin typeface="黑体" pitchFamily="2" charset="-122"/>
                <a:ea typeface="黑体" pitchFamily="2" charset="-122"/>
              </a:rPr>
              <a:t>换出的顺序是：</a:t>
            </a:r>
            <a:r>
              <a:rPr kumimoji="0" lang="zh-CN" altLang="en-US" sz="2000" b="1" kern="0" dirty="0">
                <a:solidFill>
                  <a:srgbClr val="FF0000"/>
                </a:solidFill>
                <a:latin typeface="黑体" pitchFamily="2" charset="-122"/>
                <a:ea typeface="黑体" pitchFamily="2" charset="-122"/>
              </a:rPr>
              <a:t>处于睡眠状态的进程、暂停状态的进程</a:t>
            </a:r>
            <a:endParaRPr kumimoji="0" lang="zh-CN" altLang="en-US" sz="2000" b="1" kern="0" dirty="0">
              <a:latin typeface="黑体" pitchFamily="2" charset="-122"/>
              <a:ea typeface="黑体" pitchFamily="2" charset="-122"/>
            </a:endParaRPr>
          </a:p>
          <a:p>
            <a:pPr lvl="1" eaLnBrk="1" hangingPunct="1">
              <a:lnSpc>
                <a:spcPct val="150000"/>
              </a:lnSpc>
              <a:spcBef>
                <a:spcPct val="0"/>
              </a:spcBef>
            </a:pPr>
            <a:r>
              <a:rPr kumimoji="0" lang="zh-CN" altLang="en-US" sz="2000" b="1" kern="0" dirty="0">
                <a:latin typeface="黑体" pitchFamily="2" charset="-122"/>
                <a:ea typeface="黑体" pitchFamily="2" charset="-122"/>
              </a:rPr>
              <a:t>若无以上这两类进程，就是处于就绪状态的进程</a:t>
            </a:r>
          </a:p>
          <a:p>
            <a:pPr lvl="1" eaLnBrk="1" hangingPunct="1">
              <a:lnSpc>
                <a:spcPct val="150000"/>
              </a:lnSpc>
              <a:spcBef>
                <a:spcPct val="0"/>
              </a:spcBef>
            </a:pPr>
            <a:r>
              <a:rPr kumimoji="0" lang="zh-CN" altLang="en-US" sz="2000" b="1" kern="0" dirty="0">
                <a:latin typeface="黑体" pitchFamily="2" charset="-122"/>
                <a:ea typeface="黑体" pitchFamily="2" charset="-122"/>
              </a:rPr>
              <a:t>按就绪状态的进程在内存中驻留时间从长到短的顺序依次调出内存，直到内存中无进程可调出为止</a:t>
            </a:r>
          </a:p>
          <a:p>
            <a:pPr eaLnBrk="1" hangingPunct="1">
              <a:lnSpc>
                <a:spcPct val="150000"/>
              </a:lnSpc>
              <a:spcBef>
                <a:spcPct val="0"/>
              </a:spcBef>
            </a:pPr>
            <a:endParaRPr kumimoji="0" lang="en-US" altLang="zh-CN" sz="2000" kern="0" dirty="0">
              <a:solidFill>
                <a:srgbClr val="FFFFFF"/>
              </a:solidFill>
              <a:latin typeface="黑体" pitchFamily="2" charset="-122"/>
              <a:ea typeface="黑体" pitchFamily="2" charset="-122"/>
            </a:endParaRPr>
          </a:p>
        </p:txBody>
      </p:sp>
    </p:spTree>
    <p:extLst>
      <p:ext uri="{BB962C8B-B14F-4D97-AF65-F5344CB8AC3E}">
        <p14:creationId xmlns:p14="http://schemas.microsoft.com/office/powerpoint/2010/main" val="34951806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ChangeArrowheads="1"/>
          </p:cNvSpPr>
          <p:nvPr/>
        </p:nvSpPr>
        <p:spPr bwMode="auto">
          <a:xfrm>
            <a:off x="817212" y="116632"/>
            <a:ext cx="6870700" cy="609600"/>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 纲</a:t>
            </a:r>
          </a:p>
        </p:txBody>
      </p:sp>
      <p:graphicFrame>
        <p:nvGraphicFramePr>
          <p:cNvPr id="5" name="表格 4">
            <a:extLst>
              <a:ext uri="{FF2B5EF4-FFF2-40B4-BE49-F238E27FC236}">
                <a16:creationId xmlns:a16="http://schemas.microsoft.com/office/drawing/2014/main" id="{B06D4718-13EA-4F9A-98F8-384237FB1CAD}"/>
              </a:ext>
            </a:extLst>
          </p:cNvPr>
          <p:cNvGraphicFramePr>
            <a:graphicFrameLocks noGrp="1"/>
          </p:cNvGraphicFramePr>
          <p:nvPr>
            <p:extLst>
              <p:ext uri="{D42A27DB-BD31-4B8C-83A1-F6EECF244321}">
                <p14:modId xmlns:p14="http://schemas.microsoft.com/office/powerpoint/2010/main" val="2381386704"/>
              </p:ext>
            </p:extLst>
          </p:nvPr>
        </p:nvGraphicFramePr>
        <p:xfrm>
          <a:off x="2051720" y="2060848"/>
          <a:ext cx="4896544" cy="2407548"/>
        </p:xfrm>
        <a:graphic>
          <a:graphicData uri="http://schemas.openxmlformats.org/drawingml/2006/table">
            <a:tbl>
              <a:tblPr>
                <a:tableStyleId>{5C22544A-7EE6-4342-B048-85BDC9FD1C3A}</a:tableStyleId>
              </a:tblPr>
              <a:tblGrid>
                <a:gridCol w="4896544">
                  <a:extLst>
                    <a:ext uri="{9D8B030D-6E8A-4147-A177-3AD203B41FA5}">
                      <a16:colId xmlns:a16="http://schemas.microsoft.com/office/drawing/2014/main" val="20000"/>
                    </a:ext>
                  </a:extLst>
                </a:gridCol>
              </a:tblGrid>
              <a:tr h="601887">
                <a:tc>
                  <a:txBody>
                    <a:bodyPr/>
                    <a:lstStyle/>
                    <a:p>
                      <a:pPr algn="l" fontAlgn="ctr"/>
                      <a:r>
                        <a:rPr lang="en-US" altLang="zh-CN"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4.1  </a:t>
                      </a:r>
                      <a:r>
                        <a:rPr lang="zh-CN" alt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a:txBody>
                  <a:tcPr marL="7620" marR="7620" marT="7620" marB="0" anchor="ctr">
                    <a:solidFill>
                      <a:schemeClr val="bg2">
                        <a:lumMod val="50000"/>
                      </a:schemeClr>
                    </a:solidFill>
                  </a:tcPr>
                </a:tc>
                <a:extLst>
                  <a:ext uri="{0D108BD9-81ED-4DB2-BD59-A6C34878D82A}">
                    <a16:rowId xmlns:a16="http://schemas.microsoft.com/office/drawing/2014/main" val="10000"/>
                  </a:ext>
                </a:extLst>
              </a:tr>
              <a:tr h="601887">
                <a:tc>
                  <a:txBody>
                    <a:bodyPr/>
                    <a:lstStyle/>
                    <a:p>
                      <a:pPr algn="l" fontAlgn="ctr"/>
                      <a:r>
                        <a:rPr lang="en-US" altLang="zh-CN"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4.2  </a:t>
                      </a:r>
                      <a:r>
                        <a:rPr lang="zh-CN" alt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 </a:t>
                      </a:r>
                    </a:p>
                  </a:txBody>
                  <a:tcPr marL="7620" marR="7620" marT="7620" marB="0" anchor="ctr">
                    <a:solidFill>
                      <a:schemeClr val="bg2">
                        <a:lumMod val="50000"/>
                      </a:schemeClr>
                    </a:solidFill>
                  </a:tcPr>
                </a:tc>
                <a:extLst>
                  <a:ext uri="{0D108BD9-81ED-4DB2-BD59-A6C34878D82A}">
                    <a16:rowId xmlns:a16="http://schemas.microsoft.com/office/drawing/2014/main" val="10003"/>
                  </a:ext>
                </a:extLst>
              </a:tr>
              <a:tr h="601887">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4.3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对换</a:t>
                      </a:r>
                    </a:p>
                  </a:txBody>
                  <a:tcPr marL="7620" marR="7620" marT="7620" marB="0" anchor="ctr">
                    <a:solidFill>
                      <a:schemeClr val="bg2">
                        <a:lumMod val="50000"/>
                      </a:schemeClr>
                    </a:solidFill>
                  </a:tcPr>
                </a:tc>
                <a:extLst>
                  <a:ext uri="{0D108BD9-81ED-4DB2-BD59-A6C34878D82A}">
                    <a16:rowId xmlns:a16="http://schemas.microsoft.com/office/drawing/2014/main" val="10004"/>
                  </a:ext>
                </a:extLst>
              </a:tr>
              <a:tr h="601887">
                <a:tc>
                  <a:txBody>
                    <a:bodyPr/>
                    <a:lstStyle/>
                    <a:p>
                      <a:pPr algn="l" fontAlgn="ctr"/>
                      <a:r>
                        <a:rPr lang="en-US" altLang="zh-CN" sz="28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4.4  </a:t>
                      </a:r>
                      <a:r>
                        <a:rPr lang="zh-CN" altLang="en-US" sz="28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a:txBody>
                  <a:tcPr marL="7620" marR="7620" marT="7620" marB="0" anchor="ctr">
                    <a:solidFill>
                      <a:srgbClr val="0070C0"/>
                    </a:solidFill>
                  </a:tcPr>
                </a:tc>
                <a:extLst>
                  <a:ext uri="{0D108BD9-81ED-4DB2-BD59-A6C34878D82A}">
                    <a16:rowId xmlns:a16="http://schemas.microsoft.com/office/drawing/2014/main" val="476529507"/>
                  </a:ext>
                </a:extLst>
              </a:tr>
            </a:tbl>
          </a:graphicData>
        </a:graphic>
      </p:graphicFrame>
    </p:spTree>
    <p:extLst>
      <p:ext uri="{BB962C8B-B14F-4D97-AF65-F5344CB8AC3E}">
        <p14:creationId xmlns:p14="http://schemas.microsoft.com/office/powerpoint/2010/main" val="19213046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Group 3">
            <a:extLst>
              <a:ext uri="{FF2B5EF4-FFF2-40B4-BE49-F238E27FC236}">
                <a16:creationId xmlns:a16="http://schemas.microsoft.com/office/drawing/2014/main" id="{B007465D-10C3-487A-85EA-6C0437705AF5}"/>
              </a:ext>
            </a:extLst>
          </p:cNvPr>
          <p:cNvGrpSpPr>
            <a:grpSpLocks/>
          </p:cNvGrpSpPr>
          <p:nvPr/>
        </p:nvGrpSpPr>
        <p:grpSpPr bwMode="auto">
          <a:xfrm>
            <a:off x="107504" y="1340768"/>
            <a:ext cx="8675688" cy="4608512"/>
            <a:chOff x="295" y="845"/>
            <a:chExt cx="5465" cy="2086"/>
          </a:xfrm>
        </p:grpSpPr>
        <p:sp>
          <p:nvSpPr>
            <p:cNvPr id="6" name="Rectangle 4">
              <a:extLst>
                <a:ext uri="{FF2B5EF4-FFF2-40B4-BE49-F238E27FC236}">
                  <a16:creationId xmlns:a16="http://schemas.microsoft.com/office/drawing/2014/main" id="{B00CC34E-822B-46ED-AB46-EC734CB6A8C1}"/>
                </a:ext>
              </a:extLst>
            </p:cNvPr>
            <p:cNvSpPr>
              <a:spLocks noChangeArrowheads="1"/>
            </p:cNvSpPr>
            <p:nvPr/>
          </p:nvSpPr>
          <p:spPr bwMode="auto">
            <a:xfrm>
              <a:off x="295" y="1888"/>
              <a:ext cx="1360" cy="362"/>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uLnTx/>
                  <a:uFillTx/>
                  <a:latin typeface="黑体" pitchFamily="2" charset="-122"/>
                  <a:ea typeface="黑体" pitchFamily="2" charset="-122"/>
                  <a:cs typeface="+mn-cs"/>
                </a:rPr>
                <a:t>分配存储器</a:t>
              </a:r>
            </a:p>
          </p:txBody>
        </p:sp>
        <p:sp>
          <p:nvSpPr>
            <p:cNvPr id="7" name="AutoShape 5">
              <a:extLst>
                <a:ext uri="{FF2B5EF4-FFF2-40B4-BE49-F238E27FC236}">
                  <a16:creationId xmlns:a16="http://schemas.microsoft.com/office/drawing/2014/main" id="{01CE38AE-67E6-45A7-9F89-C08711882867}"/>
                </a:ext>
              </a:extLst>
            </p:cNvPr>
            <p:cNvSpPr>
              <a:spLocks/>
            </p:cNvSpPr>
            <p:nvPr/>
          </p:nvSpPr>
          <p:spPr bwMode="auto">
            <a:xfrm>
              <a:off x="1837" y="1207"/>
              <a:ext cx="227" cy="1724"/>
            </a:xfrm>
            <a:prstGeom prst="leftBrace">
              <a:avLst>
                <a:gd name="adj1" fmla="val 63289"/>
                <a:gd name="adj2" fmla="val 50000"/>
              </a:avLst>
            </a:prstGeom>
            <a:noFill/>
            <a:ln w="38100">
              <a:solidFill>
                <a:srgbClr val="FF66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黑体" pitchFamily="2" charset="-122"/>
                <a:ea typeface="黑体" pitchFamily="2" charset="-122"/>
              </a:endParaRPr>
            </a:p>
          </p:txBody>
        </p:sp>
        <p:sp>
          <p:nvSpPr>
            <p:cNvPr id="8" name="Rectangle 6">
              <a:extLst>
                <a:ext uri="{FF2B5EF4-FFF2-40B4-BE49-F238E27FC236}">
                  <a16:creationId xmlns:a16="http://schemas.microsoft.com/office/drawing/2014/main" id="{27AABE69-F460-421B-9CDD-7985555BF07D}"/>
                </a:ext>
              </a:extLst>
            </p:cNvPr>
            <p:cNvSpPr>
              <a:spLocks noChangeArrowheads="1"/>
            </p:cNvSpPr>
            <p:nvPr/>
          </p:nvSpPr>
          <p:spPr bwMode="auto">
            <a:xfrm>
              <a:off x="2200" y="1389"/>
              <a:ext cx="1406" cy="317"/>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连续分配</a:t>
              </a:r>
            </a:p>
          </p:txBody>
        </p:sp>
        <p:sp>
          <p:nvSpPr>
            <p:cNvPr id="9" name="Rectangle 7">
              <a:extLst>
                <a:ext uri="{FF2B5EF4-FFF2-40B4-BE49-F238E27FC236}">
                  <a16:creationId xmlns:a16="http://schemas.microsoft.com/office/drawing/2014/main" id="{2AFC32EF-C4C9-4E86-8D41-1BD53B7F323B}"/>
                </a:ext>
              </a:extLst>
            </p:cNvPr>
            <p:cNvSpPr>
              <a:spLocks noChangeArrowheads="1"/>
            </p:cNvSpPr>
            <p:nvPr/>
          </p:nvSpPr>
          <p:spPr bwMode="auto">
            <a:xfrm>
              <a:off x="2200" y="2432"/>
              <a:ext cx="1406" cy="317"/>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离散分配</a:t>
              </a:r>
            </a:p>
          </p:txBody>
        </p:sp>
        <p:sp>
          <p:nvSpPr>
            <p:cNvPr id="10" name="AutoShape 8">
              <a:extLst>
                <a:ext uri="{FF2B5EF4-FFF2-40B4-BE49-F238E27FC236}">
                  <a16:creationId xmlns:a16="http://schemas.microsoft.com/office/drawing/2014/main" id="{75E96A17-33E3-40ED-8F72-C0673373B6F7}"/>
                </a:ext>
              </a:extLst>
            </p:cNvPr>
            <p:cNvSpPr>
              <a:spLocks/>
            </p:cNvSpPr>
            <p:nvPr/>
          </p:nvSpPr>
          <p:spPr bwMode="auto">
            <a:xfrm>
              <a:off x="3787" y="845"/>
              <a:ext cx="227" cy="1407"/>
            </a:xfrm>
            <a:prstGeom prst="leftBrace">
              <a:avLst>
                <a:gd name="adj1" fmla="val 51652"/>
                <a:gd name="adj2" fmla="val 50000"/>
              </a:avLst>
            </a:prstGeom>
            <a:noFill/>
            <a:ln w="38100">
              <a:solidFill>
                <a:srgbClr val="FF66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黑体" pitchFamily="2" charset="-122"/>
                <a:ea typeface="黑体" pitchFamily="2" charset="-122"/>
              </a:endParaRPr>
            </a:p>
          </p:txBody>
        </p:sp>
        <p:sp>
          <p:nvSpPr>
            <p:cNvPr id="12" name="Rectangle 9">
              <a:extLst>
                <a:ext uri="{FF2B5EF4-FFF2-40B4-BE49-F238E27FC236}">
                  <a16:creationId xmlns:a16="http://schemas.microsoft.com/office/drawing/2014/main" id="{1E052B66-BA92-4308-AE3F-DDB00BBE1FC7}"/>
                </a:ext>
              </a:extLst>
            </p:cNvPr>
            <p:cNvSpPr>
              <a:spLocks noChangeArrowheads="1"/>
            </p:cNvSpPr>
            <p:nvPr/>
          </p:nvSpPr>
          <p:spPr bwMode="auto">
            <a:xfrm>
              <a:off x="4150" y="890"/>
              <a:ext cx="1406" cy="227"/>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黑体" pitchFamily="2" charset="-122"/>
                  <a:ea typeface="黑体" pitchFamily="2" charset="-122"/>
                  <a:cs typeface="+mn-cs"/>
                </a:rPr>
                <a:t>单一连续分配</a:t>
              </a:r>
            </a:p>
          </p:txBody>
        </p:sp>
        <p:sp>
          <p:nvSpPr>
            <p:cNvPr id="13" name="Rectangle 10">
              <a:extLst>
                <a:ext uri="{FF2B5EF4-FFF2-40B4-BE49-F238E27FC236}">
                  <a16:creationId xmlns:a16="http://schemas.microsoft.com/office/drawing/2014/main" id="{B58D6F9E-81A0-4245-A363-460A42B7CC9A}"/>
                </a:ext>
              </a:extLst>
            </p:cNvPr>
            <p:cNvSpPr>
              <a:spLocks noChangeArrowheads="1"/>
            </p:cNvSpPr>
            <p:nvPr/>
          </p:nvSpPr>
          <p:spPr bwMode="auto">
            <a:xfrm>
              <a:off x="4150" y="1253"/>
              <a:ext cx="1406" cy="227"/>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黑体" pitchFamily="2" charset="-122"/>
                  <a:ea typeface="黑体" pitchFamily="2" charset="-122"/>
                  <a:cs typeface="+mn-cs"/>
                </a:rPr>
                <a:t>固定分区分配</a:t>
              </a:r>
            </a:p>
          </p:txBody>
        </p:sp>
        <p:sp>
          <p:nvSpPr>
            <p:cNvPr id="14" name="Rectangle 11">
              <a:extLst>
                <a:ext uri="{FF2B5EF4-FFF2-40B4-BE49-F238E27FC236}">
                  <a16:creationId xmlns:a16="http://schemas.microsoft.com/office/drawing/2014/main" id="{43BB0557-CEB9-43CD-9D29-68151F6C3815}"/>
                </a:ext>
              </a:extLst>
            </p:cNvPr>
            <p:cNvSpPr>
              <a:spLocks noChangeArrowheads="1"/>
            </p:cNvSpPr>
            <p:nvPr/>
          </p:nvSpPr>
          <p:spPr bwMode="auto">
            <a:xfrm>
              <a:off x="4150" y="1615"/>
              <a:ext cx="1406" cy="227"/>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黑体" pitchFamily="2" charset="-122"/>
                  <a:ea typeface="黑体" pitchFamily="2" charset="-122"/>
                  <a:cs typeface="+mn-cs"/>
                </a:rPr>
                <a:t>动态分区分配</a:t>
              </a:r>
            </a:p>
          </p:txBody>
        </p:sp>
        <p:sp>
          <p:nvSpPr>
            <p:cNvPr id="15" name="Rectangle 12">
              <a:extLst>
                <a:ext uri="{FF2B5EF4-FFF2-40B4-BE49-F238E27FC236}">
                  <a16:creationId xmlns:a16="http://schemas.microsoft.com/office/drawing/2014/main" id="{C3A3C374-6C80-4E1D-90A3-9B9D3B6A25BA}"/>
                </a:ext>
              </a:extLst>
            </p:cNvPr>
            <p:cNvSpPr>
              <a:spLocks noChangeArrowheads="1"/>
            </p:cNvSpPr>
            <p:nvPr/>
          </p:nvSpPr>
          <p:spPr bwMode="auto">
            <a:xfrm>
              <a:off x="4150" y="1979"/>
              <a:ext cx="1610" cy="226"/>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黑体" pitchFamily="2" charset="-122"/>
                  <a:ea typeface="黑体" pitchFamily="2" charset="-122"/>
                  <a:cs typeface="+mn-cs"/>
                </a:rPr>
                <a:t>可重定位分区分配</a:t>
              </a:r>
            </a:p>
          </p:txBody>
        </p:sp>
        <p:sp>
          <p:nvSpPr>
            <p:cNvPr id="16" name="AutoShape 13">
              <a:extLst>
                <a:ext uri="{FF2B5EF4-FFF2-40B4-BE49-F238E27FC236}">
                  <a16:creationId xmlns:a16="http://schemas.microsoft.com/office/drawing/2014/main" id="{768F2641-B408-486C-913F-B2BE500B8EA0}"/>
                </a:ext>
              </a:extLst>
            </p:cNvPr>
            <p:cNvSpPr>
              <a:spLocks/>
            </p:cNvSpPr>
            <p:nvPr/>
          </p:nvSpPr>
          <p:spPr bwMode="auto">
            <a:xfrm>
              <a:off x="3787" y="2394"/>
              <a:ext cx="227" cy="537"/>
            </a:xfrm>
            <a:prstGeom prst="leftBrace">
              <a:avLst>
                <a:gd name="adj1" fmla="val 19714"/>
                <a:gd name="adj2" fmla="val 50000"/>
              </a:avLst>
            </a:prstGeom>
            <a:noFill/>
            <a:ln w="38100">
              <a:solidFill>
                <a:srgbClr val="FF66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黑体" pitchFamily="2" charset="-122"/>
                <a:ea typeface="黑体" pitchFamily="2" charset="-122"/>
              </a:endParaRPr>
            </a:p>
          </p:txBody>
        </p:sp>
        <p:sp>
          <p:nvSpPr>
            <p:cNvPr id="17" name="Rectangle 14">
              <a:extLst>
                <a:ext uri="{FF2B5EF4-FFF2-40B4-BE49-F238E27FC236}">
                  <a16:creationId xmlns:a16="http://schemas.microsoft.com/office/drawing/2014/main" id="{5D1F92B6-4954-4131-B517-2CE660D3373F}"/>
                </a:ext>
              </a:extLst>
            </p:cNvPr>
            <p:cNvSpPr>
              <a:spLocks noChangeArrowheads="1"/>
            </p:cNvSpPr>
            <p:nvPr/>
          </p:nvSpPr>
          <p:spPr bwMode="auto">
            <a:xfrm>
              <a:off x="4150" y="2342"/>
              <a:ext cx="1610" cy="226"/>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分页存储管理方式</a:t>
              </a:r>
            </a:p>
          </p:txBody>
        </p:sp>
        <p:sp>
          <p:nvSpPr>
            <p:cNvPr id="18" name="Rectangle 15">
              <a:extLst>
                <a:ext uri="{FF2B5EF4-FFF2-40B4-BE49-F238E27FC236}">
                  <a16:creationId xmlns:a16="http://schemas.microsoft.com/office/drawing/2014/main" id="{DD73F28E-5C94-4D3F-AD28-534CDA0B8EEB}"/>
                </a:ext>
              </a:extLst>
            </p:cNvPr>
            <p:cNvSpPr>
              <a:spLocks noChangeArrowheads="1"/>
            </p:cNvSpPr>
            <p:nvPr/>
          </p:nvSpPr>
          <p:spPr bwMode="auto">
            <a:xfrm>
              <a:off x="4150" y="2705"/>
              <a:ext cx="1610" cy="226"/>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黑体" pitchFamily="2" charset="-122"/>
                  <a:ea typeface="黑体" pitchFamily="2" charset="-122"/>
                  <a:cs typeface="+mn-cs"/>
                </a:rPr>
                <a:t>分段存储管理方式</a:t>
              </a:r>
            </a:p>
          </p:txBody>
        </p:sp>
      </p:grpSp>
    </p:spTree>
    <p:extLst>
      <p:ext uri="{BB962C8B-B14F-4D97-AF65-F5344CB8AC3E}">
        <p14:creationId xmlns:p14="http://schemas.microsoft.com/office/powerpoint/2010/main" val="157076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sp>
        <p:nvSpPr>
          <p:cNvPr id="9" name="Rectangle 3">
            <a:extLst>
              <a:ext uri="{FF2B5EF4-FFF2-40B4-BE49-F238E27FC236}">
                <a16:creationId xmlns:a16="http://schemas.microsoft.com/office/drawing/2014/main" id="{7AB3F2BD-1D7B-480E-BA8B-7BA62EC1CA0E}"/>
              </a:ext>
            </a:extLst>
          </p:cNvPr>
          <p:cNvSpPr txBox="1">
            <a:spLocks noChangeArrowheads="1"/>
          </p:cNvSpPr>
          <p:nvPr/>
        </p:nvSpPr>
        <p:spPr bwMode="auto">
          <a:xfrm>
            <a:off x="395536" y="1628799"/>
            <a:ext cx="8229600" cy="2235847"/>
          </a:xfrm>
          <a:prstGeom prst="rect">
            <a:avLst/>
          </a:prstGeom>
          <a:noFill/>
          <a:ln w="9525">
            <a:noFill/>
            <a:miter lim="800000"/>
            <a:headEnd/>
            <a:tailEnd/>
          </a:ln>
          <a:effectLst/>
        </p:spPr>
        <p:txBody>
          <a:bodyPr/>
          <a:lstStyle/>
          <a:p>
            <a:pPr marL="342900" indent="-342900">
              <a:lnSpc>
                <a:spcPct val="150000"/>
              </a:lnSpc>
              <a:spcBef>
                <a:spcPct val="20000"/>
              </a:spcBef>
              <a:buFont typeface="Wingdings" pitchFamily="2" charset="2"/>
              <a:buChar char="u"/>
              <a:defRPr/>
            </a:pPr>
            <a:r>
              <a:rPr lang="zh-CN" altLang="en-US" sz="2400" b="1" kern="0" dirty="0">
                <a:solidFill>
                  <a:srgbClr val="6600FF"/>
                </a:solidFill>
                <a:latin typeface="黑体" pitchFamily="2" charset="-122"/>
                <a:ea typeface="黑体" pitchFamily="2" charset="-122"/>
              </a:rPr>
              <a:t>连续分配</a:t>
            </a:r>
            <a:r>
              <a:rPr lang="zh-CN" altLang="en-US" sz="2400" b="1" kern="0" dirty="0">
                <a:solidFill>
                  <a:schemeClr val="tx1"/>
                </a:solidFill>
                <a:latin typeface="黑体" pitchFamily="2" charset="-122"/>
                <a:ea typeface="黑体" pitchFamily="2" charset="-122"/>
              </a:rPr>
              <a:t>是指为一个用户程序分配空间的时候，将所有程序装入到一段</a:t>
            </a:r>
            <a:r>
              <a:rPr lang="zh-CN" altLang="en-US" sz="2400" b="1" kern="0" dirty="0">
                <a:solidFill>
                  <a:srgbClr val="FF0000"/>
                </a:solidFill>
                <a:latin typeface="黑体" pitchFamily="2" charset="-122"/>
                <a:ea typeface="黑体" pitchFamily="2" charset="-122"/>
              </a:rPr>
              <a:t>连续的物理内存</a:t>
            </a:r>
            <a:r>
              <a:rPr lang="zh-CN" altLang="en-US" sz="2400" b="1" kern="0" dirty="0">
                <a:solidFill>
                  <a:schemeClr val="tx1"/>
                </a:solidFill>
                <a:latin typeface="黑体" pitchFamily="2" charset="-122"/>
                <a:ea typeface="黑体" pitchFamily="2" charset="-122"/>
              </a:rPr>
              <a:t>中。在早期（</a:t>
            </a:r>
            <a:r>
              <a:rPr lang="en-US" altLang="zh-CN" sz="2400" b="1" kern="0" dirty="0">
                <a:solidFill>
                  <a:schemeClr val="tx1"/>
                </a:solidFill>
                <a:latin typeface="黑体" pitchFamily="2" charset="-122"/>
                <a:ea typeface="黑体" pitchFamily="2" charset="-122"/>
              </a:rPr>
              <a:t>20</a:t>
            </a:r>
            <a:r>
              <a:rPr lang="zh-CN" altLang="en-US" sz="2400" b="1" kern="0" dirty="0">
                <a:solidFill>
                  <a:schemeClr val="tx1"/>
                </a:solidFill>
                <a:latin typeface="黑体" pitchFamily="2" charset="-122"/>
                <a:ea typeface="黑体" pitchFamily="2" charset="-122"/>
              </a:rPr>
              <a:t>世纪</a:t>
            </a:r>
            <a:r>
              <a:rPr lang="en-US" altLang="zh-CN" sz="2400" b="1" kern="0" dirty="0">
                <a:solidFill>
                  <a:schemeClr val="tx1"/>
                </a:solidFill>
                <a:latin typeface="黑体" pitchFamily="2" charset="-122"/>
                <a:ea typeface="黑体" pitchFamily="2" charset="-122"/>
              </a:rPr>
              <a:t>60-70</a:t>
            </a:r>
            <a:r>
              <a:rPr lang="zh-CN" altLang="en-US" sz="2400" b="1" kern="0" dirty="0">
                <a:solidFill>
                  <a:schemeClr val="tx1"/>
                </a:solidFill>
                <a:latin typeface="黑体" pitchFamily="2" charset="-122"/>
                <a:ea typeface="黑体" pitchFamily="2" charset="-122"/>
              </a:rPr>
              <a:t>年代）的操作系统中，这种分配内存的方式曾经被广泛的使用。</a:t>
            </a:r>
          </a:p>
          <a:p>
            <a:pPr marL="342900" indent="-342900">
              <a:lnSpc>
                <a:spcPct val="150000"/>
              </a:lnSpc>
              <a:spcBef>
                <a:spcPct val="20000"/>
              </a:spcBef>
              <a:buFontTx/>
              <a:buChar char="•"/>
              <a:defRPr/>
            </a:pPr>
            <a:endParaRPr lang="zh-CN" altLang="en-US" sz="2400" kern="0" dirty="0">
              <a:latin typeface="黑体" pitchFamily="2" charset="-122"/>
              <a:ea typeface="黑体" pitchFamily="2" charset="-122"/>
            </a:endParaRPr>
          </a:p>
          <a:p>
            <a:pPr marL="342900" indent="-342900">
              <a:lnSpc>
                <a:spcPct val="150000"/>
              </a:lnSpc>
              <a:spcBef>
                <a:spcPct val="20000"/>
              </a:spcBef>
              <a:buFontTx/>
              <a:buChar char="•"/>
              <a:defRPr/>
            </a:pPr>
            <a:endParaRPr lang="en-US" altLang="zh-CN" sz="2400" kern="0" dirty="0">
              <a:latin typeface="黑体" pitchFamily="2" charset="-122"/>
              <a:ea typeface="黑体" pitchFamily="2" charset="-122"/>
            </a:endParaRPr>
          </a:p>
        </p:txBody>
      </p:sp>
      <p:graphicFrame>
        <p:nvGraphicFramePr>
          <p:cNvPr id="10" name="内容占位符 3">
            <a:extLst>
              <a:ext uri="{FF2B5EF4-FFF2-40B4-BE49-F238E27FC236}">
                <a16:creationId xmlns:a16="http://schemas.microsoft.com/office/drawing/2014/main" id="{73DBCE3E-0447-4D59-B6E3-4557364870EC}"/>
              </a:ext>
            </a:extLst>
          </p:cNvPr>
          <p:cNvGraphicFramePr>
            <a:graphicFrameLocks/>
          </p:cNvGraphicFramePr>
          <p:nvPr>
            <p:extLst>
              <p:ext uri="{D42A27DB-BD31-4B8C-83A1-F6EECF244321}">
                <p14:modId xmlns:p14="http://schemas.microsoft.com/office/powerpoint/2010/main" val="978687501"/>
              </p:ext>
            </p:extLst>
          </p:nvPr>
        </p:nvGraphicFramePr>
        <p:xfrm>
          <a:off x="468959" y="4025540"/>
          <a:ext cx="8229600" cy="23371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532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0" grpId="0">
        <p:bldAsOne/>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20" name="Rectangle 5">
            <a:extLst>
              <a:ext uri="{FF2B5EF4-FFF2-40B4-BE49-F238E27FC236}">
                <a16:creationId xmlns:a16="http://schemas.microsoft.com/office/drawing/2014/main" id="{335FFDA3-7262-4646-A05C-B84D741E66E5}"/>
              </a:ext>
            </a:extLst>
          </p:cNvPr>
          <p:cNvSpPr>
            <a:spLocks noRot="1" noChangeArrowheads="1"/>
          </p:cNvSpPr>
          <p:nvPr/>
        </p:nvSpPr>
        <p:spPr bwMode="auto">
          <a:xfrm>
            <a:off x="402284" y="1772816"/>
            <a:ext cx="8362950" cy="1727200"/>
          </a:xfrm>
          <a:prstGeom prst="rect">
            <a:avLst/>
          </a:prstGeom>
          <a:noFill/>
          <a:ln w="9525">
            <a:noFill/>
            <a:miter lim="800000"/>
            <a:headEnd/>
            <a:tailEnd/>
          </a:ln>
        </p:spPr>
        <p:txBody>
          <a:bodyPr anchor="ctr"/>
          <a:lstStyle/>
          <a:p>
            <a:pPr marL="342900" indent="-342900" algn="l">
              <a:lnSpc>
                <a:spcPct val="150000"/>
              </a:lnSpc>
              <a:spcBef>
                <a:spcPct val="20000"/>
              </a:spcBef>
              <a:buFont typeface="Wingdings" pitchFamily="2" charset="2"/>
              <a:buChar char="l"/>
            </a:pPr>
            <a:r>
              <a:rPr kumimoji="0" lang="zh-CN" altLang="en-US" sz="2000" b="1" dirty="0">
                <a:solidFill>
                  <a:schemeClr val="tx1"/>
                </a:solidFill>
                <a:latin typeface="黑体" pitchFamily="2" charset="-122"/>
                <a:ea typeface="黑体" pitchFamily="2" charset="-122"/>
              </a:rPr>
              <a:t>这是最简单的一种存储管理方式，但只能用于</a:t>
            </a:r>
            <a:r>
              <a:rPr kumimoji="0" lang="zh-CN" altLang="en-US" sz="2000" b="1" dirty="0">
                <a:solidFill>
                  <a:srgbClr val="CC3300"/>
                </a:solidFill>
                <a:latin typeface="黑体" pitchFamily="2" charset="-122"/>
                <a:ea typeface="黑体" pitchFamily="2" charset="-122"/>
              </a:rPr>
              <a:t>单用户、单任务</a:t>
            </a:r>
            <a:r>
              <a:rPr kumimoji="0" lang="zh-CN" altLang="en-US" sz="2000" b="1" dirty="0">
                <a:solidFill>
                  <a:schemeClr val="tx1"/>
                </a:solidFill>
                <a:latin typeface="黑体" pitchFamily="2" charset="-122"/>
                <a:ea typeface="黑体" pitchFamily="2" charset="-122"/>
              </a:rPr>
              <a:t>的操作系统中。</a:t>
            </a:r>
          </a:p>
          <a:p>
            <a:pPr marL="342900" indent="-342900" algn="l">
              <a:lnSpc>
                <a:spcPct val="150000"/>
              </a:lnSpc>
              <a:spcBef>
                <a:spcPct val="20000"/>
              </a:spcBef>
              <a:buFont typeface="Wingdings" pitchFamily="2" charset="2"/>
              <a:buChar char="l"/>
            </a:pPr>
            <a:r>
              <a:rPr kumimoji="0" lang="zh-CN" altLang="en-US" sz="2000" b="1" dirty="0">
                <a:solidFill>
                  <a:schemeClr val="tx1"/>
                </a:solidFill>
                <a:latin typeface="黑体" pitchFamily="2" charset="-122"/>
                <a:ea typeface="黑体" pitchFamily="2" charset="-122"/>
              </a:rPr>
              <a:t>内存分为以下两个分区：系统区和用户区。操作系统使用系统区；应用程序装入到用户区，可使用用户区全部空间</a:t>
            </a:r>
          </a:p>
        </p:txBody>
      </p:sp>
      <p:pic>
        <p:nvPicPr>
          <p:cNvPr id="21" name="Picture 6">
            <a:extLst>
              <a:ext uri="{FF2B5EF4-FFF2-40B4-BE49-F238E27FC236}">
                <a16:creationId xmlns:a16="http://schemas.microsoft.com/office/drawing/2014/main" id="{1DA5EDB2-4682-419E-8B8E-0BEA12C1C876}"/>
              </a:ext>
            </a:extLst>
          </p:cNvPr>
          <p:cNvPicPr>
            <a:picLocks noChangeAspect="1" noChangeArrowheads="1"/>
          </p:cNvPicPr>
          <p:nvPr/>
        </p:nvPicPr>
        <p:blipFill>
          <a:blip r:embed="rId2" cstate="print"/>
          <a:srcRect/>
          <a:stretch>
            <a:fillRect/>
          </a:stretch>
        </p:blipFill>
        <p:spPr bwMode="auto">
          <a:xfrm>
            <a:off x="1763688" y="3682267"/>
            <a:ext cx="5256584" cy="3043356"/>
          </a:xfrm>
          <a:prstGeom prst="rect">
            <a:avLst/>
          </a:prstGeom>
          <a:noFill/>
          <a:ln w="19050" algn="ctr">
            <a:noFill/>
            <a:miter lim="800000"/>
            <a:headEnd/>
            <a:tailEnd/>
          </a:ln>
        </p:spPr>
      </p:pic>
    </p:spTree>
    <p:extLst>
      <p:ext uri="{BB962C8B-B14F-4D97-AF65-F5344CB8AC3E}">
        <p14:creationId xmlns:p14="http://schemas.microsoft.com/office/powerpoint/2010/main" val="258014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691407"/>
            <a:ext cx="9132240" cy="6049962"/>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sp>
        <p:nvSpPr>
          <p:cNvPr id="49" name="Text Box 4">
            <a:extLst>
              <a:ext uri="{FF2B5EF4-FFF2-40B4-BE49-F238E27FC236}">
                <a16:creationId xmlns:a16="http://schemas.microsoft.com/office/drawing/2014/main" id="{0ADE5067-61F9-4DCA-9A33-463333D17EDB}"/>
              </a:ext>
            </a:extLst>
          </p:cNvPr>
          <p:cNvSpPr txBox="1">
            <a:spLocks noChangeArrowheads="1"/>
          </p:cNvSpPr>
          <p:nvPr/>
        </p:nvSpPr>
        <p:spPr bwMode="auto">
          <a:xfrm>
            <a:off x="192088" y="969963"/>
            <a:ext cx="1447800" cy="457200"/>
          </a:xfrm>
          <a:prstGeom prst="rect">
            <a:avLst/>
          </a:prstGeom>
          <a:noFill/>
          <a:ln w="12700" cap="sq">
            <a:noFill/>
            <a:miter lim="800000"/>
            <a:headEnd type="none" w="sm" len="sm"/>
            <a:tailEnd type="none" w="sm" len="sm"/>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内存布局  </a:t>
            </a:r>
          </a:p>
        </p:txBody>
      </p:sp>
      <p:graphicFrame>
        <p:nvGraphicFramePr>
          <p:cNvPr id="50" name="Object 5">
            <a:extLst>
              <a:ext uri="{FF2B5EF4-FFF2-40B4-BE49-F238E27FC236}">
                <a16:creationId xmlns:a16="http://schemas.microsoft.com/office/drawing/2014/main" id="{658D556A-2357-4121-8935-60A017B14588}"/>
              </a:ext>
            </a:extLst>
          </p:cNvPr>
          <p:cNvGraphicFramePr>
            <a:graphicFrameLocks noChangeAspect="1"/>
          </p:cNvGraphicFramePr>
          <p:nvPr/>
        </p:nvGraphicFramePr>
        <p:xfrm>
          <a:off x="1727200" y="776288"/>
          <a:ext cx="4276725" cy="6049962"/>
        </p:xfrm>
        <a:graphic>
          <a:graphicData uri="http://schemas.openxmlformats.org/presentationml/2006/ole">
            <mc:AlternateContent xmlns:mc="http://schemas.openxmlformats.org/markup-compatibility/2006">
              <mc:Choice xmlns:v="urn:schemas-microsoft-com:vml" Requires="v">
                <p:oleObj spid="_x0000_s21543" name="文档" r:id="rId3" imgW="6899288" imgH="9755025" progId="Word.Document.8">
                  <p:embed/>
                </p:oleObj>
              </mc:Choice>
              <mc:Fallback>
                <p:oleObj name="文档" r:id="rId3" imgW="6899288" imgH="9755025" progId="Word.Document.8">
                  <p:embed/>
                  <p:pic>
                    <p:nvPicPr>
                      <p:cNvPr id="614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200" y="776288"/>
                        <a:ext cx="4276725" cy="6049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 name="Text Box 6">
            <a:extLst>
              <a:ext uri="{FF2B5EF4-FFF2-40B4-BE49-F238E27FC236}">
                <a16:creationId xmlns:a16="http://schemas.microsoft.com/office/drawing/2014/main" id="{127023AC-CA9D-4D31-B031-EE5F5A31D084}"/>
              </a:ext>
            </a:extLst>
          </p:cNvPr>
          <p:cNvSpPr txBox="1">
            <a:spLocks noChangeArrowheads="1"/>
          </p:cNvSpPr>
          <p:nvPr/>
        </p:nvSpPr>
        <p:spPr bwMode="auto">
          <a:xfrm>
            <a:off x="1547813" y="566738"/>
            <a:ext cx="946150" cy="457200"/>
          </a:xfrm>
          <a:prstGeom prst="rect">
            <a:avLst/>
          </a:prstGeom>
          <a:noFill/>
          <a:ln w="12700" cap="sq">
            <a:noFill/>
            <a:miter lim="800000"/>
            <a:headEnd type="none" w="sm" len="sm"/>
            <a:tailEnd type="none" w="sm" len="sm"/>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00000</a:t>
            </a:r>
          </a:p>
        </p:txBody>
      </p:sp>
      <p:sp>
        <p:nvSpPr>
          <p:cNvPr id="52" name="Text Box 7">
            <a:extLst>
              <a:ext uri="{FF2B5EF4-FFF2-40B4-BE49-F238E27FC236}">
                <a16:creationId xmlns:a16="http://schemas.microsoft.com/office/drawing/2014/main" id="{9027D154-541D-4FCE-B172-CE4339D29F17}"/>
              </a:ext>
            </a:extLst>
          </p:cNvPr>
          <p:cNvSpPr txBox="1">
            <a:spLocks noChangeArrowheads="1"/>
          </p:cNvSpPr>
          <p:nvPr/>
        </p:nvSpPr>
        <p:spPr bwMode="auto">
          <a:xfrm>
            <a:off x="1547813" y="947738"/>
            <a:ext cx="946150" cy="457200"/>
          </a:xfrm>
          <a:prstGeom prst="rect">
            <a:avLst/>
          </a:prstGeom>
          <a:noFill/>
          <a:ln w="12700" cap="sq">
            <a:noFill/>
            <a:miter lim="800000"/>
            <a:headEnd type="none" w="sm" len="sm"/>
            <a:tailEnd type="none" w="sm" len="sm"/>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00400</a:t>
            </a:r>
          </a:p>
        </p:txBody>
      </p:sp>
      <p:sp>
        <p:nvSpPr>
          <p:cNvPr id="53" name="Text Box 8">
            <a:extLst>
              <a:ext uri="{FF2B5EF4-FFF2-40B4-BE49-F238E27FC236}">
                <a16:creationId xmlns:a16="http://schemas.microsoft.com/office/drawing/2014/main" id="{54D1E0B6-7EEB-468C-8D29-B8E8DA9CCC65}"/>
              </a:ext>
            </a:extLst>
          </p:cNvPr>
          <p:cNvSpPr txBox="1">
            <a:spLocks noChangeArrowheads="1"/>
          </p:cNvSpPr>
          <p:nvPr/>
        </p:nvSpPr>
        <p:spPr bwMode="auto">
          <a:xfrm>
            <a:off x="1547813" y="4376738"/>
            <a:ext cx="1014412" cy="457200"/>
          </a:xfrm>
          <a:prstGeom prst="rect">
            <a:avLst/>
          </a:prstGeom>
          <a:noFill/>
          <a:ln w="12700" cap="sq">
            <a:noFill/>
            <a:miter lim="800000"/>
            <a:headEnd type="none" w="sm" len="sm"/>
            <a:tailEnd type="none" w="sm" len="sm"/>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rPr>
              <a:t>A0000</a:t>
            </a:r>
          </a:p>
        </p:txBody>
      </p:sp>
      <p:sp>
        <p:nvSpPr>
          <p:cNvPr id="54" name="Text Box 9">
            <a:extLst>
              <a:ext uri="{FF2B5EF4-FFF2-40B4-BE49-F238E27FC236}">
                <a16:creationId xmlns:a16="http://schemas.microsoft.com/office/drawing/2014/main" id="{49862337-264F-45A5-B517-947F429EC551}"/>
              </a:ext>
            </a:extLst>
          </p:cNvPr>
          <p:cNvSpPr txBox="1">
            <a:spLocks noChangeArrowheads="1"/>
          </p:cNvSpPr>
          <p:nvPr/>
        </p:nvSpPr>
        <p:spPr bwMode="auto">
          <a:xfrm>
            <a:off x="1395413" y="5519738"/>
            <a:ext cx="1098550" cy="457200"/>
          </a:xfrm>
          <a:prstGeom prst="rect">
            <a:avLst/>
          </a:prstGeom>
          <a:noFill/>
          <a:ln w="12700" cap="sq">
            <a:noFill/>
            <a:miter lim="800000"/>
            <a:headEnd type="none" w="sm" len="sm"/>
            <a:tailEnd type="none" w="sm" len="sm"/>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100000</a:t>
            </a:r>
          </a:p>
        </p:txBody>
      </p:sp>
      <p:sp>
        <p:nvSpPr>
          <p:cNvPr id="55" name="Text Box 10">
            <a:extLst>
              <a:ext uri="{FF2B5EF4-FFF2-40B4-BE49-F238E27FC236}">
                <a16:creationId xmlns:a16="http://schemas.microsoft.com/office/drawing/2014/main" id="{0DABEB5C-92E1-4CAE-A9F3-B48AF4E3AB1C}"/>
              </a:ext>
            </a:extLst>
          </p:cNvPr>
          <p:cNvSpPr txBox="1">
            <a:spLocks noChangeArrowheads="1"/>
          </p:cNvSpPr>
          <p:nvPr/>
        </p:nvSpPr>
        <p:spPr bwMode="auto">
          <a:xfrm>
            <a:off x="1395413" y="5900738"/>
            <a:ext cx="1098550" cy="457200"/>
          </a:xfrm>
          <a:prstGeom prst="rect">
            <a:avLst/>
          </a:prstGeom>
          <a:noFill/>
          <a:ln w="12700" cap="sq">
            <a:noFill/>
            <a:miter lim="800000"/>
            <a:headEnd type="none" w="sm" len="sm"/>
            <a:tailEnd type="none" w="sm" len="sm"/>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110000</a:t>
            </a:r>
          </a:p>
        </p:txBody>
      </p:sp>
      <p:sp>
        <p:nvSpPr>
          <p:cNvPr id="56" name="Text Box 11">
            <a:extLst>
              <a:ext uri="{FF2B5EF4-FFF2-40B4-BE49-F238E27FC236}">
                <a16:creationId xmlns:a16="http://schemas.microsoft.com/office/drawing/2014/main" id="{DB81AC96-434D-4A22-8A42-1DB25D0EB8AD}"/>
              </a:ext>
            </a:extLst>
          </p:cNvPr>
          <p:cNvSpPr txBox="1">
            <a:spLocks noChangeArrowheads="1"/>
          </p:cNvSpPr>
          <p:nvPr/>
        </p:nvSpPr>
        <p:spPr bwMode="auto">
          <a:xfrm>
            <a:off x="1395413" y="6281738"/>
            <a:ext cx="1203325" cy="457200"/>
          </a:xfrm>
          <a:prstGeom prst="rect">
            <a:avLst/>
          </a:prstGeom>
          <a:noFill/>
          <a:ln w="12700" cap="sq">
            <a:noFill/>
            <a:miter lim="800000"/>
            <a:headEnd type="none" w="sm" len="sm"/>
            <a:tailEnd type="none" w="sm" len="sm"/>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FFFFFF</a:t>
            </a:r>
          </a:p>
        </p:txBody>
      </p:sp>
      <p:sp>
        <p:nvSpPr>
          <p:cNvPr id="57" name="AutoShape 12">
            <a:extLst>
              <a:ext uri="{FF2B5EF4-FFF2-40B4-BE49-F238E27FC236}">
                <a16:creationId xmlns:a16="http://schemas.microsoft.com/office/drawing/2014/main" id="{D9B09CBE-495B-4EC5-8B58-828B4FA13C47}"/>
              </a:ext>
            </a:extLst>
          </p:cNvPr>
          <p:cNvSpPr>
            <a:spLocks/>
          </p:cNvSpPr>
          <p:nvPr/>
        </p:nvSpPr>
        <p:spPr bwMode="auto">
          <a:xfrm>
            <a:off x="6059488" y="830263"/>
            <a:ext cx="228600" cy="2743200"/>
          </a:xfrm>
          <a:prstGeom prst="rightBrace">
            <a:avLst>
              <a:gd name="adj1" fmla="val 100000"/>
              <a:gd name="adj2" fmla="val 50000"/>
            </a:avLst>
          </a:prstGeom>
          <a:noFill/>
          <a:ln w="12700" cap="sq">
            <a:solidFill>
              <a:srgbClr val="000000"/>
            </a:solidFill>
            <a:round/>
            <a:headEnd type="none" w="sm" len="sm"/>
            <a:tailEnd type="none" w="sm" len="sm"/>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58" name="AutoShape 13">
            <a:extLst>
              <a:ext uri="{FF2B5EF4-FFF2-40B4-BE49-F238E27FC236}">
                <a16:creationId xmlns:a16="http://schemas.microsoft.com/office/drawing/2014/main" id="{92868C35-8356-4C16-9516-2EBA7105644F}"/>
              </a:ext>
            </a:extLst>
          </p:cNvPr>
          <p:cNvSpPr>
            <a:spLocks/>
          </p:cNvSpPr>
          <p:nvPr/>
        </p:nvSpPr>
        <p:spPr bwMode="auto">
          <a:xfrm>
            <a:off x="6059488" y="3649663"/>
            <a:ext cx="228600" cy="914400"/>
          </a:xfrm>
          <a:prstGeom prst="rightBrace">
            <a:avLst>
              <a:gd name="adj1" fmla="val 33333"/>
              <a:gd name="adj2" fmla="val 50000"/>
            </a:avLst>
          </a:prstGeom>
          <a:noFill/>
          <a:ln w="12700" cap="sq">
            <a:solidFill>
              <a:srgbClr val="000000"/>
            </a:solidFill>
            <a:round/>
            <a:headEnd type="none" w="sm" len="sm"/>
            <a:tailEnd type="none" w="sm" len="sm"/>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59" name="AutoShape 14">
            <a:extLst>
              <a:ext uri="{FF2B5EF4-FFF2-40B4-BE49-F238E27FC236}">
                <a16:creationId xmlns:a16="http://schemas.microsoft.com/office/drawing/2014/main" id="{F05336F0-AF8F-4C76-B2B8-0A5A39326BC6}"/>
              </a:ext>
            </a:extLst>
          </p:cNvPr>
          <p:cNvSpPr>
            <a:spLocks/>
          </p:cNvSpPr>
          <p:nvPr/>
        </p:nvSpPr>
        <p:spPr bwMode="auto">
          <a:xfrm>
            <a:off x="6059488" y="4640263"/>
            <a:ext cx="228600" cy="457200"/>
          </a:xfrm>
          <a:prstGeom prst="rightBrace">
            <a:avLst>
              <a:gd name="adj1" fmla="val 16667"/>
              <a:gd name="adj2" fmla="val 50000"/>
            </a:avLst>
          </a:prstGeom>
          <a:noFill/>
          <a:ln w="12700" cap="sq">
            <a:solidFill>
              <a:srgbClr val="000000"/>
            </a:solidFill>
            <a:round/>
            <a:headEnd type="none" w="sm" len="sm"/>
            <a:tailEnd type="none" w="sm" len="sm"/>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60" name="AutoShape 15">
            <a:extLst>
              <a:ext uri="{FF2B5EF4-FFF2-40B4-BE49-F238E27FC236}">
                <a16:creationId xmlns:a16="http://schemas.microsoft.com/office/drawing/2014/main" id="{987F2150-DCB6-495D-B8BC-DC6FEC34BB54}"/>
              </a:ext>
            </a:extLst>
          </p:cNvPr>
          <p:cNvSpPr>
            <a:spLocks/>
          </p:cNvSpPr>
          <p:nvPr/>
        </p:nvSpPr>
        <p:spPr bwMode="auto">
          <a:xfrm>
            <a:off x="6059488" y="5097463"/>
            <a:ext cx="228600" cy="685800"/>
          </a:xfrm>
          <a:prstGeom prst="rightBrace">
            <a:avLst>
              <a:gd name="adj1" fmla="val 25000"/>
              <a:gd name="adj2" fmla="val 50000"/>
            </a:avLst>
          </a:prstGeom>
          <a:noFill/>
          <a:ln w="12700" cap="sq">
            <a:solidFill>
              <a:srgbClr val="000000"/>
            </a:solidFill>
            <a:round/>
            <a:headEnd type="none" w="sm" len="sm"/>
            <a:tailEnd type="none" w="sm" len="sm"/>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61" name="AutoShape 16">
            <a:extLst>
              <a:ext uri="{FF2B5EF4-FFF2-40B4-BE49-F238E27FC236}">
                <a16:creationId xmlns:a16="http://schemas.microsoft.com/office/drawing/2014/main" id="{B3E4E791-47CF-4546-83D5-A9C4627E9285}"/>
              </a:ext>
            </a:extLst>
          </p:cNvPr>
          <p:cNvSpPr>
            <a:spLocks/>
          </p:cNvSpPr>
          <p:nvPr/>
        </p:nvSpPr>
        <p:spPr bwMode="auto">
          <a:xfrm>
            <a:off x="6059488" y="5859463"/>
            <a:ext cx="228600" cy="304800"/>
          </a:xfrm>
          <a:prstGeom prst="rightBrace">
            <a:avLst>
              <a:gd name="adj1" fmla="val 11111"/>
              <a:gd name="adj2" fmla="val 50000"/>
            </a:avLst>
          </a:prstGeom>
          <a:noFill/>
          <a:ln w="12700" cap="sq">
            <a:solidFill>
              <a:srgbClr val="000000"/>
            </a:solidFill>
            <a:round/>
            <a:headEnd type="none" w="sm" len="sm"/>
            <a:tailEnd type="none" w="sm" len="sm"/>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62" name="Line 17">
            <a:extLst>
              <a:ext uri="{FF2B5EF4-FFF2-40B4-BE49-F238E27FC236}">
                <a16:creationId xmlns:a16="http://schemas.microsoft.com/office/drawing/2014/main" id="{6321DD43-18E8-4A03-AF5B-4ADAC11DEA6A}"/>
              </a:ext>
            </a:extLst>
          </p:cNvPr>
          <p:cNvSpPr>
            <a:spLocks noChangeShapeType="1"/>
          </p:cNvSpPr>
          <p:nvPr/>
        </p:nvSpPr>
        <p:spPr bwMode="auto">
          <a:xfrm>
            <a:off x="5984875" y="773113"/>
            <a:ext cx="2743200" cy="0"/>
          </a:xfrm>
          <a:prstGeom prst="line">
            <a:avLst/>
          </a:prstGeom>
          <a:noFill/>
          <a:ln w="12700" cap="sq">
            <a:solidFill>
              <a:srgbClr val="000000"/>
            </a:solidFill>
            <a:round/>
            <a:headEnd type="none" w="sm" len="sm"/>
            <a:tailEnd type="none" w="sm" len="sm"/>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63" name="Text Box 18">
            <a:extLst>
              <a:ext uri="{FF2B5EF4-FFF2-40B4-BE49-F238E27FC236}">
                <a16:creationId xmlns:a16="http://schemas.microsoft.com/office/drawing/2014/main" id="{6792B4FD-D1F6-4583-873A-36EF55675A36}"/>
              </a:ext>
            </a:extLst>
          </p:cNvPr>
          <p:cNvSpPr txBox="1">
            <a:spLocks noChangeArrowheads="1"/>
          </p:cNvSpPr>
          <p:nvPr/>
        </p:nvSpPr>
        <p:spPr bwMode="auto">
          <a:xfrm>
            <a:off x="7272338" y="2185988"/>
            <a:ext cx="1547812" cy="701675"/>
          </a:xfrm>
          <a:prstGeom prst="rect">
            <a:avLst/>
          </a:prstGeom>
          <a:noFill/>
          <a:ln w="12700" cap="sq">
            <a:noFill/>
            <a:miter lim="800000"/>
            <a:headEnd type="none" w="sm" len="sm"/>
            <a:tailEnd type="none" w="sm" len="sm"/>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000000"/>
                </a:solidFill>
                <a:effectLst/>
                <a:uLnTx/>
                <a:uFillTx/>
              </a:rPr>
              <a:t>常驻内存</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srgbClr val="000000"/>
                </a:solidFill>
                <a:effectLst/>
                <a:uLnTx/>
                <a:uFillTx/>
              </a:rPr>
              <a:t>(640)</a:t>
            </a:r>
          </a:p>
        </p:txBody>
      </p:sp>
      <p:sp>
        <p:nvSpPr>
          <p:cNvPr id="64" name="Text Box 19">
            <a:extLst>
              <a:ext uri="{FF2B5EF4-FFF2-40B4-BE49-F238E27FC236}">
                <a16:creationId xmlns:a16="http://schemas.microsoft.com/office/drawing/2014/main" id="{D55F9D44-2440-41F8-BEFC-6C8E9A223315}"/>
              </a:ext>
            </a:extLst>
          </p:cNvPr>
          <p:cNvSpPr txBox="1">
            <a:spLocks noChangeArrowheads="1"/>
          </p:cNvSpPr>
          <p:nvPr/>
        </p:nvSpPr>
        <p:spPr bwMode="auto">
          <a:xfrm>
            <a:off x="7126288" y="4868863"/>
            <a:ext cx="1676400" cy="825500"/>
          </a:xfrm>
          <a:prstGeom prst="rect">
            <a:avLst/>
          </a:prstGeom>
          <a:noFill/>
          <a:ln w="12700" cap="sq">
            <a:noFill/>
            <a:miter lim="800000"/>
            <a:headEnd type="none" w="sm" len="sm"/>
            <a:tailEnd type="none" w="sm" len="sm"/>
          </a:ln>
        </p:spPr>
        <p:txBody>
          <a:bodyPr>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000000"/>
                </a:solidFill>
                <a:effectLst/>
                <a:uLnTx/>
                <a:uFillTx/>
              </a:rPr>
              <a:t>保留区或高位内存</a:t>
            </a:r>
          </a:p>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a:ln>
                  <a:noFill/>
                </a:ln>
                <a:solidFill>
                  <a:srgbClr val="000000"/>
                </a:solidFill>
                <a:effectLst/>
                <a:uLnTx/>
                <a:uFillTx/>
              </a:rPr>
              <a:t>(384K)</a:t>
            </a:r>
          </a:p>
        </p:txBody>
      </p:sp>
      <p:sp>
        <p:nvSpPr>
          <p:cNvPr id="65" name="Text Box 20">
            <a:extLst>
              <a:ext uri="{FF2B5EF4-FFF2-40B4-BE49-F238E27FC236}">
                <a16:creationId xmlns:a16="http://schemas.microsoft.com/office/drawing/2014/main" id="{DF3759E6-0E25-484A-9514-EE9BFB30F5C0}"/>
              </a:ext>
            </a:extLst>
          </p:cNvPr>
          <p:cNvSpPr txBox="1">
            <a:spLocks noChangeArrowheads="1"/>
          </p:cNvSpPr>
          <p:nvPr/>
        </p:nvSpPr>
        <p:spPr bwMode="auto">
          <a:xfrm>
            <a:off x="7275513" y="5859463"/>
            <a:ext cx="1463675" cy="701675"/>
          </a:xfrm>
          <a:prstGeom prst="rect">
            <a:avLst/>
          </a:prstGeom>
          <a:noFill/>
          <a:ln w="12700" cap="sq">
            <a:noFill/>
            <a:miter lim="800000"/>
            <a:headEnd type="none" w="sm" len="sm"/>
            <a:tailEnd type="none" w="sm" len="sm"/>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000000"/>
                </a:solidFill>
                <a:effectLst/>
                <a:uLnTx/>
                <a:uFillTx/>
              </a:rPr>
              <a:t>扩展存储区</a:t>
            </a:r>
            <a:r>
              <a:rPr kumimoji="0" lang="en-US" altLang="zh-CN" sz="2000" b="1" i="0" u="none" strike="noStrike" kern="0" cap="none" spc="0" normalizeH="0" baseline="0" noProof="0">
                <a:ln>
                  <a:noFill/>
                </a:ln>
                <a:solidFill>
                  <a:srgbClr val="000000"/>
                </a:solidFill>
                <a:effectLst/>
                <a:uLnTx/>
                <a:uFillTx/>
              </a:rPr>
              <a:t>XMS</a:t>
            </a:r>
          </a:p>
        </p:txBody>
      </p:sp>
      <p:sp>
        <p:nvSpPr>
          <p:cNvPr id="66" name="Text Box 21">
            <a:extLst>
              <a:ext uri="{FF2B5EF4-FFF2-40B4-BE49-F238E27FC236}">
                <a16:creationId xmlns:a16="http://schemas.microsoft.com/office/drawing/2014/main" id="{3C19F966-50B9-411C-B949-B73FFDD98DFF}"/>
              </a:ext>
            </a:extLst>
          </p:cNvPr>
          <p:cNvSpPr txBox="1">
            <a:spLocks noChangeArrowheads="1"/>
          </p:cNvSpPr>
          <p:nvPr/>
        </p:nvSpPr>
        <p:spPr bwMode="auto">
          <a:xfrm>
            <a:off x="6272213" y="2063750"/>
            <a:ext cx="763587" cy="396875"/>
          </a:xfrm>
          <a:prstGeom prst="rect">
            <a:avLst/>
          </a:prstGeom>
          <a:noFill/>
          <a:ln w="12700" cap="sq">
            <a:noFill/>
            <a:miter lim="800000"/>
            <a:headEnd type="none" w="sm" len="sm"/>
            <a:tailEnd type="none" w="sm" len="sm"/>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000000"/>
                </a:solidFill>
                <a:effectLst/>
                <a:uLnTx/>
                <a:uFillTx/>
              </a:rPr>
              <a:t>OS</a:t>
            </a:r>
            <a:r>
              <a:rPr kumimoji="0" lang="zh-CN" altLang="zh-CN" sz="2000" b="0" i="0" u="none" strike="noStrike" kern="0" cap="none" spc="0" normalizeH="0" baseline="0" noProof="0">
                <a:ln>
                  <a:noFill/>
                </a:ln>
                <a:solidFill>
                  <a:srgbClr val="000000"/>
                </a:solidFill>
                <a:effectLst/>
                <a:uLnTx/>
                <a:uFillTx/>
              </a:rPr>
              <a:t>区</a:t>
            </a:r>
            <a:endParaRPr kumimoji="0" lang="zh-CN" altLang="en-US" sz="2000" b="0" i="0" u="none" strike="noStrike" kern="0" cap="none" spc="0" normalizeH="0" baseline="0" noProof="0">
              <a:ln>
                <a:noFill/>
              </a:ln>
              <a:solidFill>
                <a:srgbClr val="000000"/>
              </a:solidFill>
              <a:effectLst/>
              <a:uLnTx/>
              <a:uFillTx/>
            </a:endParaRPr>
          </a:p>
        </p:txBody>
      </p:sp>
      <p:sp>
        <p:nvSpPr>
          <p:cNvPr id="67" name="Text Box 22">
            <a:extLst>
              <a:ext uri="{FF2B5EF4-FFF2-40B4-BE49-F238E27FC236}">
                <a16:creationId xmlns:a16="http://schemas.microsoft.com/office/drawing/2014/main" id="{9E081B12-2FB0-40F9-A0B8-F93B19C85EB0}"/>
              </a:ext>
            </a:extLst>
          </p:cNvPr>
          <p:cNvSpPr txBox="1">
            <a:spLocks noChangeArrowheads="1"/>
          </p:cNvSpPr>
          <p:nvPr/>
        </p:nvSpPr>
        <p:spPr bwMode="auto">
          <a:xfrm>
            <a:off x="6267450" y="3781425"/>
            <a:ext cx="1462088" cy="701675"/>
          </a:xfrm>
          <a:prstGeom prst="rect">
            <a:avLst/>
          </a:prstGeom>
          <a:noFill/>
          <a:ln w="12700" cap="sq">
            <a:noFill/>
            <a:miter lim="800000"/>
            <a:headEnd type="none" w="sm" len="sm"/>
            <a:tailEnd type="none" w="sm" len="sm"/>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srgbClr val="000000"/>
                </a:solidFill>
                <a:effectLst/>
                <a:uLnTx/>
                <a:uFillTx/>
              </a:rPr>
              <a:t>TPA</a:t>
            </a: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000000"/>
                </a:solidFill>
                <a:effectLst/>
                <a:uLnTx/>
                <a:uFillTx/>
              </a:rPr>
              <a:t>暂驻程序区</a:t>
            </a:r>
          </a:p>
        </p:txBody>
      </p:sp>
      <p:sp>
        <p:nvSpPr>
          <p:cNvPr id="68" name="Text Box 23">
            <a:extLst>
              <a:ext uri="{FF2B5EF4-FFF2-40B4-BE49-F238E27FC236}">
                <a16:creationId xmlns:a16="http://schemas.microsoft.com/office/drawing/2014/main" id="{A69C3E2B-1C00-4E6B-89F0-67F2457F0FE1}"/>
              </a:ext>
            </a:extLst>
          </p:cNvPr>
          <p:cNvSpPr txBox="1">
            <a:spLocks noChangeArrowheads="1"/>
          </p:cNvSpPr>
          <p:nvPr/>
        </p:nvSpPr>
        <p:spPr bwMode="auto">
          <a:xfrm>
            <a:off x="6272213" y="5187950"/>
            <a:ext cx="749300" cy="396875"/>
          </a:xfrm>
          <a:prstGeom prst="rect">
            <a:avLst/>
          </a:prstGeom>
          <a:noFill/>
          <a:ln w="12700" cap="sq">
            <a:noFill/>
            <a:miter lim="800000"/>
            <a:headEnd type="none" w="sm" len="sm"/>
            <a:tailEnd type="none" w="sm" len="sm"/>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000000"/>
                </a:solidFill>
                <a:effectLst/>
                <a:uLnTx/>
                <a:uFillTx/>
              </a:rPr>
              <a:t>256K</a:t>
            </a:r>
          </a:p>
        </p:txBody>
      </p:sp>
      <p:sp>
        <p:nvSpPr>
          <p:cNvPr id="69" name="Text Box 24">
            <a:extLst>
              <a:ext uri="{FF2B5EF4-FFF2-40B4-BE49-F238E27FC236}">
                <a16:creationId xmlns:a16="http://schemas.microsoft.com/office/drawing/2014/main" id="{8F599FD5-DA6A-4DD9-81D1-DEF6AE87A79E}"/>
              </a:ext>
            </a:extLst>
          </p:cNvPr>
          <p:cNvSpPr txBox="1">
            <a:spLocks noChangeArrowheads="1"/>
          </p:cNvSpPr>
          <p:nvPr/>
        </p:nvSpPr>
        <p:spPr bwMode="auto">
          <a:xfrm>
            <a:off x="6272213" y="5797550"/>
            <a:ext cx="622300" cy="396875"/>
          </a:xfrm>
          <a:prstGeom prst="rect">
            <a:avLst/>
          </a:prstGeom>
          <a:noFill/>
          <a:ln w="12700" cap="sq">
            <a:noFill/>
            <a:miter lim="800000"/>
            <a:headEnd type="none" w="sm" len="sm"/>
            <a:tailEnd type="none" w="sm" len="sm"/>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000000"/>
                </a:solidFill>
                <a:effectLst/>
                <a:uLnTx/>
                <a:uFillTx/>
              </a:rPr>
              <a:t>64K</a:t>
            </a:r>
          </a:p>
        </p:txBody>
      </p:sp>
      <p:sp>
        <p:nvSpPr>
          <p:cNvPr id="70" name="Text Box 25">
            <a:extLst>
              <a:ext uri="{FF2B5EF4-FFF2-40B4-BE49-F238E27FC236}">
                <a16:creationId xmlns:a16="http://schemas.microsoft.com/office/drawing/2014/main" id="{5C6146A9-18E5-4ECB-B988-89CAD4512A48}"/>
              </a:ext>
            </a:extLst>
          </p:cNvPr>
          <p:cNvSpPr txBox="1">
            <a:spLocks noChangeArrowheads="1"/>
          </p:cNvSpPr>
          <p:nvPr/>
        </p:nvSpPr>
        <p:spPr bwMode="auto">
          <a:xfrm>
            <a:off x="6272213" y="4730750"/>
            <a:ext cx="749300" cy="396875"/>
          </a:xfrm>
          <a:prstGeom prst="rect">
            <a:avLst/>
          </a:prstGeom>
          <a:noFill/>
          <a:ln w="12700" cap="sq">
            <a:noFill/>
            <a:miter lim="800000"/>
            <a:headEnd type="none" w="sm" len="sm"/>
            <a:tailEnd type="none" w="sm" len="sm"/>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000000"/>
                </a:solidFill>
                <a:effectLst/>
                <a:uLnTx/>
                <a:uFillTx/>
              </a:rPr>
              <a:t>128K</a:t>
            </a:r>
          </a:p>
        </p:txBody>
      </p:sp>
      <p:sp>
        <p:nvSpPr>
          <p:cNvPr id="71" name="Line 26">
            <a:extLst>
              <a:ext uri="{FF2B5EF4-FFF2-40B4-BE49-F238E27FC236}">
                <a16:creationId xmlns:a16="http://schemas.microsoft.com/office/drawing/2014/main" id="{B36BAB4C-1548-42A7-873A-EA5631FCF5E7}"/>
              </a:ext>
            </a:extLst>
          </p:cNvPr>
          <p:cNvSpPr>
            <a:spLocks noChangeShapeType="1"/>
          </p:cNvSpPr>
          <p:nvPr/>
        </p:nvSpPr>
        <p:spPr bwMode="auto">
          <a:xfrm>
            <a:off x="5984875" y="4640263"/>
            <a:ext cx="2743200" cy="0"/>
          </a:xfrm>
          <a:prstGeom prst="line">
            <a:avLst/>
          </a:prstGeom>
          <a:noFill/>
          <a:ln w="12700" cap="sq">
            <a:solidFill>
              <a:srgbClr val="000000"/>
            </a:solidFill>
            <a:round/>
            <a:headEnd type="none" w="sm" len="sm"/>
            <a:tailEnd type="none" w="sm" len="sm"/>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72" name="Line 27">
            <a:extLst>
              <a:ext uri="{FF2B5EF4-FFF2-40B4-BE49-F238E27FC236}">
                <a16:creationId xmlns:a16="http://schemas.microsoft.com/office/drawing/2014/main" id="{0E440A4F-7388-48E7-928C-B53F86D3C4A6}"/>
              </a:ext>
            </a:extLst>
          </p:cNvPr>
          <p:cNvSpPr>
            <a:spLocks noChangeShapeType="1"/>
          </p:cNvSpPr>
          <p:nvPr/>
        </p:nvSpPr>
        <p:spPr bwMode="auto">
          <a:xfrm>
            <a:off x="5984875" y="5821363"/>
            <a:ext cx="2743200" cy="0"/>
          </a:xfrm>
          <a:prstGeom prst="line">
            <a:avLst/>
          </a:prstGeom>
          <a:noFill/>
          <a:ln w="12700" cap="sq">
            <a:solidFill>
              <a:srgbClr val="000000"/>
            </a:solidFill>
            <a:round/>
            <a:headEnd type="none" w="sm" len="sm"/>
            <a:tailEnd type="none" w="sm" len="sm"/>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73" name="Line 28">
            <a:extLst>
              <a:ext uri="{FF2B5EF4-FFF2-40B4-BE49-F238E27FC236}">
                <a16:creationId xmlns:a16="http://schemas.microsoft.com/office/drawing/2014/main" id="{DDD49A8A-55DA-4013-9BA4-ACA7C2F71ED2}"/>
              </a:ext>
            </a:extLst>
          </p:cNvPr>
          <p:cNvSpPr>
            <a:spLocks noChangeShapeType="1"/>
          </p:cNvSpPr>
          <p:nvPr/>
        </p:nvSpPr>
        <p:spPr bwMode="auto">
          <a:xfrm>
            <a:off x="5984875" y="6621463"/>
            <a:ext cx="2743200" cy="0"/>
          </a:xfrm>
          <a:prstGeom prst="line">
            <a:avLst/>
          </a:prstGeom>
          <a:noFill/>
          <a:ln w="12700" cap="sq">
            <a:solidFill>
              <a:srgbClr val="000000"/>
            </a:solidFill>
            <a:round/>
            <a:headEnd type="none" w="sm" len="sm"/>
            <a:tailEnd type="none" w="sm" len="sm"/>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74" name="Line 29">
            <a:extLst>
              <a:ext uri="{FF2B5EF4-FFF2-40B4-BE49-F238E27FC236}">
                <a16:creationId xmlns:a16="http://schemas.microsoft.com/office/drawing/2014/main" id="{EB14918A-9B33-424F-A71B-34A6CFFB59F9}"/>
              </a:ext>
            </a:extLst>
          </p:cNvPr>
          <p:cNvSpPr>
            <a:spLocks noChangeShapeType="1"/>
          </p:cNvSpPr>
          <p:nvPr/>
        </p:nvSpPr>
        <p:spPr bwMode="auto">
          <a:xfrm flipV="1">
            <a:off x="7888288" y="754063"/>
            <a:ext cx="0" cy="1219200"/>
          </a:xfrm>
          <a:prstGeom prst="line">
            <a:avLst/>
          </a:prstGeom>
          <a:noFill/>
          <a:ln w="12700" cap="sq">
            <a:solidFill>
              <a:srgbClr val="000000"/>
            </a:solidFill>
            <a:round/>
            <a:headEnd type="none" w="sm" len="sm"/>
            <a:tailEnd type="arrow"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75" name="Line 30">
            <a:extLst>
              <a:ext uri="{FF2B5EF4-FFF2-40B4-BE49-F238E27FC236}">
                <a16:creationId xmlns:a16="http://schemas.microsoft.com/office/drawing/2014/main" id="{8A03B592-7846-423C-93A2-5046D13315CC}"/>
              </a:ext>
            </a:extLst>
          </p:cNvPr>
          <p:cNvSpPr>
            <a:spLocks noChangeShapeType="1"/>
          </p:cNvSpPr>
          <p:nvPr/>
        </p:nvSpPr>
        <p:spPr bwMode="auto">
          <a:xfrm>
            <a:off x="7888288" y="2887663"/>
            <a:ext cx="0" cy="1676400"/>
          </a:xfrm>
          <a:prstGeom prst="line">
            <a:avLst/>
          </a:prstGeom>
          <a:noFill/>
          <a:ln w="12700" cap="sq">
            <a:solidFill>
              <a:srgbClr val="000000"/>
            </a:solidFill>
            <a:round/>
            <a:headEnd type="none" w="sm" len="sm"/>
            <a:tailEnd type="arrow"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76" name="Text Box 31" descr="画布">
            <a:extLst>
              <a:ext uri="{FF2B5EF4-FFF2-40B4-BE49-F238E27FC236}">
                <a16:creationId xmlns:a16="http://schemas.microsoft.com/office/drawing/2014/main" id="{CE9275BB-1511-45F3-85A6-087E616922D7}"/>
              </a:ext>
            </a:extLst>
          </p:cNvPr>
          <p:cNvSpPr txBox="1">
            <a:spLocks noChangeArrowheads="1"/>
          </p:cNvSpPr>
          <p:nvPr/>
        </p:nvSpPr>
        <p:spPr bwMode="auto">
          <a:xfrm>
            <a:off x="395536" y="2420888"/>
            <a:ext cx="1655862" cy="1384995"/>
          </a:xfrm>
          <a:prstGeom prst="rect">
            <a:avLst/>
          </a:prstGeom>
          <a:blipFill dpi="0" rotWithShape="0">
            <a:blip r:embed="rId5" cstate="print"/>
            <a:srcRect/>
            <a:tile tx="0" ty="0" sx="100000" sy="100000" flip="none" algn="tl"/>
          </a:blipFill>
          <a:ln w="38100">
            <a:solidFill>
              <a:srgbClr val="C68400"/>
            </a:solidFill>
            <a:miter lim="800000"/>
            <a:headEnd/>
            <a:tailEnd/>
          </a:ln>
          <a:effectLst/>
        </p:spPr>
        <p:txBody>
          <a:bodyPr wrap="square">
            <a:spAutoFit/>
          </a:bodyPr>
          <a:lstStyle/>
          <a:p>
            <a:pPr algn="l">
              <a:defRPr/>
            </a:pPr>
            <a:r>
              <a:rPr lang="zh-CN" altLang="en-US" sz="2800" b="1" dirty="0">
                <a:solidFill>
                  <a:srgbClr val="006666"/>
                </a:solidFill>
                <a:effectLst>
                  <a:outerShdw blurRad="38100" dist="38100" dir="2700000" algn="tl">
                    <a:srgbClr val="000000"/>
                  </a:outerShdw>
                </a:effectLst>
                <a:latin typeface="黑体" pitchFamily="2" charset="-122"/>
                <a:ea typeface="黑体" pitchFamily="2" charset="-122"/>
              </a:rPr>
              <a:t>实例</a:t>
            </a:r>
            <a:r>
              <a:rPr lang="en-US" altLang="zh-CN" sz="2800" b="1" dirty="0">
                <a:solidFill>
                  <a:srgbClr val="006666"/>
                </a:solidFill>
                <a:effectLst>
                  <a:outerShdw blurRad="38100" dist="38100" dir="2700000" algn="tl">
                    <a:srgbClr val="000000"/>
                  </a:outerShdw>
                </a:effectLst>
                <a:latin typeface="黑体" pitchFamily="2" charset="-122"/>
                <a:ea typeface="黑体" pitchFamily="2" charset="-122"/>
              </a:rPr>
              <a:t>:</a:t>
            </a:r>
          </a:p>
          <a:p>
            <a:pPr algn="l">
              <a:defRPr/>
            </a:pPr>
            <a:r>
              <a:rPr lang="en-US" altLang="zh-CN" sz="2800" b="1" dirty="0">
                <a:solidFill>
                  <a:srgbClr val="006666"/>
                </a:solidFill>
                <a:effectLst>
                  <a:outerShdw blurRad="38100" dist="38100" dir="2700000" algn="tl">
                    <a:srgbClr val="000000"/>
                  </a:outerShdw>
                </a:effectLst>
                <a:latin typeface="黑体" pitchFamily="2" charset="-122"/>
                <a:ea typeface="黑体" pitchFamily="2" charset="-122"/>
              </a:rPr>
              <a:t>DOS</a:t>
            </a:r>
          </a:p>
          <a:p>
            <a:pPr algn="l">
              <a:defRPr/>
            </a:pPr>
            <a:r>
              <a:rPr lang="zh-CN" altLang="zh-CN" sz="2800" b="1" dirty="0">
                <a:solidFill>
                  <a:srgbClr val="006666"/>
                </a:solidFill>
                <a:effectLst>
                  <a:outerShdw blurRad="38100" dist="38100" dir="2700000" algn="tl">
                    <a:srgbClr val="000000"/>
                  </a:outerShdw>
                </a:effectLst>
                <a:latin typeface="黑体" pitchFamily="2" charset="-122"/>
                <a:ea typeface="黑体" pitchFamily="2" charset="-122"/>
              </a:rPr>
              <a:t>内存管理</a:t>
            </a:r>
            <a:endParaRPr lang="zh-CN" altLang="en-US" sz="2800" b="1" dirty="0">
              <a:solidFill>
                <a:srgbClr val="006666"/>
              </a:solidFill>
              <a:effectLst>
                <a:outerShdw blurRad="38100" dist="38100" dir="2700000" algn="tl">
                  <a:srgbClr val="000000"/>
                </a:outerShdw>
              </a:effectLst>
              <a:latin typeface="黑体" pitchFamily="2" charset="-122"/>
              <a:ea typeface="黑体" pitchFamily="2" charset="-122"/>
            </a:endParaRPr>
          </a:p>
        </p:txBody>
      </p:sp>
    </p:spTree>
    <p:extLst>
      <p:ext uri="{BB962C8B-B14F-4D97-AF65-F5344CB8AC3E}">
        <p14:creationId xmlns:p14="http://schemas.microsoft.com/office/powerpoint/2010/main" val="22564124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3">
            <a:extLst>
              <a:ext uri="{FF2B5EF4-FFF2-40B4-BE49-F238E27FC236}">
                <a16:creationId xmlns:a16="http://schemas.microsoft.com/office/drawing/2014/main" id="{CA07781F-EF9F-46DC-9D3C-47827C90B3B9}"/>
              </a:ext>
            </a:extLst>
          </p:cNvPr>
          <p:cNvSpPr txBox="1">
            <a:spLocks noChangeArrowheads="1"/>
          </p:cNvSpPr>
          <p:nvPr/>
        </p:nvSpPr>
        <p:spPr bwMode="auto">
          <a:xfrm>
            <a:off x="445549" y="1744266"/>
            <a:ext cx="8229600" cy="50405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spcBef>
                <a:spcPts val="0"/>
              </a:spcBef>
              <a:buFont typeface="Wingdings" pitchFamily="2" charset="2"/>
              <a:buChar char="l"/>
            </a:pPr>
            <a:r>
              <a:rPr kumimoji="0" lang="zh-CN" altLang="en-US" sz="2400" b="1" kern="0" dirty="0">
                <a:latin typeface="黑体" pitchFamily="2" charset="-122"/>
                <a:ea typeface="黑体" pitchFamily="2" charset="-122"/>
              </a:rPr>
              <a:t>最简单，适用于单用户、单任务的</a:t>
            </a:r>
            <a:r>
              <a:rPr kumimoji="0" lang="en-US" altLang="zh-CN" sz="2400" b="1" kern="0" dirty="0">
                <a:latin typeface="黑体" pitchFamily="2" charset="-122"/>
                <a:ea typeface="黑体" pitchFamily="2" charset="-122"/>
              </a:rPr>
              <a:t>OS</a:t>
            </a:r>
            <a:endParaRPr kumimoji="0" lang="zh-CN" altLang="en-US" sz="2400" b="1" kern="0" dirty="0">
              <a:latin typeface="黑体" pitchFamily="2" charset="-122"/>
              <a:ea typeface="黑体" pitchFamily="2" charset="-122"/>
            </a:endParaRPr>
          </a:p>
          <a:p>
            <a:pPr eaLnBrk="1" hangingPunct="1">
              <a:lnSpc>
                <a:spcPct val="150000"/>
              </a:lnSpc>
              <a:spcBef>
                <a:spcPts val="0"/>
              </a:spcBef>
              <a:buFont typeface="Wingdings" pitchFamily="2" charset="2"/>
              <a:buChar char="l"/>
            </a:pPr>
            <a:r>
              <a:rPr kumimoji="0" lang="zh-CN" altLang="en-US" sz="2400" b="1" kern="0" dirty="0">
                <a:solidFill>
                  <a:srgbClr val="CC3300"/>
                </a:solidFill>
                <a:latin typeface="黑体" pitchFamily="2" charset="-122"/>
                <a:ea typeface="黑体" pitchFamily="2" charset="-122"/>
              </a:rPr>
              <a:t>基本思想</a:t>
            </a:r>
          </a:p>
          <a:p>
            <a:pPr lvl="1" eaLnBrk="1" hangingPunct="1">
              <a:lnSpc>
                <a:spcPct val="150000"/>
              </a:lnSpc>
              <a:spcBef>
                <a:spcPts val="0"/>
              </a:spcBef>
            </a:pPr>
            <a:r>
              <a:rPr kumimoji="0" lang="zh-CN" altLang="en-US" sz="2400" b="1" kern="0" dirty="0">
                <a:latin typeface="黑体" pitchFamily="2" charset="-122"/>
                <a:ea typeface="黑体" pitchFamily="2" charset="-122"/>
              </a:rPr>
              <a:t>主存用户区全部归一个用户使用</a:t>
            </a:r>
          </a:p>
          <a:p>
            <a:pPr lvl="1" eaLnBrk="1" hangingPunct="1">
              <a:lnSpc>
                <a:spcPct val="150000"/>
              </a:lnSpc>
              <a:spcBef>
                <a:spcPts val="0"/>
              </a:spcBef>
            </a:pPr>
            <a:r>
              <a:rPr kumimoji="0" lang="zh-CN" altLang="en-US" sz="2400" b="1" kern="0" dirty="0">
                <a:latin typeface="黑体" pitchFamily="2" charset="-122"/>
                <a:ea typeface="黑体" pitchFamily="2" charset="-122"/>
              </a:rPr>
              <a:t>没有共享</a:t>
            </a:r>
          </a:p>
          <a:p>
            <a:pPr eaLnBrk="1" hangingPunct="1">
              <a:lnSpc>
                <a:spcPct val="150000"/>
              </a:lnSpc>
              <a:spcBef>
                <a:spcPts val="0"/>
              </a:spcBef>
              <a:buFont typeface="Wingdings" pitchFamily="2" charset="2"/>
              <a:buChar char="l"/>
            </a:pPr>
            <a:r>
              <a:rPr kumimoji="0" lang="zh-CN" altLang="en-US" sz="2400" b="1" kern="0" dirty="0">
                <a:solidFill>
                  <a:srgbClr val="CC3300"/>
                </a:solidFill>
                <a:latin typeface="黑体" pitchFamily="2" charset="-122"/>
                <a:ea typeface="黑体" pitchFamily="2" charset="-122"/>
              </a:rPr>
              <a:t>分配与回收</a:t>
            </a:r>
          </a:p>
          <a:p>
            <a:pPr lvl="1" eaLnBrk="1" hangingPunct="1">
              <a:lnSpc>
                <a:spcPct val="150000"/>
              </a:lnSpc>
              <a:spcBef>
                <a:spcPts val="0"/>
              </a:spcBef>
            </a:pPr>
            <a:r>
              <a:rPr kumimoji="0" lang="zh-CN" altLang="en-US" sz="2400" b="1" kern="0" dirty="0">
                <a:latin typeface="黑体" pitchFamily="2" charset="-122"/>
                <a:ea typeface="黑体" pitchFamily="2" charset="-122"/>
              </a:rPr>
              <a:t>从用户区起始位置开始分配</a:t>
            </a:r>
          </a:p>
          <a:p>
            <a:pPr lvl="1" eaLnBrk="1" hangingPunct="1">
              <a:lnSpc>
                <a:spcPct val="150000"/>
              </a:lnSpc>
              <a:spcBef>
                <a:spcPts val="0"/>
              </a:spcBef>
            </a:pPr>
            <a:r>
              <a:rPr kumimoji="0" lang="zh-CN" altLang="en-US" sz="2400" b="1" kern="0" dirty="0">
                <a:latin typeface="黑体" pitchFamily="2" charset="-122"/>
                <a:ea typeface="黑体" pitchFamily="2" charset="-122"/>
              </a:rPr>
              <a:t>独占使用</a:t>
            </a:r>
            <a:r>
              <a:rPr kumimoji="0" lang="en-US" altLang="zh-CN" sz="2400" b="1" kern="0" dirty="0">
                <a:latin typeface="黑体" pitchFamily="2" charset="-122"/>
                <a:ea typeface="黑体" pitchFamily="2" charset="-122"/>
              </a:rPr>
              <a:t>/ </a:t>
            </a:r>
            <a:r>
              <a:rPr kumimoji="0" lang="zh-CN" altLang="en-US" sz="2400" b="1" kern="0" dirty="0">
                <a:latin typeface="黑体" pitchFamily="2" charset="-122"/>
                <a:ea typeface="黑体" pitchFamily="2" charset="-122"/>
              </a:rPr>
              <a:t>全部回收</a:t>
            </a:r>
          </a:p>
          <a:p>
            <a:pPr eaLnBrk="1" hangingPunct="1">
              <a:lnSpc>
                <a:spcPct val="150000"/>
              </a:lnSpc>
              <a:spcBef>
                <a:spcPts val="0"/>
              </a:spcBef>
              <a:buFont typeface="Wingdings" pitchFamily="2" charset="2"/>
              <a:buChar char="l"/>
            </a:pPr>
            <a:r>
              <a:rPr kumimoji="0" lang="zh-CN" altLang="en-US" sz="2400" b="1" kern="0" dirty="0">
                <a:solidFill>
                  <a:srgbClr val="CC3300"/>
                </a:solidFill>
                <a:latin typeface="黑体" pitchFamily="2" charset="-122"/>
                <a:ea typeface="黑体" pitchFamily="2" charset="-122"/>
              </a:rPr>
              <a:t>地址映射</a:t>
            </a:r>
          </a:p>
          <a:p>
            <a:pPr lvl="1" eaLnBrk="1" hangingPunct="1">
              <a:lnSpc>
                <a:spcPct val="150000"/>
              </a:lnSpc>
              <a:spcBef>
                <a:spcPts val="0"/>
              </a:spcBef>
            </a:pPr>
            <a:r>
              <a:rPr kumimoji="0" lang="zh-CN" altLang="en-US" sz="2400" b="1" kern="0" dirty="0">
                <a:latin typeface="黑体" pitchFamily="2" charset="-122"/>
                <a:ea typeface="黑体" pitchFamily="2" charset="-122"/>
              </a:rPr>
              <a:t>采用基址重定位寄存器</a:t>
            </a:r>
          </a:p>
          <a:p>
            <a:pPr eaLnBrk="1" hangingPunct="1">
              <a:lnSpc>
                <a:spcPct val="150000"/>
              </a:lnSpc>
              <a:spcBef>
                <a:spcPts val="0"/>
              </a:spcBef>
            </a:pPr>
            <a:endParaRPr kumimoji="0" lang="zh-CN" altLang="en-US" sz="2400" kern="0" dirty="0">
              <a:latin typeface="黑体" pitchFamily="2" charset="-122"/>
              <a:ea typeface="黑体" pitchFamily="2" charset="-122"/>
            </a:endParaRPr>
          </a:p>
          <a:p>
            <a:pPr eaLnBrk="1" hangingPunct="1">
              <a:lnSpc>
                <a:spcPct val="150000"/>
              </a:lnSpc>
              <a:spcBef>
                <a:spcPts val="0"/>
              </a:spcBef>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1618815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p:txBody>
      </p:sp>
      <p:graphicFrame>
        <p:nvGraphicFramePr>
          <p:cNvPr id="17" name="表格 16"/>
          <p:cNvGraphicFramePr>
            <a:graphicFrameLocks noGrp="1"/>
          </p:cNvGraphicFramePr>
          <p:nvPr>
            <p:extLst>
              <p:ext uri="{D42A27DB-BD31-4B8C-83A1-F6EECF244321}">
                <p14:modId xmlns:p14="http://schemas.microsoft.com/office/powerpoint/2010/main" val="2694648834"/>
              </p:ext>
            </p:extLst>
          </p:nvPr>
        </p:nvGraphicFramePr>
        <p:xfrm>
          <a:off x="65311" y="836712"/>
          <a:ext cx="2922513" cy="1249680"/>
        </p:xfrm>
        <a:graphic>
          <a:graphicData uri="http://schemas.openxmlformats.org/drawingml/2006/table">
            <a:tbl>
              <a:tblPr>
                <a:tableStyleId>{5C22544A-7EE6-4342-B048-85BDC9FD1C3A}</a:tableStyleId>
              </a:tblPr>
              <a:tblGrid>
                <a:gridCol w="314883">
                  <a:extLst>
                    <a:ext uri="{9D8B030D-6E8A-4147-A177-3AD203B41FA5}">
                      <a16:colId xmlns:a16="http://schemas.microsoft.com/office/drawing/2014/main" val="20000"/>
                    </a:ext>
                  </a:extLst>
                </a:gridCol>
                <a:gridCol w="2607630">
                  <a:extLst>
                    <a:ext uri="{9D8B030D-6E8A-4147-A177-3AD203B41FA5}">
                      <a16:colId xmlns:a16="http://schemas.microsoft.com/office/drawing/2014/main" val="20001"/>
                    </a:ext>
                  </a:extLst>
                </a:gridCol>
              </a:tblGrid>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多层结构的存储器系统</a:t>
                      </a:r>
                    </a:p>
                  </a:txBody>
                  <a:tcPr marL="7620" marR="7620" marT="7620" marB="0" anchor="ctr">
                    <a:solidFill>
                      <a:schemeClr val="accent4">
                        <a:lumMod val="75000"/>
                      </a:schemeClr>
                    </a:solidFill>
                  </a:tcPr>
                </a:tc>
                <a:extLst>
                  <a:ext uri="{0D108BD9-81ED-4DB2-BD59-A6C34878D82A}">
                    <a16:rowId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主存储器与寄存器</a:t>
                      </a:r>
                    </a:p>
                  </a:txBody>
                  <a:tcPr marL="7620" marR="7620" marT="7620" marB="0" anchor="ctr">
                    <a:solidFill>
                      <a:schemeClr val="accent4">
                        <a:lumMod val="75000"/>
                      </a:schemeClr>
                    </a:solidFill>
                  </a:tcPr>
                </a:tc>
                <a:extLst>
                  <a:ext uri="{0D108BD9-81ED-4DB2-BD59-A6C34878D82A}">
                    <a16:rowId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2">
                        <a:lumMod val="50000"/>
                      </a:schemeClr>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高速缓冲和磁盘缓冲</a:t>
                      </a:r>
                    </a:p>
                  </a:txBody>
                  <a:tcPr marL="7620" marR="7620" marT="7620" marB="0" anchor="ctr">
                    <a:solidFill>
                      <a:schemeClr val="bg2">
                        <a:lumMod val="50000"/>
                      </a:schemeClr>
                    </a:solidFill>
                  </a:tcPr>
                </a:tc>
                <a:extLst>
                  <a:ext uri="{0D108BD9-81ED-4DB2-BD59-A6C34878D82A}">
                    <a16:rowId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存储器管理</a:t>
                      </a:r>
                    </a:p>
                  </a:txBody>
                  <a:tcPr marL="7620" marR="7620" marT="7620" marB="0" anchor="ctr">
                    <a:solidFill>
                      <a:schemeClr val="accent4">
                        <a:lumMod val="75000"/>
                      </a:schemeClr>
                    </a:solidFill>
                  </a:tcPr>
                </a:tc>
                <a:extLst>
                  <a:ext uri="{0D108BD9-81ED-4DB2-BD59-A6C34878D82A}">
                    <a16:rowId xmlns:a16="http://schemas.microsoft.com/office/drawing/2014/main" val="726819437"/>
                  </a:ext>
                </a:extLst>
              </a:tr>
            </a:tbl>
          </a:graphicData>
        </a:graphic>
      </p:graphicFrame>
      <p:graphicFrame>
        <p:nvGraphicFramePr>
          <p:cNvPr id="5" name="内容占位符 3">
            <a:extLst>
              <a:ext uri="{FF2B5EF4-FFF2-40B4-BE49-F238E27FC236}">
                <a16:creationId xmlns:a16="http://schemas.microsoft.com/office/drawing/2014/main" id="{99C7272A-E992-4990-9D60-A42C2BAE6083}"/>
              </a:ext>
            </a:extLst>
          </p:cNvPr>
          <p:cNvGraphicFramePr>
            <a:graphicFrameLocks noGrp="1"/>
          </p:cNvGraphicFramePr>
          <p:nvPr>
            <p:ph idx="1"/>
            <p:extLst>
              <p:ext uri="{D42A27DB-BD31-4B8C-83A1-F6EECF244321}">
                <p14:modId xmlns:p14="http://schemas.microsoft.com/office/powerpoint/2010/main" val="2029462597"/>
              </p:ext>
            </p:extLst>
          </p:nvPr>
        </p:nvGraphicFramePr>
        <p:xfrm>
          <a:off x="251520" y="1340769"/>
          <a:ext cx="8892480" cy="5517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p:cNvPicPr>
            <a:picLocks noChangeAspect="1"/>
          </p:cNvPicPr>
          <p:nvPr/>
        </p:nvPicPr>
        <p:blipFill>
          <a:blip r:embed="rId7"/>
          <a:stretch>
            <a:fillRect/>
          </a:stretch>
        </p:blipFill>
        <p:spPr>
          <a:xfrm>
            <a:off x="3419872" y="639834"/>
            <a:ext cx="1822741" cy="1286190"/>
          </a:xfrm>
          <a:prstGeom prst="rect">
            <a:avLst/>
          </a:prstGeom>
        </p:spPr>
      </p:pic>
      <p:pic>
        <p:nvPicPr>
          <p:cNvPr id="8" name="图片 7"/>
          <p:cNvPicPr>
            <a:picLocks noChangeAspect="1"/>
          </p:cNvPicPr>
          <p:nvPr/>
        </p:nvPicPr>
        <p:blipFill>
          <a:blip r:embed="rId8"/>
          <a:stretch>
            <a:fillRect/>
          </a:stretch>
        </p:blipFill>
        <p:spPr>
          <a:xfrm>
            <a:off x="5724128" y="620507"/>
            <a:ext cx="2093192" cy="1263371"/>
          </a:xfrm>
          <a:prstGeom prst="rect">
            <a:avLst/>
          </a:prstGeom>
        </p:spPr>
      </p:pic>
      <p:cxnSp>
        <p:nvCxnSpPr>
          <p:cNvPr id="3" name="肘形连接符 2"/>
          <p:cNvCxnSpPr/>
          <p:nvPr/>
        </p:nvCxnSpPr>
        <p:spPr>
          <a:xfrm rot="5400000" flipH="1" flipV="1">
            <a:off x="5175784" y="2520616"/>
            <a:ext cx="3184920" cy="648072"/>
          </a:xfrm>
          <a:prstGeom prst="bentConnector3">
            <a:avLst>
              <a:gd name="adj1" fmla="val 24234"/>
            </a:avLst>
          </a:prstGeom>
          <a:ln w="5715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0" name="肘形连接符 9"/>
          <p:cNvCxnSpPr/>
          <p:nvPr/>
        </p:nvCxnSpPr>
        <p:spPr>
          <a:xfrm rot="16200000" flipV="1">
            <a:off x="4255049" y="1527873"/>
            <a:ext cx="1065951" cy="576064"/>
          </a:xfrm>
          <a:prstGeom prst="bentConnector3">
            <a:avLst>
              <a:gd name="adj1" fmla="val 68696"/>
            </a:avLst>
          </a:prstGeom>
          <a:ln w="5715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37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8DFC3500-A907-400F-9DA4-1CD52DEC886B}"/>
                                            </p:graphicEl>
                                          </p:spTgt>
                                        </p:tgtEl>
                                        <p:attrNameLst>
                                          <p:attrName>style.visibility</p:attrName>
                                        </p:attrNameLst>
                                      </p:cBhvr>
                                      <p:to>
                                        <p:strVal val="visible"/>
                                      </p:to>
                                    </p:set>
                                    <p:anim calcmode="lin" valueType="num">
                                      <p:cBhvr additive="base">
                                        <p:cTn id="7" dur="500" fill="hold"/>
                                        <p:tgtEl>
                                          <p:spTgt spid="5">
                                            <p:graphicEl>
                                              <a:dgm id="{8DFC3500-A907-400F-9DA4-1CD52DEC886B}"/>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8DFC3500-A907-400F-9DA4-1CD52DEC886B}"/>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graphicEl>
                                              <a:dgm id="{25CDC1CF-2985-4F73-B204-3096D2E95D25}"/>
                                            </p:graphicEl>
                                          </p:spTgt>
                                        </p:tgtEl>
                                        <p:attrNameLst>
                                          <p:attrName>style.visibility</p:attrName>
                                        </p:attrNameLst>
                                      </p:cBhvr>
                                      <p:to>
                                        <p:strVal val="visible"/>
                                      </p:to>
                                    </p:set>
                                    <p:anim calcmode="lin" valueType="num">
                                      <p:cBhvr additive="base">
                                        <p:cTn id="11" dur="500" fill="hold"/>
                                        <p:tgtEl>
                                          <p:spTgt spid="5">
                                            <p:graphicEl>
                                              <a:dgm id="{25CDC1CF-2985-4F73-B204-3096D2E95D25}"/>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graphicEl>
                                              <a:dgm id="{25CDC1CF-2985-4F73-B204-3096D2E95D25}"/>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graphicEl>
                                              <a:dgm id="{85D3B1C9-FE62-4E1C-B21B-919EB24D9F55}"/>
                                            </p:graphicEl>
                                          </p:spTgt>
                                        </p:tgtEl>
                                        <p:attrNameLst>
                                          <p:attrName>style.visibility</p:attrName>
                                        </p:attrNameLst>
                                      </p:cBhvr>
                                      <p:to>
                                        <p:strVal val="visible"/>
                                      </p:to>
                                    </p:set>
                                    <p:anim calcmode="lin" valueType="num">
                                      <p:cBhvr additive="base">
                                        <p:cTn id="17" dur="500" fill="hold"/>
                                        <p:tgtEl>
                                          <p:spTgt spid="5">
                                            <p:graphicEl>
                                              <a:dgm id="{85D3B1C9-FE62-4E1C-B21B-919EB24D9F55}"/>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graphicEl>
                                              <a:dgm id="{85D3B1C9-FE62-4E1C-B21B-919EB24D9F55}"/>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graphicEl>
                                              <a:dgm id="{E37B4402-A57F-4D6C-BFAC-9A638754A0BA}"/>
                                            </p:graphicEl>
                                          </p:spTgt>
                                        </p:tgtEl>
                                        <p:attrNameLst>
                                          <p:attrName>style.visibility</p:attrName>
                                        </p:attrNameLst>
                                      </p:cBhvr>
                                      <p:to>
                                        <p:strVal val="visible"/>
                                      </p:to>
                                    </p:set>
                                    <p:anim calcmode="lin" valueType="num">
                                      <p:cBhvr additive="base">
                                        <p:cTn id="21" dur="500" fill="hold"/>
                                        <p:tgtEl>
                                          <p:spTgt spid="5">
                                            <p:graphicEl>
                                              <a:dgm id="{E37B4402-A57F-4D6C-BFAC-9A638754A0BA}"/>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graphicEl>
                                              <a:dgm id="{E37B4402-A57F-4D6C-BFAC-9A638754A0BA}"/>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AtOnc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2">
            <a:extLst>
              <a:ext uri="{FF2B5EF4-FFF2-40B4-BE49-F238E27FC236}">
                <a16:creationId xmlns:a16="http://schemas.microsoft.com/office/drawing/2014/main" id="{EF3234A3-6349-4D03-BE0A-026C6C22C285}"/>
              </a:ext>
            </a:extLst>
          </p:cNvPr>
          <p:cNvSpPr txBox="1">
            <a:spLocks noChangeArrowheads="1"/>
          </p:cNvSpPr>
          <p:nvPr/>
        </p:nvSpPr>
        <p:spPr bwMode="auto">
          <a:xfrm>
            <a:off x="445549" y="1888281"/>
            <a:ext cx="8229600" cy="38884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endParaRPr kumimoji="0" lang="en-US" altLang="zh-CN" sz="2000" kern="0" dirty="0">
              <a:latin typeface="黑体" pitchFamily="2" charset="-122"/>
              <a:ea typeface="黑体" pitchFamily="2" charset="-122"/>
            </a:endParaRPr>
          </a:p>
          <a:p>
            <a:pPr eaLnBrk="1" hangingPunct="1">
              <a:lnSpc>
                <a:spcPct val="150000"/>
              </a:lnSpc>
              <a:buFont typeface="Wingdings" pitchFamily="2" charset="2"/>
              <a:buChar char="l"/>
            </a:pPr>
            <a:r>
              <a:rPr kumimoji="0" lang="zh-CN" altLang="en-US" sz="2400" b="1" kern="0" dirty="0">
                <a:solidFill>
                  <a:srgbClr val="CC3300"/>
                </a:solidFill>
                <a:latin typeface="黑体" pitchFamily="2" charset="-122"/>
                <a:ea typeface="黑体" pitchFamily="2" charset="-122"/>
              </a:rPr>
              <a:t>存储保护：</a:t>
            </a:r>
            <a:r>
              <a:rPr kumimoji="0" lang="zh-CN" altLang="en-US" sz="2400" b="1" kern="0" dirty="0">
                <a:latin typeface="黑体" pitchFamily="2" charset="-122"/>
                <a:ea typeface="黑体" pitchFamily="2" charset="-122"/>
              </a:rPr>
              <a:t>判断地址值和界限寄存器的值</a:t>
            </a:r>
          </a:p>
          <a:p>
            <a:pPr eaLnBrk="1" hangingPunct="1">
              <a:lnSpc>
                <a:spcPct val="150000"/>
              </a:lnSpc>
              <a:buFont typeface="Wingdings" pitchFamily="2" charset="2"/>
              <a:buChar char="l"/>
            </a:pPr>
            <a:r>
              <a:rPr kumimoji="0" lang="zh-CN" altLang="en-US" sz="2400" b="1" kern="0" dirty="0">
                <a:solidFill>
                  <a:srgbClr val="CC3300"/>
                </a:solidFill>
                <a:latin typeface="黑体" pitchFamily="2" charset="-122"/>
                <a:ea typeface="黑体" pitchFamily="2" charset="-122"/>
              </a:rPr>
              <a:t>优点：</a:t>
            </a:r>
            <a:r>
              <a:rPr kumimoji="0" lang="zh-CN" altLang="en-US" sz="2400" b="1" kern="0" dirty="0">
                <a:latin typeface="黑体" pitchFamily="2" charset="-122"/>
                <a:ea typeface="黑体" pitchFamily="2" charset="-122"/>
              </a:rPr>
              <a:t>简单，易于管理</a:t>
            </a:r>
          </a:p>
          <a:p>
            <a:pPr eaLnBrk="1" hangingPunct="1">
              <a:lnSpc>
                <a:spcPct val="150000"/>
              </a:lnSpc>
              <a:buFont typeface="Wingdings" pitchFamily="2" charset="2"/>
              <a:buChar char="l"/>
            </a:pPr>
            <a:r>
              <a:rPr kumimoji="0" lang="zh-CN" altLang="en-US" sz="2400" b="1" kern="0" dirty="0">
                <a:solidFill>
                  <a:srgbClr val="CC3300"/>
                </a:solidFill>
                <a:latin typeface="黑体" pitchFamily="2" charset="-122"/>
                <a:ea typeface="黑体" pitchFamily="2" charset="-122"/>
              </a:rPr>
              <a:t>缺点：</a:t>
            </a:r>
            <a:r>
              <a:rPr kumimoji="0" lang="zh-CN" altLang="en-US" sz="2400" b="1" kern="0" dirty="0">
                <a:latin typeface="黑体" pitchFamily="2" charset="-122"/>
                <a:ea typeface="黑体" pitchFamily="2" charset="-122"/>
              </a:rPr>
              <a:t>对要求内存空间少的程序，造成内存浪费；程序全部装入，很少使用的程序部分也占用内存</a:t>
            </a:r>
            <a:r>
              <a:rPr kumimoji="0" lang="en-US" altLang="zh-CN" sz="2400" b="1" kern="0" dirty="0">
                <a:latin typeface="黑体" pitchFamily="2" charset="-122"/>
                <a:ea typeface="黑体" pitchFamily="2" charset="-122"/>
              </a:rPr>
              <a:t>---</a:t>
            </a:r>
            <a:r>
              <a:rPr kumimoji="0" lang="zh-CN" altLang="en-US" sz="2400" b="1" kern="0" dirty="0">
                <a:latin typeface="黑体" pitchFamily="2" charset="-122"/>
                <a:ea typeface="黑体" pitchFamily="2" charset="-122"/>
              </a:rPr>
              <a:t>内存浪费严重。</a:t>
            </a:r>
          </a:p>
          <a:p>
            <a:pPr eaLnBrk="1" hangingPunct="1">
              <a:lnSpc>
                <a:spcPct val="150000"/>
              </a:lnSpc>
              <a:buFont typeface="Wingdings" pitchFamily="2" charset="2"/>
              <a:buChar char="l"/>
            </a:pPr>
            <a:r>
              <a:rPr kumimoji="0" lang="zh-CN" altLang="en-US" sz="2400" b="1" kern="0" dirty="0">
                <a:solidFill>
                  <a:srgbClr val="CC3300"/>
                </a:solidFill>
                <a:latin typeface="黑体" pitchFamily="2" charset="-122"/>
                <a:ea typeface="黑体" pitchFamily="2" charset="-122"/>
              </a:rPr>
              <a:t>适用领域</a:t>
            </a:r>
            <a:r>
              <a:rPr kumimoji="0" lang="en-US" altLang="zh-CN" sz="2400" b="1" kern="0" dirty="0">
                <a:solidFill>
                  <a:srgbClr val="CC3300"/>
                </a:solidFill>
                <a:latin typeface="黑体" pitchFamily="2" charset="-122"/>
                <a:ea typeface="黑体" pitchFamily="2" charset="-122"/>
              </a:rPr>
              <a:t>:</a:t>
            </a:r>
            <a:r>
              <a:rPr kumimoji="0" lang="zh-CN" altLang="en-US" sz="2400" b="1" kern="0" dirty="0">
                <a:latin typeface="黑体" pitchFamily="2" charset="-122"/>
                <a:ea typeface="黑体" pitchFamily="2" charset="-122"/>
              </a:rPr>
              <a:t>单片机，个人机，专有系统，某些嵌入式系统</a:t>
            </a:r>
          </a:p>
          <a:p>
            <a:pPr eaLnBrk="1" hangingPunct="1">
              <a:lnSpc>
                <a:spcPct val="150000"/>
              </a:lnSpc>
              <a:buFont typeface="Wingdings" pitchFamily="2" charset="2"/>
              <a:buChar char="l"/>
            </a:pPr>
            <a:endParaRPr kumimoji="0" lang="en-US" altLang="zh-CN" sz="2000" kern="0" dirty="0">
              <a:latin typeface="黑体" pitchFamily="2" charset="-122"/>
              <a:ea typeface="黑体" pitchFamily="2" charset="-122"/>
            </a:endParaRPr>
          </a:p>
        </p:txBody>
      </p:sp>
    </p:spTree>
    <p:extLst>
      <p:ext uri="{BB962C8B-B14F-4D97-AF65-F5344CB8AC3E}">
        <p14:creationId xmlns:p14="http://schemas.microsoft.com/office/powerpoint/2010/main" val="28756871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4">
            <a:extLst>
              <a:ext uri="{FF2B5EF4-FFF2-40B4-BE49-F238E27FC236}">
                <a16:creationId xmlns:a16="http://schemas.microsoft.com/office/drawing/2014/main" id="{BAE28FCC-4D0B-4D56-B351-4AD607D273B7}"/>
              </a:ext>
            </a:extLst>
          </p:cNvPr>
          <p:cNvSpPr>
            <a:spLocks noRot="1" noChangeArrowheads="1"/>
          </p:cNvSpPr>
          <p:nvPr/>
        </p:nvSpPr>
        <p:spPr bwMode="auto">
          <a:xfrm>
            <a:off x="569765" y="2066173"/>
            <a:ext cx="8027987" cy="3871887"/>
          </a:xfrm>
          <a:prstGeom prst="rect">
            <a:avLst/>
          </a:prstGeom>
          <a:noFill/>
          <a:ln w="9525">
            <a:noFill/>
            <a:miter lim="800000"/>
            <a:headEnd/>
            <a:tailEnd/>
          </a:ln>
        </p:spPr>
        <p:txBody>
          <a:bodyPr anchor="ctr"/>
          <a:lstStyle/>
          <a:p>
            <a:pPr marL="342900" indent="-342900" algn="l">
              <a:lnSpc>
                <a:spcPct val="150000"/>
              </a:lnSpc>
              <a:spcBef>
                <a:spcPct val="20000"/>
              </a:spcBef>
              <a:buFont typeface="Wingdings" pitchFamily="2" charset="2"/>
              <a:buChar char="u"/>
            </a:pPr>
            <a:r>
              <a:rPr kumimoji="0" lang="zh-CN" altLang="en-US" b="1" dirty="0">
                <a:solidFill>
                  <a:schemeClr val="tx1"/>
                </a:solidFill>
                <a:latin typeface="黑体" pitchFamily="2" charset="-122"/>
                <a:ea typeface="黑体" pitchFamily="2" charset="-122"/>
              </a:rPr>
              <a:t>固定分区式分配，是最早使用的一种可运行</a:t>
            </a:r>
            <a:r>
              <a:rPr kumimoji="0" lang="zh-CN" altLang="en-US" b="1" dirty="0">
                <a:solidFill>
                  <a:srgbClr val="FF0000"/>
                </a:solidFill>
                <a:latin typeface="黑体" pitchFamily="2" charset="-122"/>
                <a:ea typeface="黑体" pitchFamily="2" charset="-122"/>
              </a:rPr>
              <a:t>多道程序</a:t>
            </a:r>
            <a:r>
              <a:rPr kumimoji="0" lang="zh-CN" altLang="en-US" b="1" dirty="0">
                <a:solidFill>
                  <a:schemeClr val="tx1"/>
                </a:solidFill>
                <a:latin typeface="黑体" pitchFamily="2" charset="-122"/>
                <a:ea typeface="黑体" pitchFamily="2" charset="-122"/>
              </a:rPr>
              <a:t>的存储管理方式。它</a:t>
            </a:r>
            <a:r>
              <a:rPr kumimoji="0" lang="zh-CN" altLang="en-US" b="1" dirty="0">
                <a:solidFill>
                  <a:srgbClr val="FF0000"/>
                </a:solidFill>
                <a:latin typeface="黑体" pitchFamily="2" charset="-122"/>
                <a:ea typeface="黑体" pitchFamily="2" charset="-122"/>
              </a:rPr>
              <a:t>将内存空间划分为若干个固定大小的区域</a:t>
            </a:r>
            <a:r>
              <a:rPr kumimoji="0" lang="zh-CN" altLang="en-US" b="1" dirty="0">
                <a:solidFill>
                  <a:schemeClr val="tx1"/>
                </a:solidFill>
                <a:latin typeface="黑体" pitchFamily="2" charset="-122"/>
                <a:ea typeface="黑体" pitchFamily="2" charset="-122"/>
              </a:rPr>
              <a:t>。</a:t>
            </a:r>
            <a:r>
              <a:rPr kumimoji="0" lang="en-US" altLang="zh-CN" b="1" dirty="0">
                <a:solidFill>
                  <a:schemeClr val="tx1"/>
                </a:solidFill>
                <a:latin typeface="黑体" pitchFamily="2" charset="-122"/>
                <a:ea typeface="黑体" pitchFamily="2" charset="-122"/>
              </a:rPr>
              <a:t>OS</a:t>
            </a:r>
            <a:r>
              <a:rPr kumimoji="0" lang="zh-CN" altLang="en-US" b="1" dirty="0">
                <a:solidFill>
                  <a:schemeClr val="tx1"/>
                </a:solidFill>
                <a:latin typeface="黑体" pitchFamily="2" charset="-122"/>
                <a:ea typeface="黑体" pitchFamily="2" charset="-122"/>
              </a:rPr>
              <a:t>占一区</a:t>
            </a:r>
            <a:r>
              <a:rPr kumimoji="0" lang="en-US" altLang="zh-CN" b="1" dirty="0">
                <a:solidFill>
                  <a:schemeClr val="tx1"/>
                </a:solidFill>
                <a:latin typeface="黑体" pitchFamily="2" charset="-122"/>
                <a:ea typeface="黑体" pitchFamily="2" charset="-122"/>
              </a:rPr>
              <a:t>,</a:t>
            </a:r>
            <a:r>
              <a:rPr kumimoji="0" lang="zh-CN" altLang="en-US" b="1" dirty="0">
                <a:solidFill>
                  <a:schemeClr val="tx1"/>
                </a:solidFill>
                <a:latin typeface="黑体" pitchFamily="2" charset="-122"/>
                <a:ea typeface="黑体" pitchFamily="2" charset="-122"/>
              </a:rPr>
              <a:t>其余每个分区中可以装入一道作业</a:t>
            </a:r>
            <a:endParaRPr kumimoji="0" lang="en-US" altLang="zh-CN" b="1" dirty="0">
              <a:solidFill>
                <a:schemeClr val="tx1"/>
              </a:solidFill>
              <a:latin typeface="黑体" pitchFamily="2" charset="-122"/>
              <a:ea typeface="黑体" pitchFamily="2" charset="-122"/>
            </a:endParaRPr>
          </a:p>
          <a:p>
            <a:pPr marL="342900" indent="-342900" algn="l">
              <a:lnSpc>
                <a:spcPct val="150000"/>
              </a:lnSpc>
              <a:spcBef>
                <a:spcPct val="20000"/>
              </a:spcBef>
              <a:buFont typeface="Wingdings" pitchFamily="2" charset="2"/>
              <a:buChar char="u"/>
            </a:pPr>
            <a:r>
              <a:rPr kumimoji="0" lang="zh-CN" altLang="en-US" b="1" dirty="0">
                <a:solidFill>
                  <a:schemeClr val="tx1"/>
                </a:solidFill>
                <a:latin typeface="黑体" pitchFamily="2" charset="-122"/>
                <a:ea typeface="黑体" pitchFamily="2" charset="-122"/>
              </a:rPr>
              <a:t>为了便于内存分配，系统需建立一张</a:t>
            </a:r>
            <a:r>
              <a:rPr kumimoji="0" lang="zh-CN" altLang="en-US" b="1" dirty="0">
                <a:solidFill>
                  <a:srgbClr val="FF0000"/>
                </a:solidFill>
                <a:latin typeface="黑体" pitchFamily="2" charset="-122"/>
                <a:ea typeface="黑体" pitchFamily="2" charset="-122"/>
              </a:rPr>
              <a:t>分区使用表</a:t>
            </a:r>
            <a:r>
              <a:rPr kumimoji="0" lang="zh-CN" altLang="en-US" b="1" dirty="0">
                <a:solidFill>
                  <a:schemeClr val="tx1"/>
                </a:solidFill>
                <a:latin typeface="黑体" pitchFamily="2" charset="-122"/>
                <a:ea typeface="黑体" pitchFamily="2" charset="-122"/>
              </a:rPr>
              <a:t>。当有一用户程序要装入时，从表中找出一个能满足要求的、尚未分配的分区分配给该程序，然后修改分区使用表</a:t>
            </a:r>
            <a:endParaRPr kumimoji="0" lang="en-US" altLang="zh-CN" b="1" dirty="0">
              <a:solidFill>
                <a:schemeClr val="tx1"/>
              </a:solidFill>
              <a:latin typeface="黑体" pitchFamily="2" charset="-122"/>
              <a:ea typeface="黑体" pitchFamily="2" charset="-122"/>
            </a:endParaRPr>
          </a:p>
        </p:txBody>
      </p:sp>
    </p:spTree>
    <p:extLst>
      <p:ext uri="{BB962C8B-B14F-4D97-AF65-F5344CB8AC3E}">
        <p14:creationId xmlns:p14="http://schemas.microsoft.com/office/powerpoint/2010/main" val="241955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aphicFrame>
        <p:nvGraphicFramePr>
          <p:cNvPr id="13" name="Object 4">
            <a:hlinkClick r:id="rId4" action="ppaction://hlinksldjump"/>
            <a:extLst>
              <a:ext uri="{FF2B5EF4-FFF2-40B4-BE49-F238E27FC236}">
                <a16:creationId xmlns:a16="http://schemas.microsoft.com/office/drawing/2014/main" id="{430E1B4D-DF68-42D7-B5BA-8CA4A0BF0D81}"/>
              </a:ext>
            </a:extLst>
          </p:cNvPr>
          <p:cNvGraphicFramePr>
            <a:graphicFrameLocks noChangeAspect="1"/>
          </p:cNvGraphicFramePr>
          <p:nvPr>
            <p:extLst>
              <p:ext uri="{D42A27DB-BD31-4B8C-83A1-F6EECF244321}">
                <p14:modId xmlns:p14="http://schemas.microsoft.com/office/powerpoint/2010/main" val="3227888233"/>
              </p:ext>
            </p:extLst>
          </p:nvPr>
        </p:nvGraphicFramePr>
        <p:xfrm>
          <a:off x="347881" y="1921719"/>
          <a:ext cx="8424936" cy="3523505"/>
        </p:xfrm>
        <a:graphic>
          <a:graphicData uri="http://schemas.openxmlformats.org/presentationml/2006/ole">
            <mc:AlternateContent xmlns:mc="http://schemas.openxmlformats.org/markup-compatibility/2006">
              <mc:Choice xmlns:v="urn:schemas-microsoft-com:vml" Requires="v">
                <p:oleObj spid="_x0000_s22583" name="文档" r:id="rId5" imgW="7528450" imgH="3494122" progId="Word.Document.8">
                  <p:embed/>
                </p:oleObj>
              </mc:Choice>
              <mc:Fallback>
                <p:oleObj name="文档" r:id="rId5" imgW="7528450" imgH="3494122" progId="Word.Document.8">
                  <p:embed/>
                  <p:pic>
                    <p:nvPicPr>
                      <p:cNvPr id="7170" name="Object 4">
                        <a:hlinkClick r:id="" action="ppaction://noaction"/>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881" y="1921719"/>
                        <a:ext cx="8424936" cy="3523505"/>
                      </a:xfrm>
                      <a:prstGeom prst="rect">
                        <a:avLst/>
                      </a:prstGeom>
                      <a:noFill/>
                      <a:ln>
                        <a:noFill/>
                      </a:ln>
                      <a:effectLst/>
                    </p:spPr>
                  </p:pic>
                </p:oleObj>
              </mc:Fallback>
            </mc:AlternateContent>
          </a:graphicData>
        </a:graphic>
      </p:graphicFrame>
      <p:sp>
        <p:nvSpPr>
          <p:cNvPr id="14" name="Rectangle 3">
            <a:extLst>
              <a:ext uri="{FF2B5EF4-FFF2-40B4-BE49-F238E27FC236}">
                <a16:creationId xmlns:a16="http://schemas.microsoft.com/office/drawing/2014/main" id="{661D7FA3-4F92-421E-BF30-209098286EC3}"/>
              </a:ext>
            </a:extLst>
          </p:cNvPr>
          <p:cNvSpPr txBox="1">
            <a:spLocks noChangeArrowheads="1"/>
          </p:cNvSpPr>
          <p:nvPr/>
        </p:nvSpPr>
        <p:spPr bwMode="auto">
          <a:xfrm>
            <a:off x="445549" y="5529572"/>
            <a:ext cx="8229600" cy="103515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50000"/>
              </a:lnSpc>
              <a:spcBef>
                <a:spcPct val="20000"/>
              </a:spcBef>
              <a:spcAft>
                <a:spcPct val="0"/>
              </a:spcAft>
              <a:buClrTx/>
              <a:buSzTx/>
              <a:buFont typeface="Wingdings" pitchFamily="2" charset="2"/>
              <a:buChar char="l"/>
              <a:tabLst/>
              <a:defRPr/>
            </a:pPr>
            <a:endParaRPr kumimoji="0" lang="en-US" altLang="zh-CN" sz="2800" b="0" i="0" u="none" strike="noStrike" kern="0" cap="none" spc="0" normalizeH="0" baseline="0" noProof="0">
              <a:ln>
                <a:noFill/>
              </a:ln>
              <a:solidFill>
                <a:srgbClr val="333399"/>
              </a:solidFill>
              <a:effectLst/>
              <a:uLnTx/>
              <a:uFillTx/>
              <a:latin typeface="黑体" pitchFamily="2" charset="-122"/>
              <a:ea typeface="黑体" pitchFamily="2" charset="-122"/>
              <a:cs typeface="+mn-cs"/>
            </a:endParaRPr>
          </a:p>
          <a:p>
            <a:pPr marL="342900" marR="0" lvl="0" indent="-342900" algn="l" defTabSz="914400" rtl="0" eaLnBrk="1" fontAlgn="base" latinLnBrk="0" hangingPunct="1">
              <a:lnSpc>
                <a:spcPct val="150000"/>
              </a:lnSpc>
              <a:spcBef>
                <a:spcPct val="20000"/>
              </a:spcBef>
              <a:spcAft>
                <a:spcPct val="0"/>
              </a:spcAft>
              <a:buClrTx/>
              <a:buSzTx/>
              <a:buFont typeface="Wingdings" pitchFamily="2" charset="2"/>
              <a:buChar char="l"/>
              <a:tabLst/>
              <a:defRPr/>
            </a:pPr>
            <a:r>
              <a:rPr kumimoji="0" lang="en-US" altLang="zh-CN" sz="2800" b="0" i="0" u="none" strike="noStrike" kern="0" cap="none" spc="0" normalizeH="0" baseline="0" noProof="0">
                <a:ln>
                  <a:noFill/>
                </a:ln>
                <a:solidFill>
                  <a:srgbClr val="333399"/>
                </a:solidFill>
                <a:effectLst/>
                <a:uLnTx/>
                <a:uFillTx/>
                <a:latin typeface="黑体" pitchFamily="2" charset="-122"/>
                <a:ea typeface="黑体" pitchFamily="2" charset="-122"/>
                <a:cs typeface="+mn-cs"/>
              </a:rPr>
              <a:t> </a:t>
            </a:r>
            <a:r>
              <a:rPr kumimoji="0" lang="zh-CN" altLang="en-US" sz="2800" b="0" i="0" u="none" strike="noStrike" kern="0" cap="none" spc="0" normalizeH="0" baseline="0" noProof="0">
                <a:ln>
                  <a:noFill/>
                </a:ln>
                <a:solidFill>
                  <a:srgbClr val="333399"/>
                </a:solidFill>
                <a:effectLst/>
                <a:uLnTx/>
                <a:uFillTx/>
                <a:latin typeface="黑体" pitchFamily="2" charset="-122"/>
                <a:ea typeface="黑体" pitchFamily="2" charset="-122"/>
                <a:cs typeface="+mn-cs"/>
              </a:rPr>
              <a:t>特点：适用于</a:t>
            </a:r>
            <a:r>
              <a:rPr kumimoji="0" lang="zh-CN" altLang="en-US" sz="2800" b="0" i="0" u="none" strike="noStrike" kern="0" cap="none" spc="0" normalizeH="0" baseline="0" noProof="0">
                <a:ln>
                  <a:noFill/>
                </a:ln>
                <a:solidFill>
                  <a:srgbClr val="FF0000"/>
                </a:solidFill>
                <a:effectLst/>
                <a:uLnTx/>
                <a:uFillTx/>
                <a:latin typeface="黑体" pitchFamily="2" charset="-122"/>
                <a:ea typeface="黑体" pitchFamily="2" charset="-122"/>
                <a:cs typeface="+mn-cs"/>
              </a:rPr>
              <a:t>多道程序系统和分时系统</a:t>
            </a:r>
            <a:r>
              <a:rPr kumimoji="0" lang="zh-CN" altLang="en-US" sz="2800" b="0" i="0" u="none" strike="noStrike" kern="0" cap="none" spc="0" normalizeH="0" baseline="0" noProof="0">
                <a:ln>
                  <a:noFill/>
                </a:ln>
                <a:solidFill>
                  <a:srgbClr val="333399"/>
                </a:solidFill>
                <a:effectLst/>
                <a:uLnTx/>
                <a:uFillTx/>
                <a:latin typeface="黑体" pitchFamily="2" charset="-122"/>
                <a:ea typeface="黑体" pitchFamily="2" charset="-122"/>
                <a:cs typeface="+mn-cs"/>
              </a:rPr>
              <a:t>，支持多个程序并发执行</a:t>
            </a:r>
          </a:p>
          <a:p>
            <a:pPr marL="342900" marR="0" lvl="0" indent="-342900" algn="l" defTabSz="914400" rtl="0" eaLnBrk="1" fontAlgn="base" latinLnBrk="0" hangingPunct="1">
              <a:lnSpc>
                <a:spcPct val="150000"/>
              </a:lnSpc>
              <a:spcBef>
                <a:spcPct val="20000"/>
              </a:spcBef>
              <a:spcAft>
                <a:spcPct val="0"/>
              </a:spcAft>
              <a:buClrTx/>
              <a:buSzTx/>
              <a:buFont typeface="Wingdings" pitchFamily="2" charset="2"/>
              <a:buChar char="l"/>
              <a:tabLst/>
              <a:defRPr/>
            </a:pPr>
            <a:endParaRPr kumimoji="0" lang="en-US" altLang="zh-CN" sz="2800" b="0" i="0" u="none" strike="noStrike" kern="0" cap="none" spc="0" normalizeH="0" baseline="0" noProof="0" dirty="0">
              <a:ln>
                <a:noFill/>
              </a:ln>
              <a:solidFill>
                <a:srgbClr val="333399"/>
              </a:solidFill>
              <a:effectLst/>
              <a:uLnTx/>
              <a:uFillTx/>
              <a:latin typeface="黑体" pitchFamily="2" charset="-122"/>
              <a:ea typeface="黑体" pitchFamily="2" charset="-122"/>
              <a:cs typeface="+mn-cs"/>
            </a:endParaRPr>
          </a:p>
        </p:txBody>
      </p:sp>
    </p:spTree>
    <p:extLst>
      <p:ext uri="{BB962C8B-B14F-4D97-AF65-F5344CB8AC3E}">
        <p14:creationId xmlns:p14="http://schemas.microsoft.com/office/powerpoint/2010/main" val="6599205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2">
            <a:extLst>
              <a:ext uri="{FF2B5EF4-FFF2-40B4-BE49-F238E27FC236}">
                <a16:creationId xmlns:a16="http://schemas.microsoft.com/office/drawing/2014/main" id="{55AD406F-22A6-4B52-ADEF-560B46C30946}"/>
              </a:ext>
            </a:extLst>
          </p:cNvPr>
          <p:cNvSpPr txBox="1">
            <a:spLocks noChangeArrowheads="1"/>
          </p:cNvSpPr>
          <p:nvPr/>
        </p:nvSpPr>
        <p:spPr bwMode="auto">
          <a:xfrm>
            <a:off x="251520" y="2985031"/>
            <a:ext cx="8534722" cy="286238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50000"/>
              </a:lnSpc>
              <a:spcBef>
                <a:spcPct val="20000"/>
              </a:spcBef>
              <a:spcAft>
                <a:spcPct val="0"/>
              </a:spcAft>
              <a:buClrTx/>
              <a:buSzTx/>
              <a:buFont typeface="Wingdings" pitchFamily="2" charset="2"/>
              <a:buChar char="l"/>
              <a:tabLst/>
              <a:defRPr/>
            </a:pPr>
            <a:endParaRPr kumimoji="0" lang="en-US" altLang="zh-CN" sz="2400" b="0" i="0" u="none" strike="noStrike" kern="0" cap="none" spc="0" normalizeH="0" baseline="0" noProof="0" dirty="0">
              <a:ln>
                <a:noFill/>
              </a:ln>
              <a:solidFill>
                <a:srgbClr val="333399"/>
              </a:solidFill>
              <a:effectLst/>
              <a:uLnTx/>
              <a:uFillTx/>
              <a:latin typeface="黑体" pitchFamily="2" charset="-122"/>
              <a:ea typeface="黑体" pitchFamily="2" charset="-122"/>
              <a:cs typeface="+mn-cs"/>
            </a:endParaRPr>
          </a:p>
          <a:p>
            <a:pPr marL="342900" marR="0" lvl="0" indent="-342900" algn="l" defTabSz="914400" rtl="0" eaLnBrk="1" fontAlgn="base" latinLnBrk="0" hangingPunct="1">
              <a:lnSpc>
                <a:spcPct val="150000"/>
              </a:lnSpc>
              <a:spcBef>
                <a:spcPct val="20000"/>
              </a:spcBef>
              <a:spcAft>
                <a:spcPct val="0"/>
              </a:spcAft>
              <a:buClrTx/>
              <a:buSzTx/>
              <a:buFont typeface="Wingdings" pitchFamily="2" charset="2"/>
              <a:buChar char="l"/>
              <a:tabLst/>
              <a:defRPr/>
            </a:pPr>
            <a:r>
              <a:rPr kumimoji="0" lang="zh-CN" altLang="en-US" sz="24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分区大小相等：</a:t>
            </a:r>
            <a:r>
              <a:rPr kumimoji="0" lang="zh-CN" altLang="en-US" sz="2400" b="1" i="0" u="none" strike="noStrike" kern="0" cap="none" spc="0" normalizeH="0" baseline="0" noProof="0" dirty="0">
                <a:ln>
                  <a:noFill/>
                </a:ln>
                <a:effectLst/>
                <a:uLnTx/>
                <a:uFillTx/>
                <a:latin typeface="黑体" pitchFamily="2" charset="-122"/>
                <a:ea typeface="黑体" pitchFamily="2" charset="-122"/>
                <a:cs typeface="+mn-cs"/>
              </a:rPr>
              <a:t>适合于多个相同程序的并发执行（处理多个类型相同的对象）。</a:t>
            </a:r>
            <a:r>
              <a:rPr kumimoji="0" lang="zh-CN" altLang="en-US" sz="2400" b="1" i="0" u="none" strike="noStrike" kern="0" cap="none" spc="0" normalizeH="0" baseline="0" noProof="0" dirty="0">
                <a:ln>
                  <a:noFill/>
                </a:ln>
                <a:solidFill>
                  <a:srgbClr val="FFC000"/>
                </a:solidFill>
                <a:effectLst/>
                <a:uLnTx/>
                <a:uFillTx/>
                <a:latin typeface="黑体" pitchFamily="2" charset="-122"/>
                <a:ea typeface="黑体" pitchFamily="2" charset="-122"/>
                <a:cs typeface="+mn-cs"/>
              </a:rPr>
              <a:t>缺乏灵活性。</a:t>
            </a:r>
          </a:p>
          <a:p>
            <a:pPr marL="342900" marR="0" lvl="0" indent="-342900" algn="l" defTabSz="914400" rtl="0" eaLnBrk="1" fontAlgn="base" latinLnBrk="0" hangingPunct="1">
              <a:lnSpc>
                <a:spcPct val="150000"/>
              </a:lnSpc>
              <a:spcBef>
                <a:spcPct val="20000"/>
              </a:spcBef>
              <a:spcAft>
                <a:spcPct val="0"/>
              </a:spcAft>
              <a:buClrTx/>
              <a:buSzTx/>
              <a:buFont typeface="Wingdings" pitchFamily="2" charset="2"/>
              <a:buChar char="l"/>
              <a:tabLst/>
              <a:defRPr/>
            </a:pPr>
            <a:r>
              <a:rPr kumimoji="0" lang="zh-CN" altLang="en-US" sz="24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分区大小不等：</a:t>
            </a:r>
            <a:r>
              <a:rPr kumimoji="0" lang="zh-CN" altLang="en-US" sz="2400" b="1" i="0" u="none" strike="noStrike" kern="0" cap="none" spc="0" normalizeH="0" baseline="0" noProof="0" dirty="0">
                <a:ln>
                  <a:noFill/>
                </a:ln>
                <a:effectLst/>
                <a:uLnTx/>
                <a:uFillTx/>
                <a:latin typeface="黑体" pitchFamily="2" charset="-122"/>
                <a:ea typeface="黑体" pitchFamily="2" charset="-122"/>
                <a:cs typeface="+mn-cs"/>
              </a:rPr>
              <a:t>多个小分区、适量的中等分区、少量的大分区。根据程序的大小，分配当前空闲的、</a:t>
            </a:r>
            <a:r>
              <a:rPr kumimoji="0" lang="zh-CN" altLang="en-US" sz="24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适当大小</a:t>
            </a:r>
            <a:r>
              <a:rPr kumimoji="0" lang="zh-CN" altLang="en-US" sz="2400" b="1" i="0" u="none" strike="noStrike" kern="0" cap="none" spc="0" normalizeH="0" baseline="0" noProof="0" dirty="0">
                <a:ln>
                  <a:noFill/>
                </a:ln>
                <a:effectLst/>
                <a:uLnTx/>
                <a:uFillTx/>
                <a:latin typeface="黑体" pitchFamily="2" charset="-122"/>
                <a:ea typeface="黑体" pitchFamily="2" charset="-122"/>
                <a:cs typeface="+mn-cs"/>
              </a:rPr>
              <a:t>的分区</a:t>
            </a:r>
            <a:endParaRPr kumimoji="0" lang="zh-CN" altLang="en-US" sz="2400" b="1" i="0" u="none" strike="noStrike" kern="0" cap="none" spc="0" normalizeH="0" baseline="0" noProof="0" dirty="0">
              <a:ln>
                <a:noFill/>
              </a:ln>
              <a:solidFill>
                <a:srgbClr val="333399"/>
              </a:solidFill>
              <a:effectLst/>
              <a:uLnTx/>
              <a:uFillTx/>
              <a:latin typeface="黑体" pitchFamily="2" charset="-122"/>
              <a:ea typeface="黑体" pitchFamily="2" charset="-122"/>
              <a:cs typeface="+mn-cs"/>
            </a:endParaRPr>
          </a:p>
          <a:p>
            <a:pPr marL="342900" marR="0" lvl="0" indent="-342900" algn="l" defTabSz="914400" rtl="0" eaLnBrk="1" fontAlgn="base" latinLnBrk="0" hangingPunct="1">
              <a:lnSpc>
                <a:spcPct val="150000"/>
              </a:lnSpc>
              <a:spcBef>
                <a:spcPct val="20000"/>
              </a:spcBef>
              <a:spcAft>
                <a:spcPct val="0"/>
              </a:spcAft>
              <a:buClrTx/>
              <a:buSzTx/>
              <a:buFont typeface="Wingdings" pitchFamily="2" charset="2"/>
              <a:buChar char="l"/>
              <a:tabLst/>
              <a:defRPr/>
            </a:pPr>
            <a:endParaRPr kumimoji="0" lang="en-US" altLang="zh-CN" sz="2400" b="0" i="0" u="none" strike="noStrike" kern="0" cap="none" spc="0" normalizeH="0" baseline="0" noProof="0" dirty="0">
              <a:ln>
                <a:noFill/>
              </a:ln>
              <a:solidFill>
                <a:srgbClr val="333399"/>
              </a:solidFill>
              <a:effectLst/>
              <a:uLnTx/>
              <a:uFillTx/>
              <a:latin typeface="黑体" pitchFamily="2" charset="-122"/>
              <a:ea typeface="黑体" pitchFamily="2" charset="-122"/>
              <a:cs typeface="+mn-cs"/>
            </a:endParaRPr>
          </a:p>
        </p:txBody>
      </p:sp>
      <p:sp>
        <p:nvSpPr>
          <p:cNvPr id="13" name="Rectangle 3">
            <a:extLst>
              <a:ext uri="{FF2B5EF4-FFF2-40B4-BE49-F238E27FC236}">
                <a16:creationId xmlns:a16="http://schemas.microsoft.com/office/drawing/2014/main" id="{713BE673-0853-46CB-9CFB-8F0F5FB7DEB0}"/>
              </a:ext>
            </a:extLst>
          </p:cNvPr>
          <p:cNvSpPr>
            <a:spLocks noChangeArrowheads="1"/>
          </p:cNvSpPr>
          <p:nvPr/>
        </p:nvSpPr>
        <p:spPr bwMode="auto">
          <a:xfrm>
            <a:off x="251520" y="1918557"/>
            <a:ext cx="5775940" cy="523220"/>
          </a:xfrm>
          <a:prstGeom prst="rect">
            <a:avLst/>
          </a:prstGeom>
          <a:noFill/>
          <a:ln w="9525">
            <a:noFill/>
            <a:miter lim="800000"/>
            <a:headEnd/>
            <a:tailEnd/>
          </a:ln>
        </p:spPr>
        <p:txBody>
          <a:bodyPr wrap="none">
            <a:spAutoFit/>
          </a:bodyPr>
          <a:lstStyle/>
          <a:p>
            <a:pPr algn="l"/>
            <a:r>
              <a:rPr kumimoji="0" lang="en-US" altLang="zh-CN" sz="2800" b="1" dirty="0">
                <a:solidFill>
                  <a:srgbClr val="FF0000"/>
                </a:solidFill>
                <a:latin typeface="黑体" pitchFamily="2" charset="-122"/>
                <a:ea typeface="黑体" pitchFamily="2" charset="-122"/>
              </a:rPr>
              <a:t>1</a:t>
            </a:r>
            <a:r>
              <a:rPr kumimoji="0" lang="zh-CN" altLang="en-US" sz="2800" b="1" dirty="0">
                <a:solidFill>
                  <a:srgbClr val="FF0000"/>
                </a:solidFill>
                <a:latin typeface="黑体" pitchFamily="2" charset="-122"/>
                <a:ea typeface="黑体" pitchFamily="2" charset="-122"/>
              </a:rPr>
              <a:t>、分区划分的方法，有两种方式：</a:t>
            </a:r>
          </a:p>
        </p:txBody>
      </p:sp>
    </p:spTree>
    <p:extLst>
      <p:ext uri="{BB962C8B-B14F-4D97-AF65-F5344CB8AC3E}">
        <p14:creationId xmlns:p14="http://schemas.microsoft.com/office/powerpoint/2010/main" val="1693986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3" name="Rectangle 3">
            <a:extLst>
              <a:ext uri="{FF2B5EF4-FFF2-40B4-BE49-F238E27FC236}">
                <a16:creationId xmlns:a16="http://schemas.microsoft.com/office/drawing/2014/main" id="{713BE673-0853-46CB-9CFB-8F0F5FB7DEB0}"/>
              </a:ext>
            </a:extLst>
          </p:cNvPr>
          <p:cNvSpPr>
            <a:spLocks noChangeArrowheads="1"/>
          </p:cNvSpPr>
          <p:nvPr/>
        </p:nvSpPr>
        <p:spPr bwMode="auto">
          <a:xfrm>
            <a:off x="251520" y="1918557"/>
            <a:ext cx="5775940" cy="523220"/>
          </a:xfrm>
          <a:prstGeom prst="rect">
            <a:avLst/>
          </a:prstGeom>
          <a:noFill/>
          <a:ln w="9525">
            <a:noFill/>
            <a:miter lim="800000"/>
            <a:headEnd/>
            <a:tailEnd/>
          </a:ln>
        </p:spPr>
        <p:txBody>
          <a:bodyPr wrap="none">
            <a:spAutoFit/>
          </a:bodyPr>
          <a:lstStyle/>
          <a:p>
            <a:pPr algn="l"/>
            <a:r>
              <a:rPr kumimoji="0" lang="en-US" altLang="zh-CN" sz="2800" b="1" dirty="0">
                <a:solidFill>
                  <a:srgbClr val="FF0000"/>
                </a:solidFill>
                <a:latin typeface="黑体" pitchFamily="2" charset="-122"/>
                <a:ea typeface="黑体" pitchFamily="2" charset="-122"/>
              </a:rPr>
              <a:t>1</a:t>
            </a:r>
            <a:r>
              <a:rPr kumimoji="0" lang="zh-CN" altLang="en-US" sz="2800" b="1" dirty="0">
                <a:solidFill>
                  <a:srgbClr val="FF0000"/>
                </a:solidFill>
                <a:latin typeface="黑体" pitchFamily="2" charset="-122"/>
                <a:ea typeface="黑体" pitchFamily="2" charset="-122"/>
              </a:rPr>
              <a:t>、分区划分的方法，有两种方式：</a:t>
            </a:r>
          </a:p>
        </p:txBody>
      </p:sp>
      <p:pic>
        <p:nvPicPr>
          <p:cNvPr id="14" name="Picture 4">
            <a:extLst>
              <a:ext uri="{FF2B5EF4-FFF2-40B4-BE49-F238E27FC236}">
                <a16:creationId xmlns:a16="http://schemas.microsoft.com/office/drawing/2014/main" id="{D55A13B1-124A-4B2A-B0AA-084383416EBA}"/>
              </a:ext>
            </a:extLst>
          </p:cNvPr>
          <p:cNvPicPr>
            <a:picLocks noChangeAspect="1" noChangeArrowheads="1"/>
          </p:cNvPicPr>
          <p:nvPr/>
        </p:nvPicPr>
        <p:blipFill>
          <a:blip r:embed="rId2" cstate="print"/>
          <a:srcRect/>
          <a:stretch>
            <a:fillRect/>
          </a:stretch>
        </p:blipFill>
        <p:spPr bwMode="auto">
          <a:xfrm>
            <a:off x="1695789" y="2507890"/>
            <a:ext cx="5775940" cy="4048966"/>
          </a:xfrm>
          <a:prstGeom prst="rect">
            <a:avLst/>
          </a:prstGeom>
          <a:noFill/>
          <a:ln w="19050" algn="ctr">
            <a:noFill/>
            <a:miter lim="800000"/>
            <a:headEnd/>
            <a:tailEnd/>
          </a:ln>
        </p:spPr>
      </p:pic>
    </p:spTree>
    <p:extLst>
      <p:ext uri="{BB962C8B-B14F-4D97-AF65-F5344CB8AC3E}">
        <p14:creationId xmlns:p14="http://schemas.microsoft.com/office/powerpoint/2010/main" val="851496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3" name="Rectangle 3">
            <a:extLst>
              <a:ext uri="{FF2B5EF4-FFF2-40B4-BE49-F238E27FC236}">
                <a16:creationId xmlns:a16="http://schemas.microsoft.com/office/drawing/2014/main" id="{713BE673-0853-46CB-9CFB-8F0F5FB7DEB0}"/>
              </a:ext>
            </a:extLst>
          </p:cNvPr>
          <p:cNvSpPr>
            <a:spLocks noChangeArrowheads="1"/>
          </p:cNvSpPr>
          <p:nvPr/>
        </p:nvSpPr>
        <p:spPr bwMode="auto">
          <a:xfrm>
            <a:off x="251520" y="1918557"/>
            <a:ext cx="3251211" cy="523220"/>
          </a:xfrm>
          <a:prstGeom prst="rect">
            <a:avLst/>
          </a:prstGeom>
          <a:noFill/>
          <a:ln w="9525">
            <a:noFill/>
            <a:miter lim="800000"/>
            <a:headEnd/>
            <a:tailEnd/>
          </a:ln>
        </p:spPr>
        <p:txBody>
          <a:bodyPr wrap="none">
            <a:spAutoFit/>
          </a:bodyPr>
          <a:lstStyle/>
          <a:p>
            <a:pPr algn="l"/>
            <a:r>
              <a:rPr kumimoji="0" lang="en-US" altLang="zh-CN" sz="2800" b="1" dirty="0">
                <a:solidFill>
                  <a:srgbClr val="FF0000"/>
                </a:solidFill>
                <a:latin typeface="黑体" pitchFamily="2" charset="-122"/>
                <a:ea typeface="黑体" pitchFamily="2" charset="-122"/>
              </a:rPr>
              <a:t>2</a:t>
            </a:r>
            <a:r>
              <a:rPr kumimoji="0" lang="zh-CN" altLang="en-US" sz="2800" b="1" dirty="0">
                <a:solidFill>
                  <a:srgbClr val="FF0000"/>
                </a:solidFill>
                <a:latin typeface="黑体" pitchFamily="2" charset="-122"/>
                <a:ea typeface="黑体" pitchFamily="2" charset="-122"/>
              </a:rPr>
              <a:t>、内存分配与回收</a:t>
            </a:r>
          </a:p>
        </p:txBody>
      </p:sp>
      <p:sp>
        <p:nvSpPr>
          <p:cNvPr id="20" name="Rectangle 3">
            <a:extLst>
              <a:ext uri="{FF2B5EF4-FFF2-40B4-BE49-F238E27FC236}">
                <a16:creationId xmlns:a16="http://schemas.microsoft.com/office/drawing/2014/main" id="{3609F7AB-E93E-482B-B8F0-19862055F935}"/>
              </a:ext>
            </a:extLst>
          </p:cNvPr>
          <p:cNvSpPr txBox="1">
            <a:spLocks noChangeArrowheads="1"/>
          </p:cNvSpPr>
          <p:nvPr/>
        </p:nvSpPr>
        <p:spPr bwMode="auto">
          <a:xfrm>
            <a:off x="445549" y="2530088"/>
            <a:ext cx="8229600" cy="40324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R="0" lvl="0" defTabSz="914400" rtl="0" eaLnBrk="1" fontAlgn="base" latinLnBrk="0" hangingPunct="1">
              <a:lnSpc>
                <a:spcPct val="150000"/>
              </a:lnSpc>
              <a:spcBef>
                <a:spcPct val="20000"/>
              </a:spcBef>
              <a:spcAft>
                <a:spcPct val="0"/>
              </a:spcAft>
              <a:buClrTx/>
              <a:buSzTx/>
              <a:buFont typeface="Wingdings" panose="05000000000000000000" pitchFamily="2" charset="2"/>
              <a:buChar char="l"/>
              <a:tabLst/>
              <a:defRPr/>
            </a:pPr>
            <a:r>
              <a:rPr kumimoji="0" lang="zh-CN" altLang="en-US" sz="20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数据结构：</a:t>
            </a:r>
            <a:r>
              <a:rPr kumimoji="0" lang="zh-CN" altLang="en-US" sz="2000" b="1" i="0" u="none" strike="noStrike" kern="0" cap="none" spc="0" normalizeH="0" baseline="0" noProof="0" dirty="0">
                <a:ln>
                  <a:noFill/>
                </a:ln>
                <a:effectLst/>
                <a:uLnTx/>
                <a:uFillTx/>
                <a:latin typeface="黑体" pitchFamily="2" charset="-122"/>
                <a:ea typeface="黑体" pitchFamily="2" charset="-122"/>
                <a:cs typeface="+mn-cs"/>
              </a:rPr>
              <a:t>分区使用表，用来记录每个分区的起始地址、大小和状态（是否已分配）。</a:t>
            </a:r>
          </a:p>
          <a:p>
            <a:pPr marR="0" lvl="0" algn="l" defTabSz="914400" rtl="0" eaLnBrk="1" fontAlgn="base" latinLnBrk="0" hangingPunct="1">
              <a:lnSpc>
                <a:spcPct val="150000"/>
              </a:lnSpc>
              <a:spcBef>
                <a:spcPct val="20000"/>
              </a:spcBef>
              <a:spcAft>
                <a:spcPct val="0"/>
              </a:spcAft>
              <a:buClrTx/>
              <a:buSzTx/>
              <a:buFont typeface="Wingdings" panose="05000000000000000000" pitchFamily="2" charset="2"/>
              <a:buChar char="l"/>
              <a:tabLst/>
              <a:defRPr/>
            </a:pPr>
            <a:r>
              <a:rPr kumimoji="0" lang="zh-CN" altLang="en-US" sz="20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分配：</a:t>
            </a:r>
            <a:r>
              <a:rPr kumimoji="0" lang="zh-CN" altLang="en-US" sz="2000" b="1" i="0" u="none" strike="noStrike" kern="0" cap="none" spc="0" normalizeH="0" baseline="0" noProof="0" dirty="0">
                <a:ln>
                  <a:noFill/>
                </a:ln>
                <a:effectLst/>
                <a:uLnTx/>
                <a:uFillTx/>
                <a:latin typeface="黑体" pitchFamily="2" charset="-122"/>
                <a:ea typeface="黑体" pitchFamily="2" charset="-122"/>
                <a:cs typeface="+mn-cs"/>
              </a:rPr>
              <a:t>当一用户程序要装入时，由内存分配程序检查分区使用表，寻找空闲的满足大小要求的分区，分配给程序，并修改相应的状态（已分配）；若找不到，则不分配。（算法流程图见下页）</a:t>
            </a:r>
            <a:endParaRPr kumimoji="0" lang="en-US" altLang="zh-CN" sz="2000" b="1" i="0" u="none" strike="noStrike" kern="0" cap="none" spc="0" normalizeH="0" baseline="0" noProof="0" dirty="0">
              <a:ln>
                <a:noFill/>
              </a:ln>
              <a:effectLst/>
              <a:uLnTx/>
              <a:uFillTx/>
              <a:latin typeface="黑体" pitchFamily="2" charset="-122"/>
              <a:ea typeface="黑体" pitchFamily="2" charset="-122"/>
              <a:cs typeface="+mn-cs"/>
            </a:endParaRPr>
          </a:p>
          <a:p>
            <a:pPr marR="0" lvl="0" algn="l" defTabSz="914400" rtl="0" eaLnBrk="1" fontAlgn="base" latinLnBrk="0" hangingPunct="1">
              <a:lnSpc>
                <a:spcPct val="150000"/>
              </a:lnSpc>
              <a:spcBef>
                <a:spcPct val="20000"/>
              </a:spcBef>
              <a:spcAft>
                <a:spcPct val="0"/>
              </a:spcAft>
              <a:buClrTx/>
              <a:buSzTx/>
              <a:buFont typeface="Wingdings" panose="05000000000000000000" pitchFamily="2" charset="2"/>
              <a:buChar char="l"/>
              <a:tabLst/>
              <a:defRPr/>
            </a:pPr>
            <a:r>
              <a:rPr kumimoji="0" lang="zh-CN" altLang="en-US" sz="20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回收：</a:t>
            </a:r>
            <a:r>
              <a:rPr kumimoji="0" lang="zh-CN" altLang="en-US" sz="2000" b="1" i="0" u="none" strike="noStrike" kern="0" cap="none" spc="0" normalizeH="0" baseline="0" noProof="0" dirty="0">
                <a:ln>
                  <a:noFill/>
                </a:ln>
                <a:effectLst/>
                <a:uLnTx/>
                <a:uFillTx/>
                <a:latin typeface="黑体" pitchFamily="2" charset="-122"/>
                <a:ea typeface="黑体" pitchFamily="2" charset="-122"/>
                <a:cs typeface="+mn-cs"/>
              </a:rPr>
              <a:t>当进程撤消时，释放其占用的分区，将该分区的状态修改为空闲。</a:t>
            </a:r>
          </a:p>
          <a:p>
            <a:pPr marL="342900" marR="0" lvl="0" indent="-342900" algn="l" defTabSz="914400" rtl="0" eaLnBrk="1" fontAlgn="base" latinLnBrk="0" hangingPunct="1">
              <a:lnSpc>
                <a:spcPct val="150000"/>
              </a:lnSpc>
              <a:spcBef>
                <a:spcPct val="20000"/>
              </a:spcBef>
              <a:spcAft>
                <a:spcPct val="0"/>
              </a:spcAft>
              <a:buClrTx/>
              <a:buSzTx/>
              <a:buFontTx/>
              <a:buNone/>
              <a:tabLst/>
              <a:defRPr/>
            </a:pPr>
            <a:endParaRPr kumimoji="0" lang="en-US" altLang="zh-CN" sz="2400" b="0" i="0" u="none" strike="noStrike" kern="0" cap="none" spc="0" normalizeH="0" baseline="0" noProof="0" dirty="0">
              <a:ln>
                <a:noFill/>
              </a:ln>
              <a:solidFill>
                <a:srgbClr val="333399"/>
              </a:solidFill>
              <a:effectLst/>
              <a:uLnTx/>
              <a:uFillTx/>
              <a:latin typeface="黑体" pitchFamily="2" charset="-122"/>
              <a:ea typeface="黑体" pitchFamily="2" charset="-122"/>
              <a:cs typeface="+mn-cs"/>
            </a:endParaRPr>
          </a:p>
        </p:txBody>
      </p:sp>
    </p:spTree>
    <p:extLst>
      <p:ext uri="{BB962C8B-B14F-4D97-AF65-F5344CB8AC3E}">
        <p14:creationId xmlns:p14="http://schemas.microsoft.com/office/powerpoint/2010/main" val="360651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anim calcmode="lin" valueType="num">
                                      <p:cBhvr additive="base">
                                        <p:cTn id="13"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anim calcmode="lin" valueType="num">
                                      <p:cBhvr additive="base">
                                        <p:cTn id="19"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pic>
        <p:nvPicPr>
          <p:cNvPr id="12" name="Picture 4">
            <a:extLst>
              <a:ext uri="{FF2B5EF4-FFF2-40B4-BE49-F238E27FC236}">
                <a16:creationId xmlns:a16="http://schemas.microsoft.com/office/drawing/2014/main" id="{E6CE3D2D-71FA-4BF8-A789-FC53B1186315}"/>
              </a:ext>
            </a:extLst>
          </p:cNvPr>
          <p:cNvPicPr>
            <a:picLocks noChangeAspect="1" noChangeArrowheads="1"/>
          </p:cNvPicPr>
          <p:nvPr/>
        </p:nvPicPr>
        <p:blipFill>
          <a:blip r:embed="rId2" cstate="print"/>
          <a:srcRect/>
          <a:stretch>
            <a:fillRect/>
          </a:stretch>
        </p:blipFill>
        <p:spPr bwMode="auto">
          <a:xfrm>
            <a:off x="1037619" y="1654696"/>
            <a:ext cx="7092280" cy="5049555"/>
          </a:xfrm>
          <a:prstGeom prst="rect">
            <a:avLst/>
          </a:prstGeom>
          <a:noFill/>
          <a:ln w="19050" algn="ctr">
            <a:noFill/>
            <a:miter lim="800000"/>
            <a:headEnd/>
            <a:tailEnd/>
          </a:ln>
        </p:spPr>
      </p:pic>
    </p:spTree>
    <p:extLst>
      <p:ext uri="{BB962C8B-B14F-4D97-AF65-F5344CB8AC3E}">
        <p14:creationId xmlns:p14="http://schemas.microsoft.com/office/powerpoint/2010/main" val="20565242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pic>
        <p:nvPicPr>
          <p:cNvPr id="12" name="Picture 4">
            <a:extLst>
              <a:ext uri="{FF2B5EF4-FFF2-40B4-BE49-F238E27FC236}">
                <a16:creationId xmlns:a16="http://schemas.microsoft.com/office/drawing/2014/main" id="{C9F63C88-975B-42B7-94A5-695895BCE774}"/>
              </a:ext>
            </a:extLst>
          </p:cNvPr>
          <p:cNvPicPr>
            <a:picLocks noChangeAspect="1" noChangeArrowheads="1"/>
          </p:cNvPicPr>
          <p:nvPr/>
        </p:nvPicPr>
        <p:blipFill>
          <a:blip r:embed="rId2" cstate="print"/>
          <a:srcRect/>
          <a:stretch>
            <a:fillRect/>
          </a:stretch>
        </p:blipFill>
        <p:spPr bwMode="auto">
          <a:xfrm>
            <a:off x="904644" y="1704234"/>
            <a:ext cx="7195747" cy="4972692"/>
          </a:xfrm>
          <a:prstGeom prst="rect">
            <a:avLst/>
          </a:prstGeom>
          <a:noFill/>
          <a:ln w="19050" algn="ctr">
            <a:noFill/>
            <a:miter lim="800000"/>
            <a:headEnd/>
            <a:tailEnd/>
          </a:ln>
        </p:spPr>
      </p:pic>
    </p:spTree>
    <p:extLst>
      <p:ext uri="{BB962C8B-B14F-4D97-AF65-F5344CB8AC3E}">
        <p14:creationId xmlns:p14="http://schemas.microsoft.com/office/powerpoint/2010/main" val="17698645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3">
            <a:extLst>
              <a:ext uri="{FF2B5EF4-FFF2-40B4-BE49-F238E27FC236}">
                <a16:creationId xmlns:a16="http://schemas.microsoft.com/office/drawing/2014/main" id="{09FF8E86-A32E-4614-98B4-2BCE8EC2D7BB}"/>
              </a:ext>
            </a:extLst>
          </p:cNvPr>
          <p:cNvSpPr txBox="1">
            <a:spLocks noChangeArrowheads="1"/>
          </p:cNvSpPr>
          <p:nvPr/>
        </p:nvSpPr>
        <p:spPr bwMode="auto">
          <a:xfrm>
            <a:off x="395536" y="1613895"/>
            <a:ext cx="8229600" cy="4968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spcBef>
                <a:spcPts val="0"/>
              </a:spcBef>
              <a:buFont typeface="Wingdings" pitchFamily="2" charset="2"/>
              <a:buChar char="l"/>
            </a:pPr>
            <a:r>
              <a:rPr kumimoji="0" lang="zh-CN" altLang="en-US" sz="2400" b="1" kern="0" dirty="0">
                <a:solidFill>
                  <a:srgbClr val="FF0000"/>
                </a:solidFill>
                <a:latin typeface="黑体" pitchFamily="2" charset="-122"/>
                <a:ea typeface="黑体" pitchFamily="2" charset="-122"/>
              </a:rPr>
              <a:t>优点：</a:t>
            </a:r>
            <a:endParaRPr kumimoji="0" lang="en-US" altLang="zh-CN" sz="2400" b="1" kern="0" dirty="0">
              <a:solidFill>
                <a:srgbClr val="FF0000"/>
              </a:solidFill>
              <a:latin typeface="黑体" pitchFamily="2" charset="-122"/>
              <a:ea typeface="黑体" pitchFamily="2" charset="-122"/>
            </a:endParaRPr>
          </a:p>
          <a:p>
            <a:pPr lvl="1" eaLnBrk="1" hangingPunct="1">
              <a:lnSpc>
                <a:spcPct val="150000"/>
              </a:lnSpc>
              <a:spcBef>
                <a:spcPts val="0"/>
              </a:spcBef>
            </a:pPr>
            <a:r>
              <a:rPr kumimoji="0" lang="zh-CN" altLang="en-US" sz="2400" b="1" kern="0" dirty="0">
                <a:latin typeface="黑体" pitchFamily="2" charset="-122"/>
                <a:ea typeface="黑体" pitchFamily="2" charset="-122"/>
              </a:rPr>
              <a:t>易于实现，开销小。</a:t>
            </a:r>
          </a:p>
          <a:p>
            <a:pPr eaLnBrk="1" hangingPunct="1">
              <a:lnSpc>
                <a:spcPct val="150000"/>
              </a:lnSpc>
              <a:spcBef>
                <a:spcPts val="0"/>
              </a:spcBef>
              <a:buFont typeface="Wingdings" pitchFamily="2" charset="2"/>
              <a:buChar char="l"/>
            </a:pPr>
            <a:r>
              <a:rPr kumimoji="0" lang="zh-CN" altLang="en-US" sz="2400" b="1" kern="0" dirty="0">
                <a:solidFill>
                  <a:srgbClr val="FF0000"/>
                </a:solidFill>
                <a:latin typeface="黑体" pitchFamily="2" charset="-122"/>
                <a:ea typeface="黑体" pitchFamily="2" charset="-122"/>
              </a:rPr>
              <a:t>缺点：</a:t>
            </a:r>
          </a:p>
          <a:p>
            <a:pPr lvl="1" eaLnBrk="1" hangingPunct="1">
              <a:lnSpc>
                <a:spcPct val="150000"/>
              </a:lnSpc>
              <a:spcBef>
                <a:spcPts val="0"/>
              </a:spcBef>
            </a:pPr>
            <a:r>
              <a:rPr kumimoji="0" lang="zh-CN" altLang="en-US" sz="2400" b="1" kern="0" dirty="0">
                <a:latin typeface="黑体" pitchFamily="2" charset="-122"/>
                <a:ea typeface="黑体" pitchFamily="2" charset="-122"/>
              </a:rPr>
              <a:t>内碎片造成浪费</a:t>
            </a:r>
          </a:p>
          <a:p>
            <a:pPr lvl="1" eaLnBrk="1" hangingPunct="1">
              <a:lnSpc>
                <a:spcPct val="150000"/>
              </a:lnSpc>
              <a:spcBef>
                <a:spcPts val="0"/>
              </a:spcBef>
            </a:pPr>
            <a:r>
              <a:rPr kumimoji="0" lang="zh-CN" altLang="en-US" sz="2400" b="1" kern="0" dirty="0">
                <a:latin typeface="黑体" pitchFamily="2" charset="-122"/>
                <a:ea typeface="黑体" pitchFamily="2" charset="-122"/>
              </a:rPr>
              <a:t>分区总数固定，限制了并发执行的程序数目。</a:t>
            </a:r>
          </a:p>
          <a:p>
            <a:pPr lvl="1" eaLnBrk="1" hangingPunct="1">
              <a:lnSpc>
                <a:spcPct val="150000"/>
              </a:lnSpc>
              <a:spcBef>
                <a:spcPts val="0"/>
              </a:spcBef>
            </a:pPr>
            <a:r>
              <a:rPr kumimoji="0" lang="zh-CN" altLang="en-US" sz="2400" b="1" kern="0" dirty="0">
                <a:latin typeface="黑体" pitchFamily="2" charset="-122"/>
                <a:ea typeface="黑体" pitchFamily="2" charset="-122"/>
              </a:rPr>
              <a:t>信息共享困难</a:t>
            </a:r>
          </a:p>
          <a:p>
            <a:pPr lvl="1" eaLnBrk="1" hangingPunct="1">
              <a:lnSpc>
                <a:spcPct val="150000"/>
              </a:lnSpc>
              <a:spcBef>
                <a:spcPts val="0"/>
              </a:spcBef>
            </a:pPr>
            <a:r>
              <a:rPr kumimoji="0" lang="zh-CN" altLang="en-US" sz="2400" b="1" kern="0" dirty="0">
                <a:latin typeface="黑体" pitchFamily="2" charset="-122"/>
                <a:ea typeface="黑体" pitchFamily="2" charset="-122"/>
              </a:rPr>
              <a:t>不适合大程序运行</a:t>
            </a:r>
          </a:p>
          <a:p>
            <a:pPr eaLnBrk="1" hangingPunct="1">
              <a:lnSpc>
                <a:spcPct val="150000"/>
              </a:lnSpc>
              <a:spcBef>
                <a:spcPts val="0"/>
              </a:spcBef>
              <a:buFont typeface="Wingdings" pitchFamily="2" charset="2"/>
              <a:buChar char="l"/>
            </a:pPr>
            <a:r>
              <a:rPr kumimoji="0" lang="zh-CN" altLang="en-US" sz="2400" b="1" kern="0" dirty="0">
                <a:solidFill>
                  <a:srgbClr val="FF0000"/>
                </a:solidFill>
                <a:latin typeface="黑体" pitchFamily="2" charset="-122"/>
                <a:ea typeface="黑体" pitchFamily="2" charset="-122"/>
              </a:rPr>
              <a:t>适用领域</a:t>
            </a:r>
            <a:endParaRPr kumimoji="0" lang="en-US" altLang="zh-CN" sz="2400" b="1" kern="0" dirty="0">
              <a:solidFill>
                <a:srgbClr val="FF0000"/>
              </a:solidFill>
              <a:latin typeface="黑体" pitchFamily="2" charset="-122"/>
              <a:ea typeface="黑体" pitchFamily="2" charset="-122"/>
            </a:endParaRPr>
          </a:p>
          <a:p>
            <a:pPr lvl="1" eaLnBrk="1" hangingPunct="1">
              <a:lnSpc>
                <a:spcPct val="150000"/>
              </a:lnSpc>
              <a:spcBef>
                <a:spcPts val="0"/>
              </a:spcBef>
            </a:pPr>
            <a:r>
              <a:rPr kumimoji="0" lang="zh-CN" altLang="en-US" sz="2400" b="1" kern="0" dirty="0">
                <a:latin typeface="黑体" pitchFamily="2" charset="-122"/>
                <a:ea typeface="黑体" pitchFamily="2" charset="-122"/>
              </a:rPr>
              <a:t>特定领域</a:t>
            </a:r>
          </a:p>
        </p:txBody>
      </p:sp>
    </p:spTree>
    <p:extLst>
      <p:ext uri="{BB962C8B-B14F-4D97-AF65-F5344CB8AC3E}">
        <p14:creationId xmlns:p14="http://schemas.microsoft.com/office/powerpoint/2010/main" val="19152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6">
            <a:extLst>
              <a:ext uri="{FF2B5EF4-FFF2-40B4-BE49-F238E27FC236}">
                <a16:creationId xmlns:a16="http://schemas.microsoft.com/office/drawing/2014/main" id="{4ECE4B46-BC4B-4E4B-BA50-6C93642C7815}"/>
              </a:ext>
            </a:extLst>
          </p:cNvPr>
          <p:cNvSpPr txBox="1">
            <a:spLocks noChangeArrowheads="1"/>
          </p:cNvSpPr>
          <p:nvPr/>
        </p:nvSpPr>
        <p:spPr bwMode="auto">
          <a:xfrm>
            <a:off x="324943" y="2111868"/>
            <a:ext cx="8462714" cy="1353889"/>
          </a:xfrm>
          <a:prstGeom prst="rect">
            <a:avLst/>
          </a:prstGeom>
          <a:solidFill>
            <a:schemeClr val="tx1"/>
          </a:solidFill>
          <a:ln w="19050" cap="rnd" cmpd="sng" algn="ctr">
            <a:solidFill>
              <a:srgbClr val="FFFFFF"/>
            </a:solidFill>
            <a:prstDash val="solid"/>
            <a:miter lim="800000"/>
            <a:headEnd/>
            <a:tailEnd/>
          </a:ln>
          <a:effectLst/>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dk1"/>
                </a:solidFill>
                <a:latin typeface="+mn-lt"/>
                <a:ea typeface="+mn-ea"/>
                <a:cs typeface="+mn-cs"/>
              </a:defRPr>
            </a:lvl1pPr>
            <a:lvl2pPr marL="742950" indent="-285750" algn="l" rtl="0" eaLnBrk="0" fontAlgn="base" hangingPunct="0">
              <a:spcBef>
                <a:spcPct val="20000"/>
              </a:spcBef>
              <a:spcAft>
                <a:spcPct val="0"/>
              </a:spcAft>
              <a:buChar char="–"/>
              <a:defRPr sz="2800">
                <a:solidFill>
                  <a:schemeClr val="dk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dk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dk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dk1"/>
                </a:solidFill>
                <a:latin typeface="+mn-lt"/>
                <a:ea typeface="+mn-ea"/>
                <a:cs typeface="+mn-cs"/>
              </a:defRPr>
            </a:lvl5pPr>
            <a:lvl6pPr marL="2514600" indent="-228600" algn="l" rtl="0" fontAlgn="base">
              <a:spcBef>
                <a:spcPct val="20000"/>
              </a:spcBef>
              <a:spcAft>
                <a:spcPct val="0"/>
              </a:spcAft>
              <a:buChar char="»"/>
              <a:defRPr sz="2000">
                <a:solidFill>
                  <a:schemeClr val="dk1"/>
                </a:solidFill>
                <a:latin typeface="+mn-lt"/>
                <a:ea typeface="+mn-ea"/>
                <a:cs typeface="+mn-cs"/>
              </a:defRPr>
            </a:lvl6pPr>
            <a:lvl7pPr marL="2971800" indent="-228600" algn="l" rtl="0" fontAlgn="base">
              <a:spcBef>
                <a:spcPct val="20000"/>
              </a:spcBef>
              <a:spcAft>
                <a:spcPct val="0"/>
              </a:spcAft>
              <a:buChar char="»"/>
              <a:defRPr sz="2000">
                <a:solidFill>
                  <a:schemeClr val="dk1"/>
                </a:solidFill>
                <a:latin typeface="+mn-lt"/>
                <a:ea typeface="+mn-ea"/>
                <a:cs typeface="+mn-cs"/>
              </a:defRPr>
            </a:lvl7pPr>
            <a:lvl8pPr marL="3429000" indent="-228600" algn="l" rtl="0" fontAlgn="base">
              <a:spcBef>
                <a:spcPct val="20000"/>
              </a:spcBef>
              <a:spcAft>
                <a:spcPct val="0"/>
              </a:spcAft>
              <a:buChar char="»"/>
              <a:defRPr sz="2000">
                <a:solidFill>
                  <a:schemeClr val="dk1"/>
                </a:solidFill>
                <a:latin typeface="+mn-lt"/>
                <a:ea typeface="+mn-ea"/>
                <a:cs typeface="+mn-cs"/>
              </a:defRPr>
            </a:lvl8pPr>
            <a:lvl9pPr marL="3886200" indent="-228600" algn="l" rtl="0" fontAlgn="base">
              <a:spcBef>
                <a:spcPct val="20000"/>
              </a:spcBef>
              <a:spcAft>
                <a:spcPct val="0"/>
              </a:spcAft>
              <a:buChar char="»"/>
              <a:defRPr sz="2000">
                <a:solidFill>
                  <a:schemeClr val="dk1"/>
                </a:solidFill>
                <a:latin typeface="+mn-lt"/>
                <a:ea typeface="+mn-ea"/>
                <a:cs typeface="+mn-cs"/>
              </a:defRPr>
            </a:lvl9pPr>
          </a:lstStyle>
          <a:p>
            <a:pPr marL="0" marR="0" lvl="0" indent="0" algn="l" defTabSz="914400" rtl="0" eaLnBrk="1" fontAlgn="base" latinLnBrk="0" hangingPunct="1">
              <a:lnSpc>
                <a:spcPct val="150000"/>
              </a:lnSpc>
              <a:spcBef>
                <a:spcPts val="0"/>
              </a:spcBef>
              <a:spcAft>
                <a:spcPct val="0"/>
              </a:spcAft>
              <a:buClrTx/>
              <a:buSzTx/>
              <a:buFontTx/>
              <a:buNone/>
              <a:tabLst/>
              <a:defRPr/>
            </a:pPr>
            <a:r>
              <a:rPr kumimoji="0" lang="zh-CN" altLang="en-US" sz="2800" b="0" i="0" u="none" strike="noStrike" kern="0" cap="none" spc="0" normalizeH="0" baseline="0" noProof="0" dirty="0">
                <a:ln>
                  <a:noFill/>
                </a:ln>
                <a:solidFill>
                  <a:srgbClr val="000000"/>
                </a:solidFill>
                <a:effectLst/>
                <a:uLnTx/>
                <a:uFillTx/>
                <a:latin typeface="黑体" pitchFamily="2" charset="-122"/>
                <a:ea typeface="黑体" pitchFamily="2" charset="-122"/>
                <a:cs typeface="+mn-cs"/>
              </a:rPr>
              <a:t>固定分区主存利用率不高，使用不灵活，所以出现了</a:t>
            </a:r>
            <a:r>
              <a:rPr kumimoji="0" lang="zh-CN" altLang="en-US" sz="2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可变分区</a:t>
            </a:r>
            <a:endParaRPr kumimoji="0" lang="en-US" altLang="zh-CN" sz="2800" b="0" i="0" u="none" strike="noStrike" kern="0" cap="none" spc="0" normalizeH="0" baseline="0" noProof="0" dirty="0">
              <a:ln>
                <a:noFill/>
              </a:ln>
              <a:solidFill>
                <a:srgbClr val="FF0000"/>
              </a:solidFill>
              <a:effectLst/>
              <a:uLnTx/>
              <a:uFillTx/>
              <a:latin typeface="黑体" pitchFamily="2" charset="-122"/>
              <a:ea typeface="黑体" pitchFamily="2" charset="-122"/>
              <a:cs typeface="+mn-cs"/>
            </a:endParaRPr>
          </a:p>
        </p:txBody>
      </p:sp>
      <p:sp>
        <p:nvSpPr>
          <p:cNvPr id="13" name="Rectangle 6">
            <a:extLst>
              <a:ext uri="{FF2B5EF4-FFF2-40B4-BE49-F238E27FC236}">
                <a16:creationId xmlns:a16="http://schemas.microsoft.com/office/drawing/2014/main" id="{A8C5AA04-BBDC-4917-9084-B9E734C2B0F6}"/>
              </a:ext>
            </a:extLst>
          </p:cNvPr>
          <p:cNvSpPr txBox="1">
            <a:spLocks noChangeArrowheads="1"/>
          </p:cNvSpPr>
          <p:nvPr/>
        </p:nvSpPr>
        <p:spPr bwMode="auto">
          <a:xfrm>
            <a:off x="468959" y="4128092"/>
            <a:ext cx="8229600" cy="1656184"/>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lvl="2" algn="l">
              <a:lnSpc>
                <a:spcPct val="150000"/>
              </a:lnSpc>
              <a:spcBef>
                <a:spcPts val="0"/>
              </a:spcBef>
              <a:buFont typeface="Wingdings" pitchFamily="2" charset="2"/>
              <a:buChar char="l"/>
              <a:defRPr/>
            </a:pPr>
            <a:r>
              <a:rPr kumimoji="0" lang="en-US" altLang="zh-CN" kern="0" dirty="0">
                <a:solidFill>
                  <a:srgbClr val="000000"/>
                </a:solidFill>
                <a:latin typeface="黑体" pitchFamily="2" charset="-122"/>
                <a:ea typeface="黑体" pitchFamily="2" charset="-122"/>
              </a:rPr>
              <a:t> </a:t>
            </a:r>
            <a:r>
              <a:rPr kumimoji="0" lang="zh-CN" altLang="en-US" kern="0" dirty="0">
                <a:solidFill>
                  <a:srgbClr val="000000"/>
                </a:solidFill>
                <a:latin typeface="黑体" pitchFamily="2" charset="-122"/>
                <a:ea typeface="黑体" pitchFamily="2" charset="-122"/>
              </a:rPr>
              <a:t>改变</a:t>
            </a:r>
            <a:r>
              <a:rPr kumimoji="0" lang="zh-CN" altLang="en-US" b="1" kern="0" dirty="0">
                <a:solidFill>
                  <a:srgbClr val="000000"/>
                </a:solidFill>
                <a:latin typeface="黑体" pitchFamily="2" charset="-122"/>
                <a:ea typeface="黑体" pitchFamily="2" charset="-122"/>
              </a:rPr>
              <a:t>“</a:t>
            </a:r>
            <a:r>
              <a:rPr kumimoji="0" lang="zh-CN" altLang="en-US" kern="0" dirty="0">
                <a:solidFill>
                  <a:srgbClr val="000000"/>
                </a:solidFill>
                <a:latin typeface="黑体" pitchFamily="2" charset="-122"/>
                <a:ea typeface="黑体" pitchFamily="2" charset="-122"/>
              </a:rPr>
              <a:t>呆板</a:t>
            </a:r>
            <a:r>
              <a:rPr kumimoji="0" lang="zh-CN" altLang="en-US" b="1" kern="0" dirty="0">
                <a:solidFill>
                  <a:srgbClr val="000000"/>
                </a:solidFill>
                <a:latin typeface="黑体" pitchFamily="2" charset="-122"/>
                <a:ea typeface="黑体" pitchFamily="2" charset="-122"/>
              </a:rPr>
              <a:t>”</a:t>
            </a:r>
            <a:r>
              <a:rPr kumimoji="0" lang="zh-CN" altLang="en-US" kern="0" dirty="0">
                <a:solidFill>
                  <a:srgbClr val="000000"/>
                </a:solidFill>
                <a:latin typeface="黑体" pitchFamily="2" charset="-122"/>
                <a:ea typeface="黑体" pitchFamily="2" charset="-122"/>
              </a:rPr>
              <a:t>的分区固定为对进程特性的</a:t>
            </a:r>
            <a:r>
              <a:rPr kumimoji="0" lang="zh-CN" altLang="en-US" kern="0" dirty="0">
                <a:solidFill>
                  <a:srgbClr val="FF0000"/>
                </a:solidFill>
                <a:latin typeface="黑体" pitchFamily="2" charset="-122"/>
                <a:ea typeface="黑体" pitchFamily="2" charset="-122"/>
              </a:rPr>
              <a:t>自适应</a:t>
            </a:r>
          </a:p>
          <a:p>
            <a:pPr marL="0" lvl="2" algn="l">
              <a:lnSpc>
                <a:spcPct val="150000"/>
              </a:lnSpc>
              <a:spcBef>
                <a:spcPts val="0"/>
              </a:spcBef>
              <a:buFont typeface="Wingdings" pitchFamily="2" charset="2"/>
              <a:buChar char="l"/>
              <a:defRPr/>
            </a:pPr>
            <a:r>
              <a:rPr kumimoji="0" lang="en-US" altLang="zh-CN" kern="0" dirty="0">
                <a:solidFill>
                  <a:srgbClr val="000000"/>
                </a:solidFill>
                <a:latin typeface="黑体" pitchFamily="2" charset="-122"/>
                <a:ea typeface="黑体" pitchFamily="2" charset="-122"/>
              </a:rPr>
              <a:t> </a:t>
            </a:r>
            <a:r>
              <a:rPr kumimoji="0" lang="zh-CN" altLang="en-US" kern="0" dirty="0">
                <a:solidFill>
                  <a:srgbClr val="000000"/>
                </a:solidFill>
                <a:latin typeface="黑体" pitchFamily="2" charset="-122"/>
                <a:ea typeface="黑体" pitchFamily="2" charset="-122"/>
              </a:rPr>
              <a:t>按</a:t>
            </a:r>
            <a:r>
              <a:rPr kumimoji="0" lang="zh-CN" altLang="en-US" b="1" kern="0" dirty="0">
                <a:solidFill>
                  <a:srgbClr val="FF0000"/>
                </a:solidFill>
                <a:latin typeface="黑体" pitchFamily="2" charset="-122"/>
                <a:ea typeface="黑体" pitchFamily="2" charset="-122"/>
              </a:rPr>
              <a:t>进程的大小</a:t>
            </a:r>
            <a:r>
              <a:rPr kumimoji="0" lang="zh-CN" altLang="en-US" kern="0" dirty="0">
                <a:solidFill>
                  <a:srgbClr val="000000"/>
                </a:solidFill>
                <a:latin typeface="黑体" pitchFamily="2" charset="-122"/>
                <a:ea typeface="黑体" pitchFamily="2" charset="-122"/>
              </a:rPr>
              <a:t>动态划分分区大小（分区</a:t>
            </a:r>
            <a:r>
              <a:rPr kumimoji="0" lang="zh-CN" altLang="en-US" b="1" kern="0" dirty="0">
                <a:solidFill>
                  <a:srgbClr val="FF0000"/>
                </a:solidFill>
                <a:latin typeface="黑体" pitchFamily="2" charset="-122"/>
                <a:ea typeface="黑体" pitchFamily="2" charset="-122"/>
              </a:rPr>
              <a:t>大小、数目可变</a:t>
            </a:r>
            <a:r>
              <a:rPr kumimoji="0" lang="zh-CN" altLang="en-US" kern="0" dirty="0">
                <a:solidFill>
                  <a:srgbClr val="000000"/>
                </a:solidFill>
                <a:latin typeface="黑体" pitchFamily="2" charset="-122"/>
                <a:ea typeface="黑体" pitchFamily="2" charset="-122"/>
              </a:rPr>
              <a:t>）</a:t>
            </a:r>
            <a:endParaRPr kumimoji="0" lang="en-US" altLang="zh-CN" kern="0" dirty="0">
              <a:solidFill>
                <a:srgbClr val="000000"/>
              </a:solidFill>
              <a:latin typeface="黑体" pitchFamily="2" charset="-122"/>
              <a:ea typeface="黑体" pitchFamily="2" charset="-122"/>
            </a:endParaRPr>
          </a:p>
        </p:txBody>
      </p:sp>
    </p:spTree>
    <p:extLst>
      <p:ext uri="{BB962C8B-B14F-4D97-AF65-F5344CB8AC3E}">
        <p14:creationId xmlns:p14="http://schemas.microsoft.com/office/powerpoint/2010/main" val="207240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p:txBody>
      </p:sp>
      <p:graphicFrame>
        <p:nvGraphicFramePr>
          <p:cNvPr id="17" name="表格 16"/>
          <p:cNvGraphicFramePr>
            <a:graphicFrameLocks noGrp="1"/>
          </p:cNvGraphicFramePr>
          <p:nvPr>
            <p:extLst>
              <p:ext uri="{D42A27DB-BD31-4B8C-83A1-F6EECF244321}">
                <p14:modId xmlns:p14="http://schemas.microsoft.com/office/powerpoint/2010/main" val="2408831266"/>
              </p:ext>
            </p:extLst>
          </p:nvPr>
        </p:nvGraphicFramePr>
        <p:xfrm>
          <a:off x="65311" y="836712"/>
          <a:ext cx="2922513" cy="1249680"/>
        </p:xfrm>
        <a:graphic>
          <a:graphicData uri="http://schemas.openxmlformats.org/drawingml/2006/table">
            <a:tbl>
              <a:tblPr>
                <a:tableStyleId>{5C22544A-7EE6-4342-B048-85BDC9FD1C3A}</a:tableStyleId>
              </a:tblPr>
              <a:tblGrid>
                <a:gridCol w="314883">
                  <a:extLst>
                    <a:ext uri="{9D8B030D-6E8A-4147-A177-3AD203B41FA5}">
                      <a16:colId xmlns:a16="http://schemas.microsoft.com/office/drawing/2014/main" val="20000"/>
                    </a:ext>
                  </a:extLst>
                </a:gridCol>
                <a:gridCol w="2607630">
                  <a:extLst>
                    <a:ext uri="{9D8B030D-6E8A-4147-A177-3AD203B41FA5}">
                      <a16:colId xmlns:a16="http://schemas.microsoft.com/office/drawing/2014/main" val="20001"/>
                    </a:ext>
                  </a:extLst>
                </a:gridCol>
              </a:tblGrid>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多层结构的存储器系统</a:t>
                      </a:r>
                    </a:p>
                  </a:txBody>
                  <a:tcPr marL="7620" marR="7620" marT="7620" marB="0" anchor="ctr">
                    <a:solidFill>
                      <a:schemeClr val="accent4">
                        <a:lumMod val="75000"/>
                      </a:schemeClr>
                    </a:solidFill>
                  </a:tcPr>
                </a:tc>
                <a:extLst>
                  <a:ext uri="{0D108BD9-81ED-4DB2-BD59-A6C34878D82A}">
                    <a16:rowId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主存储器与寄存器</a:t>
                      </a:r>
                    </a:p>
                  </a:txBody>
                  <a:tcPr marL="7620" marR="7620" marT="7620" marB="0" anchor="ctr">
                    <a:solidFill>
                      <a:schemeClr val="accent4">
                        <a:lumMod val="75000"/>
                      </a:schemeClr>
                    </a:solidFill>
                  </a:tcPr>
                </a:tc>
                <a:extLst>
                  <a:ext uri="{0D108BD9-81ED-4DB2-BD59-A6C34878D82A}">
                    <a16:rowId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高速缓冲和磁盘缓冲</a:t>
                      </a:r>
                    </a:p>
                  </a:txBody>
                  <a:tcPr marL="7620" marR="7620" marT="7620" marB="0" anchor="ctr">
                    <a:solidFill>
                      <a:schemeClr val="accent4">
                        <a:lumMod val="75000"/>
                      </a:schemeClr>
                    </a:solidFill>
                  </a:tcPr>
                </a:tc>
                <a:extLst>
                  <a:ext uri="{0D108BD9-81ED-4DB2-BD59-A6C34878D82A}">
                    <a16:rowId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2">
                        <a:lumMod val="50000"/>
                      </a:schemeClr>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存储器管理</a:t>
                      </a:r>
                    </a:p>
                  </a:txBody>
                  <a:tcPr marL="7620" marR="7620" marT="7620" marB="0" anchor="ctr">
                    <a:solidFill>
                      <a:schemeClr val="bg2">
                        <a:lumMod val="50000"/>
                      </a:schemeClr>
                    </a:solidFill>
                  </a:tcPr>
                </a:tc>
                <a:extLst>
                  <a:ext uri="{0D108BD9-81ED-4DB2-BD59-A6C34878D82A}">
                    <a16:rowId xmlns:a16="http://schemas.microsoft.com/office/drawing/2014/main" val="726819437"/>
                  </a:ext>
                </a:extLst>
              </a:tr>
            </a:tbl>
          </a:graphicData>
        </a:graphic>
      </p:graphicFrame>
      <p:sp>
        <p:nvSpPr>
          <p:cNvPr id="4" name="Rectangle 2">
            <a:extLst>
              <a:ext uri="{FF2B5EF4-FFF2-40B4-BE49-F238E27FC236}">
                <a16:creationId xmlns:a16="http://schemas.microsoft.com/office/drawing/2014/main" id="{8EACAF41-8F05-467F-8A99-6EA1A10132C1}"/>
              </a:ext>
            </a:extLst>
          </p:cNvPr>
          <p:cNvSpPr>
            <a:spLocks noGrp="1" noChangeArrowheads="1"/>
          </p:cNvSpPr>
          <p:nvPr>
            <p:ph type="title"/>
          </p:nvPr>
        </p:nvSpPr>
        <p:spPr>
          <a:xfrm>
            <a:off x="3131840" y="1032847"/>
            <a:ext cx="5483522" cy="811977"/>
          </a:xfrm>
          <a:noFill/>
        </p:spPr>
        <p:txBody>
          <a:bodyPr/>
          <a:lstStyle/>
          <a:p>
            <a:pPr eaLnBrk="1" hangingPunct="1"/>
            <a:r>
              <a:rPr lang="zh-CN" altLang="en-US" sz="4000" dirty="0">
                <a:solidFill>
                  <a:srgbClr val="FF0000"/>
                </a:solidFill>
                <a:latin typeface="华文楷体" panose="02010600040101010101" pitchFamily="2" charset="-122"/>
                <a:ea typeface="华文楷体" panose="02010600040101010101" pitchFamily="2" charset="-122"/>
              </a:rPr>
              <a:t>存储器管理的对象 </a:t>
            </a:r>
          </a:p>
        </p:txBody>
      </p:sp>
      <p:sp>
        <p:nvSpPr>
          <p:cNvPr id="5" name="Rectangle 3">
            <a:extLst>
              <a:ext uri="{FF2B5EF4-FFF2-40B4-BE49-F238E27FC236}">
                <a16:creationId xmlns:a16="http://schemas.microsoft.com/office/drawing/2014/main" id="{E9B613D5-CE4C-452B-822F-4D2E9F5EE96A}"/>
              </a:ext>
            </a:extLst>
          </p:cNvPr>
          <p:cNvSpPr txBox="1">
            <a:spLocks noChangeArrowheads="1"/>
          </p:cNvSpPr>
          <p:nvPr/>
        </p:nvSpPr>
        <p:spPr>
          <a:xfrm>
            <a:off x="457200" y="2247284"/>
            <a:ext cx="8229600" cy="4525963"/>
          </a:xfrm>
          <a:prstGeom prst="rect">
            <a:avLst/>
          </a:prstGeom>
        </p:spPr>
        <p:txBody>
          <a:bodyPr vert="horz" lIns="91440" tIns="45720" rIns="91440" bIns="45720" rtlCol="0">
            <a:normAutofit lnSpcReduction="10000"/>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fontAlgn="auto">
              <a:lnSpc>
                <a:spcPct val="150000"/>
              </a:lnSpc>
            </a:pPr>
            <a:r>
              <a:rPr kumimoji="0" lang="zh-CN" altLang="en-US" sz="2000" dirty="0">
                <a:solidFill>
                  <a:srgbClr val="FFC000"/>
                </a:solidFill>
                <a:latin typeface="华文楷体" panose="02010600040101010101" pitchFamily="2" charset="-122"/>
                <a:ea typeface="华文楷体" panose="02010600040101010101" pitchFamily="2" charset="-122"/>
              </a:rPr>
              <a:t>本章介绍的是对内存的管理，</a:t>
            </a:r>
            <a:r>
              <a:rPr kumimoji="0" lang="zh-CN" altLang="en-US" sz="2000" dirty="0">
                <a:latin typeface="华文楷体" panose="02010600040101010101" pitchFamily="2" charset="-122"/>
                <a:ea typeface="华文楷体" panose="02010600040101010101" pitchFamily="2" charset="-122"/>
              </a:rPr>
              <a:t>对外存的管理在设备管理和文件管理中介绍</a:t>
            </a:r>
          </a:p>
          <a:p>
            <a:pPr fontAlgn="auto">
              <a:lnSpc>
                <a:spcPct val="150000"/>
              </a:lnSpc>
            </a:pPr>
            <a:r>
              <a:rPr kumimoji="0" lang="zh-CN" altLang="en-US" sz="2000" dirty="0">
                <a:latin typeface="华文楷体" panose="02010600040101010101" pitchFamily="2" charset="-122"/>
                <a:ea typeface="华文楷体" panose="02010600040101010101" pitchFamily="2" charset="-122"/>
              </a:rPr>
              <a:t>内存又分为</a:t>
            </a:r>
            <a:r>
              <a:rPr kumimoji="0" lang="en-US" altLang="zh-CN" sz="2000" dirty="0">
                <a:latin typeface="华文楷体" panose="02010600040101010101" pitchFamily="2" charset="-122"/>
                <a:ea typeface="华文楷体" panose="02010600040101010101" pitchFamily="2" charset="-122"/>
              </a:rPr>
              <a:t>ROM</a:t>
            </a:r>
            <a:r>
              <a:rPr kumimoji="0" lang="zh-CN" altLang="en-US" sz="2000" dirty="0">
                <a:latin typeface="华文楷体" panose="02010600040101010101" pitchFamily="2" charset="-122"/>
                <a:ea typeface="华文楷体" panose="02010600040101010101" pitchFamily="2" charset="-122"/>
              </a:rPr>
              <a:t>和</a:t>
            </a:r>
            <a:r>
              <a:rPr kumimoji="0" lang="en-US" altLang="zh-CN" sz="2000" dirty="0">
                <a:latin typeface="华文楷体" panose="02010600040101010101" pitchFamily="2" charset="-122"/>
                <a:ea typeface="华文楷体" panose="02010600040101010101" pitchFamily="2" charset="-122"/>
              </a:rPr>
              <a:t>RAM</a:t>
            </a:r>
            <a:r>
              <a:rPr kumimoji="0" lang="zh-CN" altLang="en-US" sz="2000" dirty="0">
                <a:latin typeface="华文楷体" panose="02010600040101010101" pitchFamily="2" charset="-122"/>
                <a:ea typeface="华文楷体" panose="02010600040101010101" pitchFamily="2" charset="-122"/>
              </a:rPr>
              <a:t>，</a:t>
            </a:r>
            <a:r>
              <a:rPr kumimoji="0" lang="en-US" altLang="zh-CN" sz="2000" dirty="0">
                <a:latin typeface="华文楷体" panose="02010600040101010101" pitchFamily="2" charset="-122"/>
                <a:ea typeface="华文楷体" panose="02010600040101010101" pitchFamily="2" charset="-122"/>
              </a:rPr>
              <a:t>ROM</a:t>
            </a:r>
            <a:r>
              <a:rPr kumimoji="0" lang="zh-CN" altLang="en-US" sz="2000" dirty="0">
                <a:latin typeface="华文楷体" panose="02010600040101010101" pitchFamily="2" charset="-122"/>
                <a:ea typeface="华文楷体" panose="02010600040101010101" pitchFamily="2" charset="-122"/>
              </a:rPr>
              <a:t>为固化只读的。因此操作系统的存储管理模块</a:t>
            </a:r>
            <a:r>
              <a:rPr kumimoji="0" lang="zh-CN" altLang="en-US" sz="2000" dirty="0">
                <a:solidFill>
                  <a:srgbClr val="FFC000"/>
                </a:solidFill>
                <a:latin typeface="华文楷体" panose="02010600040101010101" pitchFamily="2" charset="-122"/>
                <a:ea typeface="华文楷体" panose="02010600040101010101" pitchFamily="2" charset="-122"/>
              </a:rPr>
              <a:t>管理的是内存中的</a:t>
            </a:r>
            <a:r>
              <a:rPr kumimoji="0" lang="en-US" altLang="zh-CN" sz="2000" dirty="0">
                <a:solidFill>
                  <a:srgbClr val="FFC000"/>
                </a:solidFill>
                <a:latin typeface="华文楷体" panose="02010600040101010101" pitchFamily="2" charset="-122"/>
                <a:ea typeface="华文楷体" panose="02010600040101010101" pitchFamily="2" charset="-122"/>
              </a:rPr>
              <a:t>RAM</a:t>
            </a:r>
            <a:endParaRPr kumimoji="0" lang="zh-CN" altLang="en-US" sz="2000" dirty="0">
              <a:solidFill>
                <a:srgbClr val="FFC000"/>
              </a:solidFill>
              <a:latin typeface="华文楷体" panose="02010600040101010101" pitchFamily="2" charset="-122"/>
              <a:ea typeface="华文楷体" panose="02010600040101010101" pitchFamily="2" charset="-122"/>
            </a:endParaRPr>
          </a:p>
          <a:p>
            <a:pPr fontAlgn="auto">
              <a:lnSpc>
                <a:spcPct val="150000"/>
              </a:lnSpc>
            </a:pPr>
            <a:r>
              <a:rPr kumimoji="0" lang="zh-CN" altLang="en-US" sz="2000" dirty="0">
                <a:latin typeface="华文楷体" panose="02010600040101010101" pitchFamily="2" charset="-122"/>
                <a:ea typeface="华文楷体" panose="02010600040101010101" pitchFamily="2" charset="-122"/>
              </a:rPr>
              <a:t>内存可以看作是</a:t>
            </a:r>
            <a:r>
              <a:rPr kumimoji="0" lang="zh-CN" altLang="en-US" sz="2000" dirty="0">
                <a:solidFill>
                  <a:srgbClr val="FFC000"/>
                </a:solidFill>
                <a:latin typeface="华文楷体" panose="02010600040101010101" pitchFamily="2" charset="-122"/>
                <a:ea typeface="华文楷体" panose="02010600040101010101" pitchFamily="2" charset="-122"/>
              </a:rPr>
              <a:t>以字或字节为单位的存储单元</a:t>
            </a:r>
            <a:r>
              <a:rPr kumimoji="0" lang="zh-CN" altLang="en-US" sz="2000" dirty="0">
                <a:latin typeface="华文楷体" panose="02010600040101010101" pitchFamily="2" charset="-122"/>
                <a:ea typeface="华文楷体" panose="02010600040101010101" pitchFamily="2" charset="-122"/>
              </a:rPr>
              <a:t>组成的数组，每个存储单元都有自己的地址</a:t>
            </a:r>
          </a:p>
          <a:p>
            <a:pPr fontAlgn="auto">
              <a:lnSpc>
                <a:spcPct val="150000"/>
              </a:lnSpc>
            </a:pPr>
            <a:r>
              <a:rPr kumimoji="0" lang="zh-CN" altLang="en-US" sz="2000" dirty="0">
                <a:latin typeface="华文楷体" panose="02010600040101010101" pitchFamily="2" charset="-122"/>
                <a:ea typeface="华文楷体" panose="02010600040101010101" pitchFamily="2" charset="-122"/>
              </a:rPr>
              <a:t>内存的作用：存储指令和数据。程序执行时，先加载到内存。</a:t>
            </a:r>
            <a:r>
              <a:rPr kumimoji="0" lang="en-US" altLang="zh-CN" sz="2000" dirty="0">
                <a:latin typeface="华文楷体" panose="02010600040101010101" pitchFamily="2" charset="-122"/>
                <a:ea typeface="华文楷体" panose="02010600040101010101" pitchFamily="2" charset="-122"/>
              </a:rPr>
              <a:t>CPU</a:t>
            </a:r>
            <a:r>
              <a:rPr kumimoji="0" lang="zh-CN" altLang="en-US" sz="2000" dirty="0">
                <a:latin typeface="华文楷体" panose="02010600040101010101" pitchFamily="2" charset="-122"/>
                <a:ea typeface="华文楷体" panose="02010600040101010101" pitchFamily="2" charset="-122"/>
              </a:rPr>
              <a:t>执行时，从内存取指令，分析指令，如需要则从内存取操作数。执行完毕后，存储运算结果到内存</a:t>
            </a:r>
          </a:p>
          <a:p>
            <a:pPr fontAlgn="auto">
              <a:lnSpc>
                <a:spcPct val="150000"/>
              </a:lnSpc>
            </a:pPr>
            <a:endParaRPr kumimoji="0" lang="en-US" altLang="zh-CN" sz="20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8506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pic>
        <p:nvPicPr>
          <p:cNvPr id="12" name="Picture 4">
            <a:extLst>
              <a:ext uri="{FF2B5EF4-FFF2-40B4-BE49-F238E27FC236}">
                <a16:creationId xmlns:a16="http://schemas.microsoft.com/office/drawing/2014/main" id="{90CECB89-DF0C-4D17-B8C3-5B032D2876D9}"/>
              </a:ext>
            </a:extLst>
          </p:cNvPr>
          <p:cNvPicPr>
            <a:picLocks noChangeAspect="1" noChangeArrowheads="1"/>
          </p:cNvPicPr>
          <p:nvPr/>
        </p:nvPicPr>
        <p:blipFill>
          <a:blip r:embed="rId2" cstate="print"/>
          <a:srcRect/>
          <a:stretch>
            <a:fillRect/>
          </a:stretch>
        </p:blipFill>
        <p:spPr bwMode="auto">
          <a:xfrm>
            <a:off x="101677" y="1772816"/>
            <a:ext cx="4114876" cy="2563344"/>
          </a:xfrm>
          <a:prstGeom prst="rect">
            <a:avLst/>
          </a:prstGeom>
          <a:noFill/>
          <a:ln w="9525">
            <a:noFill/>
            <a:miter lim="800000"/>
            <a:headEnd/>
            <a:tailEnd/>
          </a:ln>
        </p:spPr>
      </p:pic>
      <p:pic>
        <p:nvPicPr>
          <p:cNvPr id="13" name="Picture 4">
            <a:extLst>
              <a:ext uri="{FF2B5EF4-FFF2-40B4-BE49-F238E27FC236}">
                <a16:creationId xmlns:a16="http://schemas.microsoft.com/office/drawing/2014/main" id="{47A514A7-5A0E-4AE3-94D3-1D3230647F4D}"/>
              </a:ext>
            </a:extLst>
          </p:cNvPr>
          <p:cNvPicPr>
            <a:picLocks noChangeAspect="1" noChangeArrowheads="1"/>
          </p:cNvPicPr>
          <p:nvPr/>
        </p:nvPicPr>
        <p:blipFill>
          <a:blip r:embed="rId3" cstate="print"/>
          <a:srcRect/>
          <a:stretch>
            <a:fillRect/>
          </a:stretch>
        </p:blipFill>
        <p:spPr bwMode="auto">
          <a:xfrm>
            <a:off x="4294709" y="1772816"/>
            <a:ext cx="4837531" cy="2563344"/>
          </a:xfrm>
          <a:prstGeom prst="rect">
            <a:avLst/>
          </a:prstGeom>
          <a:noFill/>
          <a:ln w="9525">
            <a:noFill/>
            <a:miter lim="800000"/>
            <a:headEnd/>
            <a:tailEnd/>
          </a:ln>
        </p:spPr>
      </p:pic>
      <p:sp>
        <p:nvSpPr>
          <p:cNvPr id="14" name="Rectangle 6">
            <a:extLst>
              <a:ext uri="{FF2B5EF4-FFF2-40B4-BE49-F238E27FC236}">
                <a16:creationId xmlns:a16="http://schemas.microsoft.com/office/drawing/2014/main" id="{B618F652-8A22-4654-96E5-8F325FEC73D8}"/>
              </a:ext>
            </a:extLst>
          </p:cNvPr>
          <p:cNvSpPr txBox="1">
            <a:spLocks noChangeArrowheads="1"/>
          </p:cNvSpPr>
          <p:nvPr/>
        </p:nvSpPr>
        <p:spPr bwMode="auto">
          <a:xfrm>
            <a:off x="439611" y="4241057"/>
            <a:ext cx="7686675" cy="2500312"/>
          </a:xfrm>
          <a:prstGeom prst="rect">
            <a:avLst/>
          </a:prstGeom>
          <a:noFill/>
          <a:ln w="9525">
            <a:noFill/>
            <a:miter lim="800000"/>
            <a:headEnd/>
            <a:tailEnd/>
          </a:ln>
        </p:spPr>
        <p:txBody>
          <a:bodyPr/>
          <a:lstStyle/>
          <a:p>
            <a:pPr marL="342900" indent="-342900" algn="l">
              <a:lnSpc>
                <a:spcPct val="150000"/>
              </a:lnSpc>
              <a:spcBef>
                <a:spcPct val="20000"/>
              </a:spcBef>
              <a:defRPr/>
            </a:pPr>
            <a:r>
              <a:rPr kumimoji="0" lang="zh-CN" altLang="en-US" kern="0" dirty="0">
                <a:solidFill>
                  <a:srgbClr val="6600FF"/>
                </a:solidFill>
                <a:latin typeface="黑体" pitchFamily="2" charset="-122"/>
                <a:ea typeface="黑体" pitchFamily="2" charset="-122"/>
              </a:rPr>
              <a:t>需要解决三个方面的问题：</a:t>
            </a:r>
          </a:p>
          <a:p>
            <a:pPr marL="742950" lvl="1" indent="-285750" algn="l">
              <a:lnSpc>
                <a:spcPct val="150000"/>
              </a:lnSpc>
              <a:spcBef>
                <a:spcPct val="20000"/>
              </a:spcBef>
              <a:defRPr/>
            </a:pPr>
            <a:r>
              <a:rPr kumimoji="0" lang="en-US" altLang="zh-CN" kern="0" dirty="0">
                <a:solidFill>
                  <a:schemeClr val="tx1"/>
                </a:solidFill>
                <a:latin typeface="黑体" pitchFamily="2" charset="-122"/>
                <a:ea typeface="黑体" pitchFamily="2" charset="-122"/>
              </a:rPr>
              <a:t>1 </a:t>
            </a:r>
            <a:r>
              <a:rPr kumimoji="0" lang="zh-CN" altLang="en-US" kern="0" dirty="0">
                <a:solidFill>
                  <a:schemeClr val="tx1"/>
                </a:solidFill>
                <a:latin typeface="黑体" pitchFamily="2" charset="-122"/>
                <a:ea typeface="黑体" pitchFamily="2" charset="-122"/>
              </a:rPr>
              <a:t>分区分配中所用的数据结构</a:t>
            </a:r>
          </a:p>
          <a:p>
            <a:pPr marL="742950" lvl="1" indent="-285750" algn="l">
              <a:lnSpc>
                <a:spcPct val="150000"/>
              </a:lnSpc>
              <a:spcBef>
                <a:spcPct val="20000"/>
              </a:spcBef>
              <a:defRPr/>
            </a:pPr>
            <a:r>
              <a:rPr kumimoji="0" lang="en-US" altLang="zh-CN" kern="0" dirty="0">
                <a:solidFill>
                  <a:schemeClr val="tx1"/>
                </a:solidFill>
                <a:latin typeface="黑体" pitchFamily="2" charset="-122"/>
                <a:ea typeface="黑体" pitchFamily="2" charset="-122"/>
              </a:rPr>
              <a:t>2 </a:t>
            </a:r>
            <a:r>
              <a:rPr kumimoji="0" lang="zh-CN" altLang="en-US" kern="0" dirty="0">
                <a:solidFill>
                  <a:schemeClr val="tx1"/>
                </a:solidFill>
                <a:latin typeface="黑体" pitchFamily="2" charset="-122"/>
                <a:ea typeface="黑体" pitchFamily="2" charset="-122"/>
              </a:rPr>
              <a:t>分区的分配算法</a:t>
            </a:r>
          </a:p>
          <a:p>
            <a:pPr marL="742950" lvl="1" indent="-285750" algn="l">
              <a:lnSpc>
                <a:spcPct val="150000"/>
              </a:lnSpc>
              <a:spcBef>
                <a:spcPct val="20000"/>
              </a:spcBef>
              <a:defRPr/>
            </a:pPr>
            <a:r>
              <a:rPr kumimoji="0" lang="en-US" altLang="zh-CN" kern="0" dirty="0">
                <a:solidFill>
                  <a:schemeClr val="tx1"/>
                </a:solidFill>
                <a:latin typeface="黑体" pitchFamily="2" charset="-122"/>
                <a:ea typeface="黑体" pitchFamily="2" charset="-122"/>
              </a:rPr>
              <a:t>3 </a:t>
            </a:r>
            <a:r>
              <a:rPr kumimoji="0" lang="zh-CN" altLang="en-US" kern="0" dirty="0">
                <a:solidFill>
                  <a:schemeClr val="tx1"/>
                </a:solidFill>
                <a:latin typeface="黑体" pitchFamily="2" charset="-122"/>
                <a:ea typeface="黑体" pitchFamily="2" charset="-122"/>
              </a:rPr>
              <a:t>分区的分配和回收操作</a:t>
            </a:r>
          </a:p>
          <a:p>
            <a:pPr marL="742950" lvl="1" indent="-285750" algn="l">
              <a:lnSpc>
                <a:spcPct val="150000"/>
              </a:lnSpc>
              <a:spcBef>
                <a:spcPct val="20000"/>
              </a:spcBef>
              <a:defRPr/>
            </a:pPr>
            <a:endParaRPr kumimoji="0" lang="en-US" altLang="zh-CN" kern="0" dirty="0">
              <a:solidFill>
                <a:srgbClr val="000000"/>
              </a:solidFill>
              <a:latin typeface="黑体" pitchFamily="2" charset="-122"/>
              <a:ea typeface="黑体" pitchFamily="2" charset="-122"/>
            </a:endParaRPr>
          </a:p>
        </p:txBody>
      </p:sp>
    </p:spTree>
    <p:extLst>
      <p:ext uri="{BB962C8B-B14F-4D97-AF65-F5344CB8AC3E}">
        <p14:creationId xmlns:p14="http://schemas.microsoft.com/office/powerpoint/2010/main" val="20441300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Text Box 2">
            <a:extLst>
              <a:ext uri="{FF2B5EF4-FFF2-40B4-BE49-F238E27FC236}">
                <a16:creationId xmlns:a16="http://schemas.microsoft.com/office/drawing/2014/main" id="{36F35510-7F0F-4D29-AFE1-B28B2C80B8A3}"/>
              </a:ext>
            </a:extLst>
          </p:cNvPr>
          <p:cNvSpPr txBox="1">
            <a:spLocks noChangeArrowheads="1"/>
          </p:cNvSpPr>
          <p:nvPr/>
        </p:nvSpPr>
        <p:spPr bwMode="auto">
          <a:xfrm>
            <a:off x="69153" y="1595618"/>
            <a:ext cx="4473575" cy="519112"/>
          </a:xfrm>
          <a:prstGeom prst="rect">
            <a:avLst/>
          </a:prstGeom>
          <a:noFill/>
          <a:ln w="9525">
            <a:noFill/>
            <a:miter lim="800000"/>
            <a:headEnd/>
            <a:tailEnd/>
          </a:ln>
        </p:spPr>
        <p:txBody>
          <a:bodyPr wrap="none">
            <a:spAutoFit/>
          </a:bodyPr>
          <a:lstStyle/>
          <a:p>
            <a:pPr algn="l"/>
            <a:r>
              <a:rPr lang="en-US" altLang="zh-CN" sz="2800" b="1" dirty="0">
                <a:solidFill>
                  <a:srgbClr val="0033CC"/>
                </a:solidFill>
                <a:latin typeface="黑体" pitchFamily="2" charset="-122"/>
                <a:ea typeface="黑体" pitchFamily="2" charset="-122"/>
              </a:rPr>
              <a:t>1. </a:t>
            </a:r>
            <a:r>
              <a:rPr lang="zh-CN" altLang="en-US" sz="2800" b="1" dirty="0">
                <a:solidFill>
                  <a:srgbClr val="0033CC"/>
                </a:solidFill>
                <a:latin typeface="黑体" pitchFamily="2" charset="-122"/>
                <a:ea typeface="黑体" pitchFamily="2" charset="-122"/>
              </a:rPr>
              <a:t>分区分配中的数据结构 </a:t>
            </a:r>
          </a:p>
        </p:txBody>
      </p:sp>
      <p:sp>
        <p:nvSpPr>
          <p:cNvPr id="13" name="Rectangle 8">
            <a:extLst>
              <a:ext uri="{FF2B5EF4-FFF2-40B4-BE49-F238E27FC236}">
                <a16:creationId xmlns:a16="http://schemas.microsoft.com/office/drawing/2014/main" id="{F9B64652-8A47-4E81-B98E-D797F5241D4E}"/>
              </a:ext>
            </a:extLst>
          </p:cNvPr>
          <p:cNvSpPr txBox="1">
            <a:spLocks noChangeArrowheads="1"/>
          </p:cNvSpPr>
          <p:nvPr/>
        </p:nvSpPr>
        <p:spPr bwMode="auto">
          <a:xfrm>
            <a:off x="434421" y="2278953"/>
            <a:ext cx="8229600" cy="43904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20000"/>
              </a:lnSpc>
              <a:buFontTx/>
              <a:buNone/>
            </a:pPr>
            <a:r>
              <a:rPr kumimoji="0" lang="zh-CN" altLang="en-US" sz="2000" b="1" kern="0" dirty="0">
                <a:solidFill>
                  <a:srgbClr val="6600FF"/>
                </a:solidFill>
                <a:latin typeface="黑体" pitchFamily="2" charset="-122"/>
                <a:ea typeface="黑体" pitchFamily="2" charset="-122"/>
              </a:rPr>
              <a:t>空闲分区表</a:t>
            </a:r>
          </a:p>
          <a:p>
            <a:pPr lvl="1" eaLnBrk="1" hangingPunct="1">
              <a:lnSpc>
                <a:spcPct val="120000"/>
              </a:lnSpc>
              <a:buFontTx/>
              <a:buNone/>
            </a:pPr>
            <a:r>
              <a:rPr kumimoji="0" lang="en-US" altLang="zh-CN" sz="2000" kern="0" dirty="0">
                <a:latin typeface="黑体" pitchFamily="2" charset="-122"/>
                <a:ea typeface="黑体" pitchFamily="2" charset="-122"/>
              </a:rPr>
              <a:t>–</a:t>
            </a:r>
            <a:r>
              <a:rPr kumimoji="0" lang="zh-CN" altLang="en-US" sz="2000" kern="0" dirty="0">
                <a:latin typeface="黑体" pitchFamily="2" charset="-122"/>
                <a:ea typeface="黑体" pitchFamily="2" charset="-122"/>
              </a:rPr>
              <a:t>每个空闲分区占用一个表项</a:t>
            </a:r>
          </a:p>
          <a:p>
            <a:pPr lvl="1" eaLnBrk="1" hangingPunct="1">
              <a:lnSpc>
                <a:spcPct val="120000"/>
              </a:lnSpc>
              <a:buFontTx/>
              <a:buNone/>
            </a:pPr>
            <a:r>
              <a:rPr kumimoji="0" lang="en-US" altLang="zh-CN" sz="2000" kern="0" dirty="0">
                <a:latin typeface="黑体" pitchFamily="2" charset="-122"/>
                <a:ea typeface="黑体" pitchFamily="2" charset="-122"/>
              </a:rPr>
              <a:t>–</a:t>
            </a:r>
            <a:r>
              <a:rPr kumimoji="0" lang="zh-CN" altLang="en-US" sz="2000" kern="0" dirty="0">
                <a:latin typeface="黑体" pitchFamily="2" charset="-122"/>
                <a:ea typeface="黑体" pitchFamily="2" charset="-122"/>
              </a:rPr>
              <a:t>分区表的表项中包含分区号、分区始址及分区大小等表目</a:t>
            </a:r>
          </a:p>
          <a:p>
            <a:pPr lvl="1" eaLnBrk="1" hangingPunct="1">
              <a:lnSpc>
                <a:spcPct val="120000"/>
              </a:lnSpc>
              <a:buFontTx/>
              <a:buNone/>
            </a:pPr>
            <a:r>
              <a:rPr kumimoji="0" lang="en-US" altLang="zh-CN" sz="2000" kern="0" dirty="0">
                <a:latin typeface="黑体" pitchFamily="2" charset="-122"/>
                <a:ea typeface="黑体" pitchFamily="2" charset="-122"/>
              </a:rPr>
              <a:t>–</a:t>
            </a:r>
            <a:r>
              <a:rPr kumimoji="0" lang="zh-CN" altLang="en-US" sz="2000" kern="0" dirty="0">
                <a:solidFill>
                  <a:srgbClr val="FF0000"/>
                </a:solidFill>
                <a:latin typeface="黑体" pitchFamily="2" charset="-122"/>
                <a:ea typeface="黑体" pitchFamily="2" charset="-122"/>
              </a:rPr>
              <a:t>表长不易确定</a:t>
            </a:r>
          </a:p>
          <a:p>
            <a:pPr lvl="1" eaLnBrk="1" hangingPunct="1">
              <a:lnSpc>
                <a:spcPct val="120000"/>
              </a:lnSpc>
              <a:buFontTx/>
              <a:buNone/>
            </a:pPr>
            <a:r>
              <a:rPr kumimoji="0" lang="en-US" altLang="zh-CN" sz="2000" kern="0" dirty="0">
                <a:latin typeface="黑体" pitchFamily="2" charset="-122"/>
                <a:ea typeface="黑体" pitchFamily="2" charset="-122"/>
              </a:rPr>
              <a:t>–</a:t>
            </a:r>
            <a:r>
              <a:rPr kumimoji="0" lang="zh-CN" altLang="en-US" sz="2000" kern="0" dirty="0">
                <a:latin typeface="黑体" pitchFamily="2" charset="-122"/>
                <a:ea typeface="黑体" pitchFamily="2" charset="-122"/>
              </a:rPr>
              <a:t>占用额外内存</a:t>
            </a:r>
          </a:p>
          <a:p>
            <a:pPr eaLnBrk="1" hangingPunct="1">
              <a:lnSpc>
                <a:spcPct val="120000"/>
              </a:lnSpc>
              <a:buFontTx/>
              <a:buNone/>
            </a:pPr>
            <a:endParaRPr kumimoji="0" lang="zh-CN" altLang="en-US" sz="2000" kern="0" dirty="0">
              <a:latin typeface="黑体" pitchFamily="2" charset="-122"/>
              <a:ea typeface="黑体" pitchFamily="2" charset="-122"/>
            </a:endParaRPr>
          </a:p>
          <a:p>
            <a:pPr eaLnBrk="1" hangingPunct="1">
              <a:lnSpc>
                <a:spcPct val="120000"/>
              </a:lnSpc>
              <a:buFontTx/>
              <a:buNone/>
            </a:pPr>
            <a:r>
              <a:rPr kumimoji="0" lang="zh-CN" altLang="en-US" sz="2000" b="1" kern="0" dirty="0">
                <a:solidFill>
                  <a:srgbClr val="6600FF"/>
                </a:solidFill>
                <a:latin typeface="黑体" pitchFamily="2" charset="-122"/>
                <a:ea typeface="黑体" pitchFamily="2" charset="-122"/>
              </a:rPr>
              <a:t>空闲分区链表</a:t>
            </a:r>
          </a:p>
          <a:p>
            <a:pPr lvl="1" eaLnBrk="1" hangingPunct="1">
              <a:lnSpc>
                <a:spcPct val="120000"/>
              </a:lnSpc>
              <a:buFontTx/>
              <a:buNone/>
            </a:pPr>
            <a:r>
              <a:rPr kumimoji="0" lang="en-US" altLang="zh-CN" sz="2000" kern="0" dirty="0">
                <a:latin typeface="黑体" pitchFamily="2" charset="-122"/>
                <a:ea typeface="黑体" pitchFamily="2" charset="-122"/>
              </a:rPr>
              <a:t>–</a:t>
            </a:r>
            <a:r>
              <a:rPr kumimoji="0" lang="zh-CN" altLang="en-US" sz="2000" kern="0" dirty="0">
                <a:latin typeface="黑体" pitchFamily="2" charset="-122"/>
                <a:ea typeface="黑体" pitchFamily="2" charset="-122"/>
              </a:rPr>
              <a:t>利用各空闲分区自身的单元组成双向链表</a:t>
            </a:r>
          </a:p>
          <a:p>
            <a:pPr lvl="1" eaLnBrk="1" hangingPunct="1">
              <a:lnSpc>
                <a:spcPct val="120000"/>
              </a:lnSpc>
              <a:buFontTx/>
              <a:buNone/>
            </a:pPr>
            <a:r>
              <a:rPr kumimoji="0" lang="en-US" altLang="zh-CN" sz="2000" kern="0" dirty="0">
                <a:latin typeface="黑体" pitchFamily="2" charset="-122"/>
                <a:ea typeface="黑体" pitchFamily="2" charset="-122"/>
              </a:rPr>
              <a:t>–</a:t>
            </a:r>
            <a:r>
              <a:rPr kumimoji="0" lang="zh-CN" altLang="en-US" sz="2000" kern="0" dirty="0">
                <a:latin typeface="黑体" pitchFamily="2" charset="-122"/>
                <a:ea typeface="黑体" pitchFamily="2" charset="-122"/>
              </a:rPr>
              <a:t>操作速度较慢</a:t>
            </a:r>
          </a:p>
          <a:p>
            <a:pPr lvl="1" eaLnBrk="1" hangingPunct="1">
              <a:lnSpc>
                <a:spcPct val="120000"/>
              </a:lnSpc>
              <a:buFontTx/>
              <a:buNone/>
            </a:pPr>
            <a:r>
              <a:rPr kumimoji="0" lang="en-US" altLang="zh-CN" sz="2000" kern="0" dirty="0">
                <a:latin typeface="黑体" pitchFamily="2" charset="-122"/>
                <a:ea typeface="黑体" pitchFamily="2" charset="-122"/>
              </a:rPr>
              <a:t>–</a:t>
            </a:r>
            <a:r>
              <a:rPr kumimoji="0" lang="zh-CN" altLang="en-US" sz="2000" kern="0" dirty="0">
                <a:latin typeface="黑体" pitchFamily="2" charset="-122"/>
                <a:ea typeface="黑体" pitchFamily="2" charset="-122"/>
              </a:rPr>
              <a:t>克服了空闲分区表的缺点</a:t>
            </a:r>
          </a:p>
          <a:p>
            <a:pPr eaLnBrk="1" hangingPunct="1">
              <a:lnSpc>
                <a:spcPct val="120000"/>
              </a:lnSpc>
              <a:buFontTx/>
              <a:buNone/>
            </a:pPr>
            <a:endParaRPr kumimoji="0" lang="zh-CN" altLang="en-US" sz="2000" kern="0" dirty="0">
              <a:latin typeface="黑体" pitchFamily="2" charset="-122"/>
              <a:ea typeface="黑体" pitchFamily="2" charset="-122"/>
            </a:endParaRPr>
          </a:p>
          <a:p>
            <a:pPr eaLnBrk="1" hangingPunct="1">
              <a:lnSpc>
                <a:spcPct val="120000"/>
              </a:lnSpc>
              <a:buFontTx/>
              <a:buNone/>
            </a:pPr>
            <a:endParaRPr kumimoji="0" lang="en-US" altLang="zh-CN" sz="2000" kern="0" dirty="0">
              <a:latin typeface="黑体" pitchFamily="2" charset="-122"/>
              <a:ea typeface="黑体" pitchFamily="2" charset="-122"/>
            </a:endParaRPr>
          </a:p>
        </p:txBody>
      </p:sp>
    </p:spTree>
    <p:extLst>
      <p:ext uri="{BB962C8B-B14F-4D97-AF65-F5344CB8AC3E}">
        <p14:creationId xmlns:p14="http://schemas.microsoft.com/office/powerpoint/2010/main" val="224840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pic>
        <p:nvPicPr>
          <p:cNvPr id="12" name="Picture 4">
            <a:extLst>
              <a:ext uri="{FF2B5EF4-FFF2-40B4-BE49-F238E27FC236}">
                <a16:creationId xmlns:a16="http://schemas.microsoft.com/office/drawing/2014/main" id="{026CCE40-694E-4E6D-AE63-79517A1BB9E7}"/>
              </a:ext>
            </a:extLst>
          </p:cNvPr>
          <p:cNvPicPr>
            <a:picLocks noChangeAspect="1" noChangeArrowheads="1"/>
          </p:cNvPicPr>
          <p:nvPr/>
        </p:nvPicPr>
        <p:blipFill>
          <a:blip r:embed="rId2" cstate="print"/>
          <a:srcRect/>
          <a:stretch>
            <a:fillRect/>
          </a:stretch>
        </p:blipFill>
        <p:spPr bwMode="auto">
          <a:xfrm>
            <a:off x="831948" y="1807406"/>
            <a:ext cx="7270070" cy="2505074"/>
          </a:xfrm>
          <a:prstGeom prst="rect">
            <a:avLst/>
          </a:prstGeom>
          <a:noFill/>
          <a:ln w="9525">
            <a:noFill/>
            <a:miter lim="800000"/>
            <a:headEnd/>
            <a:tailEnd/>
          </a:ln>
        </p:spPr>
      </p:pic>
      <p:pic>
        <p:nvPicPr>
          <p:cNvPr id="13" name="Picture 5">
            <a:extLst>
              <a:ext uri="{FF2B5EF4-FFF2-40B4-BE49-F238E27FC236}">
                <a16:creationId xmlns:a16="http://schemas.microsoft.com/office/drawing/2014/main" id="{90A1840A-20AD-494E-A114-E74784E49EFF}"/>
              </a:ext>
            </a:extLst>
          </p:cNvPr>
          <p:cNvPicPr>
            <a:picLocks noChangeAspect="1" noChangeArrowheads="1"/>
          </p:cNvPicPr>
          <p:nvPr/>
        </p:nvPicPr>
        <p:blipFill>
          <a:blip r:embed="rId3" cstate="print"/>
          <a:srcRect/>
          <a:stretch>
            <a:fillRect/>
          </a:stretch>
        </p:blipFill>
        <p:spPr bwMode="auto">
          <a:xfrm>
            <a:off x="831948" y="4509120"/>
            <a:ext cx="7270070" cy="2186482"/>
          </a:xfrm>
          <a:prstGeom prst="rect">
            <a:avLst/>
          </a:prstGeom>
          <a:noFill/>
          <a:ln w="9525">
            <a:noFill/>
            <a:miter lim="800000"/>
            <a:headEnd/>
            <a:tailEnd/>
          </a:ln>
        </p:spPr>
      </p:pic>
    </p:spTree>
    <p:extLst>
      <p:ext uri="{BB962C8B-B14F-4D97-AF65-F5344CB8AC3E}">
        <p14:creationId xmlns:p14="http://schemas.microsoft.com/office/powerpoint/2010/main" val="313350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aphicFrame>
        <p:nvGraphicFramePr>
          <p:cNvPr id="12" name="Object 4">
            <a:extLst>
              <a:ext uri="{FF2B5EF4-FFF2-40B4-BE49-F238E27FC236}">
                <a16:creationId xmlns:a16="http://schemas.microsoft.com/office/drawing/2014/main" id="{397498FA-642C-476F-952B-78FD54CE17E3}"/>
              </a:ext>
            </a:extLst>
          </p:cNvPr>
          <p:cNvGraphicFramePr>
            <a:graphicFrameLocks noChangeAspect="1"/>
          </p:cNvGraphicFramePr>
          <p:nvPr>
            <p:extLst>
              <p:ext uri="{D42A27DB-BD31-4B8C-83A1-F6EECF244321}">
                <p14:modId xmlns:p14="http://schemas.microsoft.com/office/powerpoint/2010/main" val="2487356817"/>
              </p:ext>
            </p:extLst>
          </p:nvPr>
        </p:nvGraphicFramePr>
        <p:xfrm>
          <a:off x="251520" y="2348880"/>
          <a:ext cx="8458200" cy="3438525"/>
        </p:xfrm>
        <a:graphic>
          <a:graphicData uri="http://schemas.openxmlformats.org/presentationml/2006/ole">
            <mc:AlternateContent xmlns:mc="http://schemas.openxmlformats.org/markup-compatibility/2006">
              <mc:Choice xmlns:v="urn:schemas-microsoft-com:vml" Requires="v">
                <p:oleObj spid="_x0000_s23590" name="图片" r:id="rId3" imgW="5724360" imgH="2486160" progId="Word.Picture.8">
                  <p:embed/>
                </p:oleObj>
              </mc:Choice>
              <mc:Fallback>
                <p:oleObj name="图片" r:id="rId3" imgW="5724360" imgH="2486160" progId="Word.Picture.8">
                  <p:embed/>
                  <p:pic>
                    <p:nvPicPr>
                      <p:cNvPr id="819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2348880"/>
                        <a:ext cx="8458200" cy="3438525"/>
                      </a:xfrm>
                      <a:prstGeom prst="rect">
                        <a:avLst/>
                      </a:prstGeom>
                      <a:solidFill>
                        <a:schemeClr val="tx1"/>
                      </a:solidFill>
                      <a:ln>
                        <a:noFill/>
                      </a:ln>
                      <a:effectLst/>
                    </p:spPr>
                  </p:pic>
                </p:oleObj>
              </mc:Fallback>
            </mc:AlternateContent>
          </a:graphicData>
        </a:graphic>
      </p:graphicFrame>
    </p:spTree>
    <p:extLst>
      <p:ext uri="{BB962C8B-B14F-4D97-AF65-F5344CB8AC3E}">
        <p14:creationId xmlns:p14="http://schemas.microsoft.com/office/powerpoint/2010/main" val="37230815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Text Box 2">
            <a:extLst>
              <a:ext uri="{FF2B5EF4-FFF2-40B4-BE49-F238E27FC236}">
                <a16:creationId xmlns:a16="http://schemas.microsoft.com/office/drawing/2014/main" id="{36F35510-7F0F-4D29-AFE1-B28B2C80B8A3}"/>
              </a:ext>
            </a:extLst>
          </p:cNvPr>
          <p:cNvSpPr txBox="1">
            <a:spLocks noChangeArrowheads="1"/>
          </p:cNvSpPr>
          <p:nvPr/>
        </p:nvSpPr>
        <p:spPr bwMode="auto">
          <a:xfrm>
            <a:off x="69153" y="1595618"/>
            <a:ext cx="3254417" cy="523220"/>
          </a:xfrm>
          <a:prstGeom prst="rect">
            <a:avLst/>
          </a:prstGeom>
          <a:noFill/>
          <a:ln w="9525">
            <a:noFill/>
            <a:miter lim="800000"/>
            <a:headEnd/>
            <a:tailEnd/>
          </a:ln>
        </p:spPr>
        <p:txBody>
          <a:bodyPr wrap="none">
            <a:spAutoFit/>
          </a:bodyPr>
          <a:lstStyle/>
          <a:p>
            <a:pPr algn="l"/>
            <a:r>
              <a:rPr lang="en-US" altLang="zh-CN" sz="2800" b="1" dirty="0">
                <a:solidFill>
                  <a:srgbClr val="0033CC"/>
                </a:solidFill>
                <a:latin typeface="黑体" pitchFamily="2" charset="-122"/>
                <a:ea typeface="黑体" pitchFamily="2" charset="-122"/>
              </a:rPr>
              <a:t>2.  </a:t>
            </a:r>
            <a:r>
              <a:rPr lang="zh-CN" altLang="en-US" sz="2800" b="1" dirty="0">
                <a:solidFill>
                  <a:srgbClr val="0033CC"/>
                </a:solidFill>
                <a:latin typeface="黑体" pitchFamily="2" charset="-122"/>
                <a:ea typeface="黑体" pitchFamily="2" charset="-122"/>
              </a:rPr>
              <a:t>分区分配算法 </a:t>
            </a:r>
          </a:p>
        </p:txBody>
      </p:sp>
      <p:sp>
        <p:nvSpPr>
          <p:cNvPr id="14" name="Rectangle 6">
            <a:extLst>
              <a:ext uri="{FF2B5EF4-FFF2-40B4-BE49-F238E27FC236}">
                <a16:creationId xmlns:a16="http://schemas.microsoft.com/office/drawing/2014/main" id="{2BE79574-DD0C-4A4B-BD70-C2E83BE667B2}"/>
              </a:ext>
            </a:extLst>
          </p:cNvPr>
          <p:cNvSpPr txBox="1">
            <a:spLocks noChangeArrowheads="1"/>
          </p:cNvSpPr>
          <p:nvPr/>
        </p:nvSpPr>
        <p:spPr bwMode="auto">
          <a:xfrm>
            <a:off x="445549" y="2202389"/>
            <a:ext cx="8229600" cy="41069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spcBef>
                <a:spcPts val="0"/>
              </a:spcBef>
              <a:buFont typeface="Wingdings" pitchFamily="2" charset="2"/>
              <a:buChar char="l"/>
            </a:pPr>
            <a:r>
              <a:rPr kumimoji="0" lang="zh-CN" altLang="en-US" sz="2400" kern="0" dirty="0">
                <a:latin typeface="黑体" pitchFamily="2" charset="-122"/>
                <a:ea typeface="黑体" pitchFamily="2" charset="-122"/>
              </a:rPr>
              <a:t>把一个新作业装入内存中，须按照一定的分配算法，从空闲分区表或者空闲分区链表中，选择一分区分配给该作业</a:t>
            </a:r>
            <a:endParaRPr kumimoji="0" lang="en-US" altLang="zh-CN" sz="2400" kern="0" dirty="0">
              <a:latin typeface="黑体" pitchFamily="2" charset="-122"/>
              <a:ea typeface="黑体" pitchFamily="2" charset="-122"/>
            </a:endParaRPr>
          </a:p>
          <a:p>
            <a:pPr eaLnBrk="1" hangingPunct="1">
              <a:lnSpc>
                <a:spcPct val="150000"/>
              </a:lnSpc>
              <a:spcBef>
                <a:spcPts val="0"/>
              </a:spcBef>
              <a:buFont typeface="Wingdings" pitchFamily="2" charset="2"/>
              <a:buChar char="l"/>
            </a:pPr>
            <a:r>
              <a:rPr kumimoji="0" lang="zh-CN" altLang="en-US" sz="2400" kern="0" dirty="0">
                <a:latin typeface="黑体" pitchFamily="2" charset="-122"/>
                <a:ea typeface="黑体" pitchFamily="2" charset="-122"/>
              </a:rPr>
              <a:t>常用到的分配算法有：</a:t>
            </a:r>
          </a:p>
          <a:p>
            <a:pPr lvl="1" eaLnBrk="1" hangingPunct="1">
              <a:lnSpc>
                <a:spcPct val="150000"/>
              </a:lnSpc>
              <a:spcBef>
                <a:spcPts val="0"/>
              </a:spcBef>
              <a:buFont typeface="Wingdings" pitchFamily="2" charset="2"/>
              <a:buChar char="l"/>
            </a:pPr>
            <a:r>
              <a:rPr kumimoji="0" lang="zh-CN" altLang="en-US" sz="2400" kern="0" dirty="0">
                <a:solidFill>
                  <a:srgbClr val="6600FF"/>
                </a:solidFill>
                <a:latin typeface="黑体" pitchFamily="2" charset="-122"/>
                <a:ea typeface="黑体" pitchFamily="2" charset="-122"/>
              </a:rPr>
              <a:t>首次适应算法</a:t>
            </a:r>
            <a:r>
              <a:rPr kumimoji="0" lang="en-US" altLang="zh-CN" sz="2400" kern="0" dirty="0">
                <a:latin typeface="黑体" pitchFamily="2" charset="-122"/>
                <a:ea typeface="黑体" pitchFamily="2" charset="-122"/>
              </a:rPr>
              <a:t>(first-fit)</a:t>
            </a:r>
          </a:p>
          <a:p>
            <a:pPr lvl="1" eaLnBrk="1" hangingPunct="1">
              <a:lnSpc>
                <a:spcPct val="150000"/>
              </a:lnSpc>
              <a:spcBef>
                <a:spcPts val="0"/>
              </a:spcBef>
              <a:buFont typeface="Wingdings" pitchFamily="2" charset="2"/>
              <a:buChar char="l"/>
            </a:pPr>
            <a:r>
              <a:rPr kumimoji="0" lang="zh-CN" altLang="en-US" sz="2400" kern="0" dirty="0">
                <a:solidFill>
                  <a:srgbClr val="6600FF"/>
                </a:solidFill>
                <a:latin typeface="黑体" pitchFamily="2" charset="-122"/>
                <a:ea typeface="黑体" pitchFamily="2" charset="-122"/>
              </a:rPr>
              <a:t>下次适应算法</a:t>
            </a:r>
            <a:r>
              <a:rPr kumimoji="0" lang="en-US" altLang="zh-CN" sz="2400" kern="0" dirty="0">
                <a:latin typeface="黑体" pitchFamily="2" charset="-122"/>
                <a:ea typeface="黑体" pitchFamily="2" charset="-122"/>
              </a:rPr>
              <a:t>(next-fit) </a:t>
            </a:r>
            <a:r>
              <a:rPr kumimoji="0" lang="zh-CN" altLang="en-US" sz="2400" kern="0" dirty="0">
                <a:latin typeface="黑体" pitchFamily="2" charset="-122"/>
                <a:ea typeface="黑体" pitchFamily="2" charset="-122"/>
              </a:rPr>
              <a:t>即</a:t>
            </a:r>
            <a:r>
              <a:rPr kumimoji="0" lang="zh-CN" altLang="en-US" sz="2400" kern="0" dirty="0">
                <a:solidFill>
                  <a:srgbClr val="6600FF"/>
                </a:solidFill>
                <a:latin typeface="黑体" pitchFamily="2" charset="-122"/>
                <a:ea typeface="黑体" pitchFamily="2" charset="-122"/>
              </a:rPr>
              <a:t>循环首次适应法</a:t>
            </a:r>
          </a:p>
          <a:p>
            <a:pPr lvl="1" eaLnBrk="1" hangingPunct="1">
              <a:lnSpc>
                <a:spcPct val="150000"/>
              </a:lnSpc>
              <a:spcBef>
                <a:spcPts val="0"/>
              </a:spcBef>
              <a:buFont typeface="Wingdings" pitchFamily="2" charset="2"/>
              <a:buChar char="l"/>
            </a:pPr>
            <a:r>
              <a:rPr kumimoji="0" lang="zh-CN" altLang="en-US" sz="2400" kern="0" dirty="0">
                <a:solidFill>
                  <a:srgbClr val="6600FF"/>
                </a:solidFill>
                <a:latin typeface="黑体" pitchFamily="2" charset="-122"/>
                <a:ea typeface="黑体" pitchFamily="2" charset="-122"/>
              </a:rPr>
              <a:t>最佳适应算法</a:t>
            </a:r>
            <a:r>
              <a:rPr kumimoji="0" lang="en-US" altLang="zh-CN" sz="2400" kern="0" dirty="0">
                <a:latin typeface="黑体" pitchFamily="2" charset="-122"/>
                <a:ea typeface="黑体" pitchFamily="2" charset="-122"/>
              </a:rPr>
              <a:t>(best-fit)</a:t>
            </a:r>
          </a:p>
          <a:p>
            <a:pPr lvl="1" eaLnBrk="1" hangingPunct="1">
              <a:lnSpc>
                <a:spcPct val="150000"/>
              </a:lnSpc>
              <a:spcBef>
                <a:spcPts val="0"/>
              </a:spcBef>
              <a:buFont typeface="Wingdings" pitchFamily="2" charset="2"/>
              <a:buChar char="l"/>
            </a:pPr>
            <a:r>
              <a:rPr kumimoji="0" lang="zh-CN" altLang="en-US" sz="2400" kern="0" dirty="0">
                <a:solidFill>
                  <a:srgbClr val="6600FF"/>
                </a:solidFill>
                <a:latin typeface="黑体" pitchFamily="2" charset="-122"/>
                <a:ea typeface="黑体" pitchFamily="2" charset="-122"/>
              </a:rPr>
              <a:t>最坏适应算法</a:t>
            </a:r>
            <a:r>
              <a:rPr kumimoji="0" lang="en-US" altLang="zh-CN" sz="2400" kern="0" dirty="0">
                <a:latin typeface="黑体" pitchFamily="2" charset="-122"/>
                <a:ea typeface="黑体" pitchFamily="2" charset="-122"/>
              </a:rPr>
              <a:t>(worst-fit)</a:t>
            </a:r>
            <a:endParaRPr kumimoji="0" lang="zh-CN" altLang="en-US" sz="2400" kern="0" dirty="0">
              <a:latin typeface="黑体" pitchFamily="2" charset="-122"/>
              <a:ea typeface="黑体" pitchFamily="2" charset="-122"/>
            </a:endParaRPr>
          </a:p>
          <a:p>
            <a:pPr eaLnBrk="1" hangingPunct="1">
              <a:lnSpc>
                <a:spcPct val="150000"/>
              </a:lnSpc>
              <a:spcBef>
                <a:spcPts val="0"/>
              </a:spcBef>
              <a:buFont typeface="Wingdings" pitchFamily="2" charset="2"/>
              <a:buChar char="l"/>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58612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Text Box 2">
            <a:extLst>
              <a:ext uri="{FF2B5EF4-FFF2-40B4-BE49-F238E27FC236}">
                <a16:creationId xmlns:a16="http://schemas.microsoft.com/office/drawing/2014/main" id="{36F35510-7F0F-4D29-AFE1-B28B2C80B8A3}"/>
              </a:ext>
            </a:extLst>
          </p:cNvPr>
          <p:cNvSpPr txBox="1">
            <a:spLocks noChangeArrowheads="1"/>
          </p:cNvSpPr>
          <p:nvPr/>
        </p:nvSpPr>
        <p:spPr bwMode="auto">
          <a:xfrm>
            <a:off x="69153" y="1595618"/>
            <a:ext cx="3073277" cy="523220"/>
          </a:xfrm>
          <a:prstGeom prst="rect">
            <a:avLst/>
          </a:prstGeom>
          <a:noFill/>
          <a:ln w="9525">
            <a:noFill/>
            <a:miter lim="800000"/>
            <a:headEnd/>
            <a:tailEnd/>
          </a:ln>
        </p:spPr>
        <p:txBody>
          <a:bodyPr wrap="none">
            <a:spAutoFit/>
          </a:bodyPr>
          <a:lstStyle/>
          <a:p>
            <a:pPr algn="l"/>
            <a:r>
              <a:rPr lang="en-US" altLang="zh-CN" sz="2800" b="1" dirty="0">
                <a:solidFill>
                  <a:srgbClr val="0033CC"/>
                </a:solidFill>
                <a:latin typeface="黑体" pitchFamily="2" charset="-122"/>
                <a:ea typeface="黑体" pitchFamily="2" charset="-122"/>
              </a:rPr>
              <a:t>3. </a:t>
            </a:r>
            <a:r>
              <a:rPr lang="zh-CN" altLang="en-US" sz="2800" b="1" dirty="0">
                <a:solidFill>
                  <a:srgbClr val="0033CC"/>
                </a:solidFill>
                <a:latin typeface="黑体" pitchFamily="2" charset="-122"/>
                <a:ea typeface="黑体" pitchFamily="2" charset="-122"/>
              </a:rPr>
              <a:t>分区分配操作 </a:t>
            </a:r>
          </a:p>
        </p:txBody>
      </p:sp>
      <p:sp>
        <p:nvSpPr>
          <p:cNvPr id="20" name="Text Box 5">
            <a:extLst>
              <a:ext uri="{FF2B5EF4-FFF2-40B4-BE49-F238E27FC236}">
                <a16:creationId xmlns:a16="http://schemas.microsoft.com/office/drawing/2014/main" id="{C114F788-388A-4315-96AB-C92992354EA8}"/>
              </a:ext>
            </a:extLst>
          </p:cNvPr>
          <p:cNvSpPr txBox="1">
            <a:spLocks noChangeArrowheads="1"/>
          </p:cNvSpPr>
          <p:nvPr/>
        </p:nvSpPr>
        <p:spPr bwMode="auto">
          <a:xfrm>
            <a:off x="469361" y="2293689"/>
            <a:ext cx="2044700" cy="461963"/>
          </a:xfrm>
          <a:prstGeom prst="rect">
            <a:avLst/>
          </a:prstGeom>
          <a:noFill/>
          <a:ln w="9525">
            <a:noFill/>
            <a:miter lim="800000"/>
            <a:headEnd/>
            <a:tailEnd/>
          </a:ln>
        </p:spPr>
        <p:txBody>
          <a:bodyPr wrap="none">
            <a:spAutoFit/>
          </a:bodyPr>
          <a:lstStyle/>
          <a:p>
            <a:pPr algn="l"/>
            <a:r>
              <a:rPr lang="en-US" altLang="zh-CN" b="1" dirty="0">
                <a:solidFill>
                  <a:srgbClr val="FF0000"/>
                </a:solidFill>
                <a:latin typeface="黑体" pitchFamily="2" charset="-122"/>
                <a:ea typeface="黑体" pitchFamily="2" charset="-122"/>
              </a:rPr>
              <a:t>1) </a:t>
            </a:r>
            <a:r>
              <a:rPr lang="zh-CN" altLang="en-US" b="1" dirty="0">
                <a:solidFill>
                  <a:srgbClr val="FF0000"/>
                </a:solidFill>
                <a:latin typeface="黑体" pitchFamily="2" charset="-122"/>
                <a:ea typeface="黑体" pitchFamily="2" charset="-122"/>
              </a:rPr>
              <a:t>分配内存 </a:t>
            </a:r>
          </a:p>
        </p:txBody>
      </p:sp>
      <p:sp>
        <p:nvSpPr>
          <p:cNvPr id="21" name="Rectangle 6">
            <a:extLst>
              <a:ext uri="{FF2B5EF4-FFF2-40B4-BE49-F238E27FC236}">
                <a16:creationId xmlns:a16="http://schemas.microsoft.com/office/drawing/2014/main" id="{89849B88-5099-4758-BB75-AF33D21852CD}"/>
              </a:ext>
            </a:extLst>
          </p:cNvPr>
          <p:cNvSpPr>
            <a:spLocks noChangeArrowheads="1"/>
          </p:cNvSpPr>
          <p:nvPr/>
        </p:nvSpPr>
        <p:spPr bwMode="auto">
          <a:xfrm>
            <a:off x="364586" y="2996952"/>
            <a:ext cx="8391525" cy="3324225"/>
          </a:xfrm>
          <a:prstGeom prst="rect">
            <a:avLst/>
          </a:prstGeom>
          <a:noFill/>
          <a:ln w="9525">
            <a:noFill/>
            <a:miter lim="800000"/>
            <a:headEnd/>
            <a:tailEnd/>
          </a:ln>
        </p:spPr>
        <p:txBody>
          <a:bodyPr>
            <a:spAutoFit/>
          </a:bodyPr>
          <a:lstStyle/>
          <a:p>
            <a:pPr algn="l">
              <a:lnSpc>
                <a:spcPct val="150000"/>
              </a:lnSpc>
              <a:buFont typeface="Wingdings" pitchFamily="2" charset="2"/>
              <a:buChar char="l"/>
            </a:pPr>
            <a:r>
              <a:rPr kumimoji="0" lang="en-US" altLang="zh-CN" sz="2000" b="1" dirty="0">
                <a:solidFill>
                  <a:schemeClr val="tx1"/>
                </a:solidFill>
                <a:latin typeface="黑体" pitchFamily="2" charset="-122"/>
                <a:ea typeface="黑体" pitchFamily="2" charset="-122"/>
              </a:rPr>
              <a:t>  </a:t>
            </a:r>
            <a:r>
              <a:rPr kumimoji="0" lang="zh-CN" altLang="en-US" sz="2000" b="1" dirty="0">
                <a:solidFill>
                  <a:schemeClr val="tx1"/>
                </a:solidFill>
                <a:latin typeface="黑体" pitchFamily="2" charset="-122"/>
                <a:ea typeface="黑体" pitchFamily="2" charset="-122"/>
              </a:rPr>
              <a:t>按某种</a:t>
            </a:r>
            <a:r>
              <a:rPr kumimoji="0" lang="zh-CN" altLang="en-US" sz="2000" b="1" dirty="0">
                <a:solidFill>
                  <a:srgbClr val="FF0000"/>
                </a:solidFill>
                <a:latin typeface="黑体" pitchFamily="2" charset="-122"/>
                <a:ea typeface="黑体" pitchFamily="2" charset="-122"/>
              </a:rPr>
              <a:t>分配算法</a:t>
            </a:r>
            <a:r>
              <a:rPr kumimoji="0" lang="zh-CN" altLang="en-US" sz="2000" b="1" dirty="0">
                <a:solidFill>
                  <a:schemeClr val="tx1"/>
                </a:solidFill>
                <a:latin typeface="黑体" pitchFamily="2" charset="-122"/>
                <a:ea typeface="黑体" pitchFamily="2" charset="-122"/>
              </a:rPr>
              <a:t>寻找某个空闲分区，其大小需大于或等于程序的要求。</a:t>
            </a:r>
          </a:p>
          <a:p>
            <a:pPr algn="l">
              <a:lnSpc>
                <a:spcPct val="150000"/>
              </a:lnSpc>
              <a:buFont typeface="Wingdings" pitchFamily="2" charset="2"/>
              <a:buChar char="l"/>
            </a:pPr>
            <a:r>
              <a:rPr kumimoji="0" lang="zh-CN" altLang="en-US" sz="2000" b="1" dirty="0">
                <a:solidFill>
                  <a:schemeClr val="tx1"/>
                </a:solidFill>
                <a:latin typeface="黑体" pitchFamily="2" charset="-122"/>
                <a:ea typeface="黑体" pitchFamily="2" charset="-122"/>
              </a:rPr>
              <a:t>  若是大于要求，则将该分区分割成两个分区，其中一个分区为要求的大小并分配出去，而另一个分区仍留在空闲分区链（表）。</a:t>
            </a:r>
          </a:p>
          <a:p>
            <a:pPr algn="l">
              <a:lnSpc>
                <a:spcPct val="150000"/>
              </a:lnSpc>
              <a:buFont typeface="Wingdings" pitchFamily="2" charset="2"/>
              <a:buChar char="l"/>
            </a:pPr>
            <a:r>
              <a:rPr kumimoji="0" lang="zh-CN" altLang="en-US" sz="2000" b="1" dirty="0">
                <a:solidFill>
                  <a:schemeClr val="tx1"/>
                </a:solidFill>
                <a:latin typeface="黑体" pitchFamily="2" charset="-122"/>
                <a:ea typeface="黑体" pitchFamily="2" charset="-122"/>
              </a:rPr>
              <a:t>  注意：一般系统中，都会设置一个</a:t>
            </a:r>
            <a:r>
              <a:rPr kumimoji="0" lang="en-US" altLang="zh-CN" sz="2000" b="1" dirty="0">
                <a:solidFill>
                  <a:schemeClr val="tx1"/>
                </a:solidFill>
                <a:latin typeface="黑体" pitchFamily="2" charset="-122"/>
                <a:ea typeface="黑体" pitchFamily="2" charset="-122"/>
              </a:rPr>
              <a:t>size</a:t>
            </a:r>
            <a:r>
              <a:rPr kumimoji="0" lang="zh-CN" altLang="en-US" sz="2000" b="1" dirty="0">
                <a:solidFill>
                  <a:schemeClr val="tx1"/>
                </a:solidFill>
                <a:latin typeface="黑体" pitchFamily="2" charset="-122"/>
                <a:ea typeface="黑体" pitchFamily="2" charset="-122"/>
              </a:rPr>
              <a:t>值，当剩余分区的大小小于该</a:t>
            </a:r>
            <a:r>
              <a:rPr kumimoji="0" lang="en-US" altLang="zh-CN" sz="2000" b="1" dirty="0">
                <a:solidFill>
                  <a:schemeClr val="tx1"/>
                </a:solidFill>
                <a:latin typeface="黑体" pitchFamily="2" charset="-122"/>
                <a:ea typeface="黑体" pitchFamily="2" charset="-122"/>
              </a:rPr>
              <a:t>size</a:t>
            </a:r>
            <a:r>
              <a:rPr kumimoji="0" lang="zh-CN" altLang="en-US" sz="2000" b="1" dirty="0">
                <a:solidFill>
                  <a:schemeClr val="tx1"/>
                </a:solidFill>
                <a:latin typeface="黑体" pitchFamily="2" charset="-122"/>
                <a:ea typeface="黑体" pitchFamily="2" charset="-122"/>
              </a:rPr>
              <a:t>时，则不会再对找到的分区进行分割，而直接将其整个分配出去。所以，这里的“等于”实质上是指</a:t>
            </a:r>
            <a:r>
              <a:rPr kumimoji="0" lang="en-US" altLang="zh-CN" sz="2000" b="1" dirty="0">
                <a:solidFill>
                  <a:schemeClr val="tx1"/>
                </a:solidFill>
                <a:latin typeface="黑体" pitchFamily="2" charset="-122"/>
                <a:ea typeface="黑体" pitchFamily="2" charset="-122"/>
              </a:rPr>
              <a:t>0&lt;=</a:t>
            </a:r>
            <a:r>
              <a:rPr kumimoji="0" lang="zh-CN" altLang="en-US" sz="2000" b="1" dirty="0">
                <a:solidFill>
                  <a:schemeClr val="tx1"/>
                </a:solidFill>
                <a:latin typeface="黑体" pitchFamily="2" charset="-122"/>
                <a:ea typeface="黑体" pitchFamily="2" charset="-122"/>
              </a:rPr>
              <a:t>空闲分区大小−请求分区大小</a:t>
            </a:r>
            <a:r>
              <a:rPr kumimoji="0" lang="en-US" altLang="zh-CN" sz="2000" b="1" dirty="0">
                <a:solidFill>
                  <a:schemeClr val="tx1"/>
                </a:solidFill>
                <a:latin typeface="黑体" pitchFamily="2" charset="-122"/>
                <a:ea typeface="黑体" pitchFamily="2" charset="-122"/>
              </a:rPr>
              <a:t>&lt;=size </a:t>
            </a:r>
          </a:p>
          <a:p>
            <a:pPr algn="l">
              <a:lnSpc>
                <a:spcPct val="150000"/>
              </a:lnSpc>
              <a:buFont typeface="Wingdings" pitchFamily="2" charset="2"/>
              <a:buChar char="l"/>
            </a:pPr>
            <a:endParaRPr kumimoji="0" lang="en-US" altLang="zh-CN" sz="2000" dirty="0">
              <a:solidFill>
                <a:srgbClr val="000000"/>
              </a:solidFill>
              <a:latin typeface="黑体" pitchFamily="2" charset="-122"/>
              <a:ea typeface="黑体" pitchFamily="2" charset="-122"/>
            </a:endParaRPr>
          </a:p>
        </p:txBody>
      </p:sp>
    </p:spTree>
    <p:extLst>
      <p:ext uri="{BB962C8B-B14F-4D97-AF65-F5344CB8AC3E}">
        <p14:creationId xmlns:p14="http://schemas.microsoft.com/office/powerpoint/2010/main" val="397528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Text Box 2">
            <a:extLst>
              <a:ext uri="{FF2B5EF4-FFF2-40B4-BE49-F238E27FC236}">
                <a16:creationId xmlns:a16="http://schemas.microsoft.com/office/drawing/2014/main" id="{36F35510-7F0F-4D29-AFE1-B28B2C80B8A3}"/>
              </a:ext>
            </a:extLst>
          </p:cNvPr>
          <p:cNvSpPr txBox="1">
            <a:spLocks noChangeArrowheads="1"/>
          </p:cNvSpPr>
          <p:nvPr/>
        </p:nvSpPr>
        <p:spPr bwMode="auto">
          <a:xfrm>
            <a:off x="69153" y="1595618"/>
            <a:ext cx="3073277" cy="523220"/>
          </a:xfrm>
          <a:prstGeom prst="rect">
            <a:avLst/>
          </a:prstGeom>
          <a:noFill/>
          <a:ln w="9525">
            <a:noFill/>
            <a:miter lim="800000"/>
            <a:headEnd/>
            <a:tailEnd/>
          </a:ln>
        </p:spPr>
        <p:txBody>
          <a:bodyPr wrap="none">
            <a:spAutoFit/>
          </a:bodyPr>
          <a:lstStyle/>
          <a:p>
            <a:pPr algn="l"/>
            <a:r>
              <a:rPr lang="en-US" altLang="zh-CN" sz="2800" b="1" dirty="0">
                <a:solidFill>
                  <a:srgbClr val="0033CC"/>
                </a:solidFill>
                <a:latin typeface="黑体" pitchFamily="2" charset="-122"/>
                <a:ea typeface="黑体" pitchFamily="2" charset="-122"/>
              </a:rPr>
              <a:t>3. </a:t>
            </a:r>
            <a:r>
              <a:rPr lang="zh-CN" altLang="en-US" sz="2800" b="1" dirty="0">
                <a:solidFill>
                  <a:srgbClr val="0033CC"/>
                </a:solidFill>
                <a:latin typeface="黑体" pitchFamily="2" charset="-122"/>
                <a:ea typeface="黑体" pitchFamily="2" charset="-122"/>
              </a:rPr>
              <a:t>分区分配操作 </a:t>
            </a:r>
          </a:p>
        </p:txBody>
      </p:sp>
      <p:sp>
        <p:nvSpPr>
          <p:cNvPr id="20" name="Text Box 5">
            <a:extLst>
              <a:ext uri="{FF2B5EF4-FFF2-40B4-BE49-F238E27FC236}">
                <a16:creationId xmlns:a16="http://schemas.microsoft.com/office/drawing/2014/main" id="{C114F788-388A-4315-96AB-C92992354EA8}"/>
              </a:ext>
            </a:extLst>
          </p:cNvPr>
          <p:cNvSpPr txBox="1">
            <a:spLocks noChangeArrowheads="1"/>
          </p:cNvSpPr>
          <p:nvPr/>
        </p:nvSpPr>
        <p:spPr bwMode="auto">
          <a:xfrm>
            <a:off x="469361" y="2293689"/>
            <a:ext cx="2044700" cy="461963"/>
          </a:xfrm>
          <a:prstGeom prst="rect">
            <a:avLst/>
          </a:prstGeom>
          <a:noFill/>
          <a:ln w="9525">
            <a:noFill/>
            <a:miter lim="800000"/>
            <a:headEnd/>
            <a:tailEnd/>
          </a:ln>
        </p:spPr>
        <p:txBody>
          <a:bodyPr wrap="none">
            <a:spAutoFit/>
          </a:bodyPr>
          <a:lstStyle/>
          <a:p>
            <a:pPr algn="l"/>
            <a:r>
              <a:rPr lang="en-US" altLang="zh-CN" b="1" dirty="0">
                <a:solidFill>
                  <a:srgbClr val="FF0000"/>
                </a:solidFill>
                <a:latin typeface="黑体" pitchFamily="2" charset="-122"/>
                <a:ea typeface="黑体" pitchFamily="2" charset="-122"/>
              </a:rPr>
              <a:t>1) </a:t>
            </a:r>
            <a:r>
              <a:rPr lang="zh-CN" altLang="en-US" b="1" dirty="0">
                <a:solidFill>
                  <a:srgbClr val="FF0000"/>
                </a:solidFill>
                <a:latin typeface="黑体" pitchFamily="2" charset="-122"/>
                <a:ea typeface="黑体" pitchFamily="2" charset="-122"/>
              </a:rPr>
              <a:t>分配内存 </a:t>
            </a:r>
          </a:p>
        </p:txBody>
      </p:sp>
      <p:pic>
        <p:nvPicPr>
          <p:cNvPr id="22" name="Picture 4">
            <a:extLst>
              <a:ext uri="{FF2B5EF4-FFF2-40B4-BE49-F238E27FC236}">
                <a16:creationId xmlns:a16="http://schemas.microsoft.com/office/drawing/2014/main" id="{E87612CD-8758-41E1-8481-9C56846FB49D}"/>
              </a:ext>
            </a:extLst>
          </p:cNvPr>
          <p:cNvPicPr>
            <a:picLocks noChangeAspect="1" noChangeArrowheads="1"/>
          </p:cNvPicPr>
          <p:nvPr/>
        </p:nvPicPr>
        <p:blipFill>
          <a:blip r:embed="rId2" cstate="print"/>
          <a:srcRect/>
          <a:stretch>
            <a:fillRect/>
          </a:stretch>
        </p:blipFill>
        <p:spPr bwMode="auto">
          <a:xfrm>
            <a:off x="2843808" y="2156031"/>
            <a:ext cx="6103755" cy="4548145"/>
          </a:xfrm>
          <a:prstGeom prst="rect">
            <a:avLst/>
          </a:prstGeom>
          <a:noFill/>
          <a:ln w="19050" algn="ctr">
            <a:noFill/>
            <a:miter lim="800000"/>
            <a:headEnd/>
            <a:tailEnd/>
          </a:ln>
        </p:spPr>
      </p:pic>
    </p:spTree>
    <p:extLst>
      <p:ext uri="{BB962C8B-B14F-4D97-AF65-F5344CB8AC3E}">
        <p14:creationId xmlns:p14="http://schemas.microsoft.com/office/powerpoint/2010/main" val="7182182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Text Box 2">
            <a:extLst>
              <a:ext uri="{FF2B5EF4-FFF2-40B4-BE49-F238E27FC236}">
                <a16:creationId xmlns:a16="http://schemas.microsoft.com/office/drawing/2014/main" id="{36F35510-7F0F-4D29-AFE1-B28B2C80B8A3}"/>
              </a:ext>
            </a:extLst>
          </p:cNvPr>
          <p:cNvSpPr txBox="1">
            <a:spLocks noChangeArrowheads="1"/>
          </p:cNvSpPr>
          <p:nvPr/>
        </p:nvSpPr>
        <p:spPr bwMode="auto">
          <a:xfrm>
            <a:off x="69153" y="1595618"/>
            <a:ext cx="3073277" cy="523220"/>
          </a:xfrm>
          <a:prstGeom prst="rect">
            <a:avLst/>
          </a:prstGeom>
          <a:noFill/>
          <a:ln w="9525">
            <a:noFill/>
            <a:miter lim="800000"/>
            <a:headEnd/>
            <a:tailEnd/>
          </a:ln>
        </p:spPr>
        <p:txBody>
          <a:bodyPr wrap="none">
            <a:spAutoFit/>
          </a:bodyPr>
          <a:lstStyle/>
          <a:p>
            <a:pPr algn="l"/>
            <a:r>
              <a:rPr lang="en-US" altLang="zh-CN" sz="2800" b="1" dirty="0">
                <a:solidFill>
                  <a:srgbClr val="0033CC"/>
                </a:solidFill>
                <a:latin typeface="黑体" pitchFamily="2" charset="-122"/>
                <a:ea typeface="黑体" pitchFamily="2" charset="-122"/>
              </a:rPr>
              <a:t>3. </a:t>
            </a:r>
            <a:r>
              <a:rPr lang="zh-CN" altLang="en-US" sz="2800" b="1" dirty="0">
                <a:solidFill>
                  <a:srgbClr val="0033CC"/>
                </a:solidFill>
                <a:latin typeface="黑体" pitchFamily="2" charset="-122"/>
                <a:ea typeface="黑体" pitchFamily="2" charset="-122"/>
              </a:rPr>
              <a:t>分区分配操作 </a:t>
            </a:r>
          </a:p>
        </p:txBody>
      </p:sp>
      <p:sp>
        <p:nvSpPr>
          <p:cNvPr id="20" name="Text Box 5">
            <a:extLst>
              <a:ext uri="{FF2B5EF4-FFF2-40B4-BE49-F238E27FC236}">
                <a16:creationId xmlns:a16="http://schemas.microsoft.com/office/drawing/2014/main" id="{C114F788-388A-4315-96AB-C92992354EA8}"/>
              </a:ext>
            </a:extLst>
          </p:cNvPr>
          <p:cNvSpPr txBox="1">
            <a:spLocks noChangeArrowheads="1"/>
          </p:cNvSpPr>
          <p:nvPr/>
        </p:nvSpPr>
        <p:spPr bwMode="auto">
          <a:xfrm>
            <a:off x="391891" y="2293689"/>
            <a:ext cx="2199641" cy="461665"/>
          </a:xfrm>
          <a:prstGeom prst="rect">
            <a:avLst/>
          </a:prstGeom>
          <a:noFill/>
          <a:ln w="9525">
            <a:noFill/>
            <a:miter lim="800000"/>
            <a:headEnd/>
            <a:tailEnd/>
          </a:ln>
        </p:spPr>
        <p:txBody>
          <a:bodyPr wrap="none">
            <a:spAutoFit/>
          </a:bodyPr>
          <a:lstStyle/>
          <a:p>
            <a:r>
              <a:rPr lang="en-US" altLang="zh-CN" b="1" dirty="0">
                <a:solidFill>
                  <a:srgbClr val="FF0000"/>
                </a:solidFill>
                <a:latin typeface="黑体" pitchFamily="2" charset="-122"/>
                <a:ea typeface="黑体" pitchFamily="2" charset="-122"/>
              </a:rPr>
              <a:t>2)  </a:t>
            </a:r>
            <a:r>
              <a:rPr lang="zh-CN" altLang="en-US" b="1" dirty="0">
                <a:solidFill>
                  <a:srgbClr val="FF0000"/>
                </a:solidFill>
                <a:latin typeface="黑体" pitchFamily="2" charset="-122"/>
                <a:ea typeface="黑体" pitchFamily="2" charset="-122"/>
              </a:rPr>
              <a:t>回收内存 </a:t>
            </a:r>
          </a:p>
        </p:txBody>
      </p:sp>
      <p:sp>
        <p:nvSpPr>
          <p:cNvPr id="22" name="Rectangle 7">
            <a:extLst>
              <a:ext uri="{FF2B5EF4-FFF2-40B4-BE49-F238E27FC236}">
                <a16:creationId xmlns:a16="http://schemas.microsoft.com/office/drawing/2014/main" id="{DCEF6214-B14A-41E4-9446-1D02B17AB97A}"/>
              </a:ext>
            </a:extLst>
          </p:cNvPr>
          <p:cNvSpPr>
            <a:spLocks noChangeArrowheads="1"/>
          </p:cNvSpPr>
          <p:nvPr/>
        </p:nvSpPr>
        <p:spPr bwMode="auto">
          <a:xfrm>
            <a:off x="407295" y="2660252"/>
            <a:ext cx="8352928" cy="4081117"/>
          </a:xfrm>
          <a:prstGeom prst="rect">
            <a:avLst/>
          </a:prstGeom>
          <a:noFill/>
          <a:ln w="9525">
            <a:noFill/>
            <a:miter lim="800000"/>
            <a:headEnd/>
            <a:tailEnd/>
          </a:ln>
        </p:spPr>
        <p:txBody>
          <a:bodyPr wrap="square">
            <a:spAutoFit/>
          </a:bodyPr>
          <a:lstStyle/>
          <a:p>
            <a:pPr algn="just">
              <a:lnSpc>
                <a:spcPct val="120000"/>
              </a:lnSpc>
              <a:buFont typeface="Wingdings" pitchFamily="2" charset="2"/>
              <a:buChar char="l"/>
            </a:pPr>
            <a:r>
              <a:rPr kumimoji="0" lang="en-US" altLang="zh-CN" dirty="0">
                <a:solidFill>
                  <a:schemeClr val="tx1"/>
                </a:solidFill>
                <a:latin typeface="黑体" pitchFamily="2" charset="-122"/>
                <a:ea typeface="黑体" pitchFamily="2" charset="-122"/>
              </a:rPr>
              <a:t>  </a:t>
            </a:r>
            <a:r>
              <a:rPr kumimoji="0" lang="zh-CN" altLang="en-US" dirty="0">
                <a:solidFill>
                  <a:schemeClr val="tx1"/>
                </a:solidFill>
                <a:latin typeface="黑体" pitchFamily="2" charset="-122"/>
                <a:ea typeface="黑体" pitchFamily="2" charset="-122"/>
              </a:rPr>
              <a:t>当一个进程（或程序）释放其所占内存区时，系统将首先检查回收区</a:t>
            </a:r>
            <a:r>
              <a:rPr kumimoji="0" lang="zh-CN" altLang="en-US" b="1" dirty="0">
                <a:solidFill>
                  <a:srgbClr val="FF0000"/>
                </a:solidFill>
                <a:latin typeface="黑体" pitchFamily="2" charset="-122"/>
                <a:ea typeface="黑体" pitchFamily="2" charset="-122"/>
              </a:rPr>
              <a:t>是否与其它空闲区相邻</a:t>
            </a:r>
            <a:r>
              <a:rPr kumimoji="0" lang="zh-CN" altLang="en-US" dirty="0">
                <a:solidFill>
                  <a:schemeClr val="tx1"/>
                </a:solidFill>
                <a:latin typeface="黑体" pitchFamily="2" charset="-122"/>
                <a:ea typeface="黑体" pitchFamily="2" charset="-122"/>
              </a:rPr>
              <a:t>，若相邻则合并成一个空闲区，否则，将回收区插入空闲分区表（或空闲分区链）中的适当位置</a:t>
            </a:r>
          </a:p>
          <a:p>
            <a:pPr algn="just">
              <a:lnSpc>
                <a:spcPct val="120000"/>
              </a:lnSpc>
              <a:buFont typeface="Wingdings" pitchFamily="2" charset="2"/>
              <a:buChar char="l"/>
            </a:pPr>
            <a:r>
              <a:rPr kumimoji="0" lang="zh-CN" altLang="en-US" dirty="0">
                <a:solidFill>
                  <a:schemeClr val="tx1"/>
                </a:solidFill>
                <a:latin typeface="黑体" pitchFamily="2" charset="-122"/>
                <a:ea typeface="黑体" pitchFamily="2" charset="-122"/>
              </a:rPr>
              <a:t>  回收情况： </a:t>
            </a:r>
            <a:r>
              <a:rPr kumimoji="0" lang="en-US" altLang="zh-CN" b="1" dirty="0">
                <a:solidFill>
                  <a:schemeClr val="tx1"/>
                </a:solidFill>
                <a:latin typeface="黑体" pitchFamily="2" charset="-122"/>
                <a:ea typeface="黑体" pitchFamily="2" charset="-122"/>
              </a:rPr>
              <a:t>A. </a:t>
            </a:r>
            <a:r>
              <a:rPr kumimoji="0" lang="zh-CN" altLang="en-US" dirty="0">
                <a:solidFill>
                  <a:schemeClr val="tx1"/>
                </a:solidFill>
                <a:latin typeface="黑体" pitchFamily="2" charset="-122"/>
                <a:ea typeface="黑体" pitchFamily="2" charset="-122"/>
              </a:rPr>
              <a:t>只有前邻空闲区</a:t>
            </a:r>
          </a:p>
          <a:p>
            <a:pPr algn="just">
              <a:lnSpc>
                <a:spcPct val="120000"/>
              </a:lnSpc>
            </a:pPr>
            <a:r>
              <a:rPr kumimoji="0" lang="zh-CN" altLang="en-US" b="1" dirty="0">
                <a:solidFill>
                  <a:schemeClr val="tx1"/>
                </a:solidFill>
                <a:latin typeface="黑体" pitchFamily="2" charset="-122"/>
                <a:ea typeface="黑体" pitchFamily="2" charset="-122"/>
              </a:rPr>
              <a:t>              </a:t>
            </a:r>
            <a:r>
              <a:rPr kumimoji="0" lang="en-US" altLang="zh-CN" b="1" dirty="0">
                <a:solidFill>
                  <a:schemeClr val="tx1"/>
                </a:solidFill>
                <a:latin typeface="黑体" pitchFamily="2" charset="-122"/>
                <a:ea typeface="黑体" pitchFamily="2" charset="-122"/>
              </a:rPr>
              <a:t>B. </a:t>
            </a:r>
            <a:r>
              <a:rPr kumimoji="0" lang="zh-CN" altLang="en-US" dirty="0">
                <a:solidFill>
                  <a:schemeClr val="tx1"/>
                </a:solidFill>
                <a:latin typeface="黑体" pitchFamily="2" charset="-122"/>
                <a:ea typeface="黑体" pitchFamily="2" charset="-122"/>
              </a:rPr>
              <a:t>只有后邻空闲区</a:t>
            </a:r>
          </a:p>
          <a:p>
            <a:pPr lvl="1" algn="just">
              <a:lnSpc>
                <a:spcPct val="120000"/>
              </a:lnSpc>
            </a:pPr>
            <a:r>
              <a:rPr kumimoji="0" lang="zh-CN" altLang="en-US" b="1" dirty="0">
                <a:solidFill>
                  <a:schemeClr val="tx1"/>
                </a:solidFill>
                <a:latin typeface="黑体" pitchFamily="2" charset="-122"/>
                <a:ea typeface="黑体" pitchFamily="2" charset="-122"/>
              </a:rPr>
              <a:t>           </a:t>
            </a:r>
            <a:r>
              <a:rPr kumimoji="0" lang="en-US" altLang="zh-CN" b="1" dirty="0">
                <a:solidFill>
                  <a:schemeClr val="tx1"/>
                </a:solidFill>
                <a:latin typeface="黑体" pitchFamily="2" charset="-122"/>
                <a:ea typeface="黑体" pitchFamily="2" charset="-122"/>
              </a:rPr>
              <a:t>C. </a:t>
            </a:r>
            <a:r>
              <a:rPr kumimoji="0" lang="zh-CN" altLang="en-US" dirty="0">
                <a:solidFill>
                  <a:schemeClr val="tx1"/>
                </a:solidFill>
                <a:latin typeface="黑体" pitchFamily="2" charset="-122"/>
                <a:ea typeface="黑体" pitchFamily="2" charset="-122"/>
              </a:rPr>
              <a:t>既有前邻空闲区又有后邻空闲区</a:t>
            </a:r>
          </a:p>
          <a:p>
            <a:pPr lvl="1" algn="just">
              <a:lnSpc>
                <a:spcPct val="120000"/>
              </a:lnSpc>
            </a:pPr>
            <a:r>
              <a:rPr kumimoji="0" lang="zh-CN" altLang="en-US" b="1" dirty="0">
                <a:solidFill>
                  <a:schemeClr val="tx1"/>
                </a:solidFill>
                <a:latin typeface="黑体" pitchFamily="2" charset="-122"/>
                <a:ea typeface="黑体" pitchFamily="2" charset="-122"/>
              </a:rPr>
              <a:t>           </a:t>
            </a:r>
            <a:r>
              <a:rPr kumimoji="0" lang="en-US" altLang="zh-CN" b="1" dirty="0">
                <a:solidFill>
                  <a:schemeClr val="tx1"/>
                </a:solidFill>
                <a:latin typeface="黑体" pitchFamily="2" charset="-122"/>
                <a:ea typeface="黑体" pitchFamily="2" charset="-122"/>
              </a:rPr>
              <a:t>D. </a:t>
            </a:r>
            <a:r>
              <a:rPr kumimoji="0" lang="zh-CN" altLang="en-US" dirty="0">
                <a:solidFill>
                  <a:schemeClr val="tx1"/>
                </a:solidFill>
                <a:latin typeface="黑体" pitchFamily="2" charset="-122"/>
                <a:ea typeface="黑体" pitchFamily="2" charset="-122"/>
              </a:rPr>
              <a:t>没有邻接空闲区</a:t>
            </a:r>
          </a:p>
          <a:p>
            <a:pPr lvl="1" algn="just">
              <a:lnSpc>
                <a:spcPct val="120000"/>
              </a:lnSpc>
            </a:pPr>
            <a:r>
              <a:rPr kumimoji="0" lang="zh-CN" altLang="en-US" dirty="0">
                <a:solidFill>
                  <a:schemeClr val="tx1"/>
                </a:solidFill>
                <a:latin typeface="黑体" pitchFamily="2" charset="-122"/>
                <a:ea typeface="黑体" pitchFamily="2" charset="-122"/>
              </a:rPr>
              <a:t>  根据不同情况，</a:t>
            </a:r>
            <a:r>
              <a:rPr kumimoji="0" lang="en-US" altLang="zh-CN" b="1" dirty="0">
                <a:solidFill>
                  <a:schemeClr val="tx1"/>
                </a:solidFill>
                <a:latin typeface="黑体" pitchFamily="2" charset="-122"/>
                <a:ea typeface="黑体" pitchFamily="2" charset="-122"/>
              </a:rPr>
              <a:t>A</a:t>
            </a:r>
            <a:r>
              <a:rPr kumimoji="0" lang="zh-CN" altLang="en-US" dirty="0">
                <a:solidFill>
                  <a:schemeClr val="tx1"/>
                </a:solidFill>
                <a:latin typeface="黑体" pitchFamily="2" charset="-122"/>
                <a:ea typeface="黑体" pitchFamily="2" charset="-122"/>
              </a:rPr>
              <a:t>、</a:t>
            </a:r>
            <a:r>
              <a:rPr kumimoji="0" lang="en-US" altLang="zh-CN" b="1" dirty="0">
                <a:solidFill>
                  <a:schemeClr val="tx1"/>
                </a:solidFill>
                <a:latin typeface="黑体" pitchFamily="2" charset="-122"/>
                <a:ea typeface="黑体" pitchFamily="2" charset="-122"/>
              </a:rPr>
              <a:t>B</a:t>
            </a:r>
            <a:r>
              <a:rPr kumimoji="0" lang="zh-CN" altLang="en-US" dirty="0">
                <a:solidFill>
                  <a:schemeClr val="tx1"/>
                </a:solidFill>
                <a:latin typeface="黑体" pitchFamily="2" charset="-122"/>
                <a:ea typeface="黑体" pitchFamily="2" charset="-122"/>
              </a:rPr>
              <a:t>、</a:t>
            </a:r>
            <a:r>
              <a:rPr kumimoji="0" lang="en-US" altLang="zh-CN" b="1" dirty="0">
                <a:solidFill>
                  <a:schemeClr val="tx1"/>
                </a:solidFill>
                <a:latin typeface="黑体" pitchFamily="2" charset="-122"/>
                <a:ea typeface="黑体" pitchFamily="2" charset="-122"/>
              </a:rPr>
              <a:t>C</a:t>
            </a:r>
            <a:r>
              <a:rPr kumimoji="0" lang="zh-CN" altLang="en-US" dirty="0">
                <a:solidFill>
                  <a:schemeClr val="tx1"/>
                </a:solidFill>
                <a:latin typeface="黑体" pitchFamily="2" charset="-122"/>
                <a:ea typeface="黑体" pitchFamily="2" charset="-122"/>
              </a:rPr>
              <a:t>有不同的合并策略</a:t>
            </a:r>
          </a:p>
        </p:txBody>
      </p:sp>
    </p:spTree>
    <p:extLst>
      <p:ext uri="{BB962C8B-B14F-4D97-AF65-F5344CB8AC3E}">
        <p14:creationId xmlns:p14="http://schemas.microsoft.com/office/powerpoint/2010/main" val="236966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Text Box 2">
            <a:extLst>
              <a:ext uri="{FF2B5EF4-FFF2-40B4-BE49-F238E27FC236}">
                <a16:creationId xmlns:a16="http://schemas.microsoft.com/office/drawing/2014/main" id="{36F35510-7F0F-4D29-AFE1-B28B2C80B8A3}"/>
              </a:ext>
            </a:extLst>
          </p:cNvPr>
          <p:cNvSpPr txBox="1">
            <a:spLocks noChangeArrowheads="1"/>
          </p:cNvSpPr>
          <p:nvPr/>
        </p:nvSpPr>
        <p:spPr bwMode="auto">
          <a:xfrm>
            <a:off x="69153" y="1595618"/>
            <a:ext cx="3073277" cy="523220"/>
          </a:xfrm>
          <a:prstGeom prst="rect">
            <a:avLst/>
          </a:prstGeom>
          <a:noFill/>
          <a:ln w="9525">
            <a:noFill/>
            <a:miter lim="800000"/>
            <a:headEnd/>
            <a:tailEnd/>
          </a:ln>
        </p:spPr>
        <p:txBody>
          <a:bodyPr wrap="none">
            <a:spAutoFit/>
          </a:bodyPr>
          <a:lstStyle/>
          <a:p>
            <a:pPr algn="l"/>
            <a:r>
              <a:rPr lang="en-US" altLang="zh-CN" sz="2800" b="1" dirty="0">
                <a:solidFill>
                  <a:srgbClr val="0033CC"/>
                </a:solidFill>
                <a:latin typeface="黑体" pitchFamily="2" charset="-122"/>
                <a:ea typeface="黑体" pitchFamily="2" charset="-122"/>
              </a:rPr>
              <a:t>3. </a:t>
            </a:r>
            <a:r>
              <a:rPr lang="zh-CN" altLang="en-US" sz="2800" b="1" dirty="0">
                <a:solidFill>
                  <a:srgbClr val="0033CC"/>
                </a:solidFill>
                <a:latin typeface="黑体" pitchFamily="2" charset="-122"/>
                <a:ea typeface="黑体" pitchFamily="2" charset="-122"/>
              </a:rPr>
              <a:t>分区分配操作 </a:t>
            </a:r>
          </a:p>
        </p:txBody>
      </p:sp>
      <p:sp>
        <p:nvSpPr>
          <p:cNvPr id="20" name="Text Box 5">
            <a:extLst>
              <a:ext uri="{FF2B5EF4-FFF2-40B4-BE49-F238E27FC236}">
                <a16:creationId xmlns:a16="http://schemas.microsoft.com/office/drawing/2014/main" id="{C114F788-388A-4315-96AB-C92992354EA8}"/>
              </a:ext>
            </a:extLst>
          </p:cNvPr>
          <p:cNvSpPr txBox="1">
            <a:spLocks noChangeArrowheads="1"/>
          </p:cNvSpPr>
          <p:nvPr/>
        </p:nvSpPr>
        <p:spPr bwMode="auto">
          <a:xfrm>
            <a:off x="391891" y="2293689"/>
            <a:ext cx="2199641" cy="461665"/>
          </a:xfrm>
          <a:prstGeom prst="rect">
            <a:avLst/>
          </a:prstGeom>
          <a:noFill/>
          <a:ln w="9525">
            <a:noFill/>
            <a:miter lim="800000"/>
            <a:headEnd/>
            <a:tailEnd/>
          </a:ln>
        </p:spPr>
        <p:txBody>
          <a:bodyPr wrap="none">
            <a:spAutoFit/>
          </a:bodyPr>
          <a:lstStyle/>
          <a:p>
            <a:r>
              <a:rPr lang="en-US" altLang="zh-CN" b="1" dirty="0">
                <a:solidFill>
                  <a:srgbClr val="FF0000"/>
                </a:solidFill>
                <a:latin typeface="黑体" pitchFamily="2" charset="-122"/>
                <a:ea typeface="黑体" pitchFamily="2" charset="-122"/>
              </a:rPr>
              <a:t>2)  </a:t>
            </a:r>
            <a:r>
              <a:rPr lang="zh-CN" altLang="en-US" b="1" dirty="0">
                <a:solidFill>
                  <a:srgbClr val="FF0000"/>
                </a:solidFill>
                <a:latin typeface="黑体" pitchFamily="2" charset="-122"/>
                <a:ea typeface="黑体" pitchFamily="2" charset="-122"/>
              </a:rPr>
              <a:t>回收内存 </a:t>
            </a:r>
          </a:p>
        </p:txBody>
      </p:sp>
      <p:pic>
        <p:nvPicPr>
          <p:cNvPr id="21" name="Picture 4">
            <a:extLst>
              <a:ext uri="{FF2B5EF4-FFF2-40B4-BE49-F238E27FC236}">
                <a16:creationId xmlns:a16="http://schemas.microsoft.com/office/drawing/2014/main" id="{5180F6FC-ED28-4796-AF86-7DE50793CEA4}"/>
              </a:ext>
            </a:extLst>
          </p:cNvPr>
          <p:cNvPicPr>
            <a:picLocks noChangeAspect="1" noChangeArrowheads="1"/>
          </p:cNvPicPr>
          <p:nvPr/>
        </p:nvPicPr>
        <p:blipFill>
          <a:blip r:embed="rId2" cstate="print"/>
          <a:srcRect/>
          <a:stretch>
            <a:fillRect/>
          </a:stretch>
        </p:blipFill>
        <p:spPr bwMode="auto">
          <a:xfrm>
            <a:off x="2830828" y="2045941"/>
            <a:ext cx="6301412" cy="4695427"/>
          </a:xfrm>
          <a:prstGeom prst="rect">
            <a:avLst/>
          </a:prstGeom>
          <a:noFill/>
          <a:ln w="9525">
            <a:noFill/>
            <a:miter lim="800000"/>
            <a:headEnd/>
            <a:tailEnd/>
          </a:ln>
        </p:spPr>
      </p:pic>
    </p:spTree>
    <p:extLst>
      <p:ext uri="{BB962C8B-B14F-4D97-AF65-F5344CB8AC3E}">
        <p14:creationId xmlns:p14="http://schemas.microsoft.com/office/powerpoint/2010/main" val="282216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a16="http://schemas.microsoft.com/office/drawing/2014/main" id="{8A616DEF-1AE3-4C9B-A98F-9CD495F8FE53}"/>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a16="http://schemas.microsoft.com/office/drawing/2014/main" id="{B1E91766-A3AD-4F96-9C71-AE79017D3C97}"/>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sp>
        <p:nvSpPr>
          <p:cNvPr id="20" name="Rectangle 6">
            <a:extLst>
              <a:ext uri="{FF2B5EF4-FFF2-40B4-BE49-F238E27FC236}">
                <a16:creationId xmlns:a16="http://schemas.microsoft.com/office/drawing/2014/main" id="{AAB00EBD-6127-4F17-AC1B-2C4412312815}"/>
              </a:ext>
            </a:extLst>
          </p:cNvPr>
          <p:cNvSpPr txBox="1">
            <a:spLocks noChangeArrowheads="1"/>
          </p:cNvSpPr>
          <p:nvPr/>
        </p:nvSpPr>
        <p:spPr bwMode="auto">
          <a:xfrm>
            <a:off x="395536" y="2233416"/>
            <a:ext cx="8229600" cy="38884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spcBef>
                <a:spcPts val="0"/>
              </a:spcBef>
              <a:buFont typeface="Wingdings" pitchFamily="2" charset="2"/>
              <a:buChar char="l"/>
            </a:pPr>
            <a:r>
              <a:rPr kumimoji="0" lang="zh-CN" altLang="en-US" sz="2400" b="1" kern="0" dirty="0">
                <a:latin typeface="黑体" pitchFamily="2" charset="-122"/>
                <a:ea typeface="黑体" pitchFamily="2" charset="-122"/>
              </a:rPr>
              <a:t>顺序搜索：依次搜索空闲分区链上的空闲分区，去找满足需要的空闲分区</a:t>
            </a:r>
            <a:endParaRPr kumimoji="0" lang="en-US" altLang="zh-CN" sz="2400" b="1" kern="0" dirty="0">
              <a:latin typeface="黑体" pitchFamily="2" charset="-122"/>
              <a:ea typeface="黑体" pitchFamily="2" charset="-122"/>
            </a:endParaRPr>
          </a:p>
          <a:p>
            <a:pPr eaLnBrk="1" hangingPunct="1">
              <a:lnSpc>
                <a:spcPct val="150000"/>
              </a:lnSpc>
              <a:spcBef>
                <a:spcPts val="0"/>
              </a:spcBef>
              <a:buFont typeface="Wingdings" pitchFamily="2" charset="2"/>
              <a:buChar char="l"/>
            </a:pPr>
            <a:r>
              <a:rPr kumimoji="0" lang="zh-CN" altLang="en-US" sz="2400" b="1" kern="0" dirty="0">
                <a:latin typeface="黑体" pitchFamily="2" charset="-122"/>
                <a:ea typeface="黑体" pitchFamily="2" charset="-122"/>
              </a:rPr>
              <a:t>常用到的分配算法有：</a:t>
            </a:r>
          </a:p>
          <a:p>
            <a:pPr lvl="1" eaLnBrk="1" hangingPunct="1">
              <a:lnSpc>
                <a:spcPct val="150000"/>
              </a:lnSpc>
              <a:spcBef>
                <a:spcPts val="0"/>
              </a:spcBef>
              <a:buFont typeface="Wingdings" pitchFamily="2" charset="2"/>
              <a:buChar char="l"/>
            </a:pPr>
            <a:r>
              <a:rPr kumimoji="0" lang="zh-CN" altLang="en-US" sz="2400" b="1" kern="0" dirty="0">
                <a:solidFill>
                  <a:srgbClr val="6600FF"/>
                </a:solidFill>
                <a:latin typeface="黑体" pitchFamily="2" charset="-122"/>
                <a:ea typeface="黑体" pitchFamily="2" charset="-122"/>
              </a:rPr>
              <a:t>首次适应算法</a:t>
            </a:r>
            <a:r>
              <a:rPr kumimoji="0" lang="en-US" altLang="zh-CN" sz="2400" b="1" kern="0" dirty="0">
                <a:latin typeface="黑体" pitchFamily="2" charset="-122"/>
                <a:ea typeface="黑体" pitchFamily="2" charset="-122"/>
              </a:rPr>
              <a:t>(first-fit)</a:t>
            </a:r>
          </a:p>
          <a:p>
            <a:pPr lvl="1" eaLnBrk="1" hangingPunct="1">
              <a:lnSpc>
                <a:spcPct val="150000"/>
              </a:lnSpc>
              <a:spcBef>
                <a:spcPts val="0"/>
              </a:spcBef>
              <a:buFont typeface="Wingdings" pitchFamily="2" charset="2"/>
              <a:buChar char="l"/>
            </a:pPr>
            <a:r>
              <a:rPr kumimoji="0" lang="zh-CN" altLang="en-US" sz="2400" b="1" kern="0" dirty="0">
                <a:solidFill>
                  <a:srgbClr val="6600FF"/>
                </a:solidFill>
                <a:latin typeface="黑体" pitchFamily="2" charset="-122"/>
                <a:ea typeface="黑体" pitchFamily="2" charset="-122"/>
              </a:rPr>
              <a:t>下次适应算法</a:t>
            </a:r>
            <a:r>
              <a:rPr kumimoji="0" lang="en-US" altLang="zh-CN" sz="2400" b="1" kern="0" dirty="0">
                <a:latin typeface="黑体" pitchFamily="2" charset="-122"/>
                <a:ea typeface="黑体" pitchFamily="2" charset="-122"/>
              </a:rPr>
              <a:t>(next-fit) </a:t>
            </a:r>
            <a:r>
              <a:rPr kumimoji="0" lang="zh-CN" altLang="en-US" sz="2400" b="1" kern="0" dirty="0">
                <a:latin typeface="黑体" pitchFamily="2" charset="-122"/>
                <a:ea typeface="黑体" pitchFamily="2" charset="-122"/>
              </a:rPr>
              <a:t>即</a:t>
            </a:r>
            <a:r>
              <a:rPr kumimoji="0" lang="zh-CN" altLang="en-US" sz="2400" b="1" kern="0" dirty="0">
                <a:solidFill>
                  <a:srgbClr val="6600FF"/>
                </a:solidFill>
                <a:latin typeface="黑体" pitchFamily="2" charset="-122"/>
                <a:ea typeface="黑体" pitchFamily="2" charset="-122"/>
              </a:rPr>
              <a:t>循环首次适应法</a:t>
            </a:r>
          </a:p>
          <a:p>
            <a:pPr lvl="1" eaLnBrk="1" hangingPunct="1">
              <a:lnSpc>
                <a:spcPct val="150000"/>
              </a:lnSpc>
              <a:spcBef>
                <a:spcPts val="0"/>
              </a:spcBef>
              <a:buFont typeface="Wingdings" pitchFamily="2" charset="2"/>
              <a:buChar char="l"/>
            </a:pPr>
            <a:r>
              <a:rPr kumimoji="0" lang="zh-CN" altLang="en-US" sz="2400" b="1" kern="0" dirty="0">
                <a:solidFill>
                  <a:srgbClr val="6600FF"/>
                </a:solidFill>
                <a:latin typeface="黑体" pitchFamily="2" charset="-122"/>
                <a:ea typeface="黑体" pitchFamily="2" charset="-122"/>
              </a:rPr>
              <a:t>最佳适应算法</a:t>
            </a:r>
            <a:r>
              <a:rPr kumimoji="0" lang="en-US" altLang="zh-CN" sz="2400" b="1" kern="0" dirty="0">
                <a:latin typeface="黑体" pitchFamily="2" charset="-122"/>
                <a:ea typeface="黑体" pitchFamily="2" charset="-122"/>
              </a:rPr>
              <a:t>(best-fit)</a:t>
            </a:r>
          </a:p>
          <a:p>
            <a:pPr lvl="1" eaLnBrk="1" hangingPunct="1">
              <a:lnSpc>
                <a:spcPct val="150000"/>
              </a:lnSpc>
              <a:spcBef>
                <a:spcPts val="0"/>
              </a:spcBef>
              <a:buFont typeface="Wingdings" pitchFamily="2" charset="2"/>
              <a:buChar char="l"/>
            </a:pPr>
            <a:r>
              <a:rPr kumimoji="0" lang="zh-CN" altLang="en-US" sz="2400" b="1" kern="0" dirty="0">
                <a:solidFill>
                  <a:srgbClr val="6600FF"/>
                </a:solidFill>
                <a:latin typeface="黑体" pitchFamily="2" charset="-122"/>
                <a:ea typeface="黑体" pitchFamily="2" charset="-122"/>
              </a:rPr>
              <a:t>最坏适应算法</a:t>
            </a:r>
            <a:r>
              <a:rPr kumimoji="0" lang="en-US" altLang="zh-CN" sz="2400" b="1" kern="0" dirty="0">
                <a:latin typeface="黑体" pitchFamily="2" charset="-122"/>
                <a:ea typeface="黑体" pitchFamily="2" charset="-122"/>
              </a:rPr>
              <a:t>(worst-fit)</a:t>
            </a:r>
            <a:endParaRPr kumimoji="0" lang="zh-CN" altLang="en-US" sz="2400" b="1" kern="0" dirty="0">
              <a:latin typeface="黑体" pitchFamily="2" charset="-122"/>
              <a:ea typeface="黑体" pitchFamily="2" charset="-122"/>
            </a:endParaRPr>
          </a:p>
          <a:p>
            <a:pPr eaLnBrk="1" hangingPunct="1">
              <a:lnSpc>
                <a:spcPct val="150000"/>
              </a:lnSpc>
              <a:spcBef>
                <a:spcPts val="0"/>
              </a:spcBef>
              <a:buFont typeface="Wingdings" pitchFamily="2" charset="2"/>
              <a:buChar char="l"/>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62250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p:txBody>
      </p:sp>
      <p:graphicFrame>
        <p:nvGraphicFramePr>
          <p:cNvPr id="17" name="表格 16"/>
          <p:cNvGraphicFramePr>
            <a:graphicFrameLocks noGrp="1"/>
          </p:cNvGraphicFramePr>
          <p:nvPr/>
        </p:nvGraphicFramePr>
        <p:xfrm>
          <a:off x="65311" y="836712"/>
          <a:ext cx="2922513" cy="1249680"/>
        </p:xfrm>
        <a:graphic>
          <a:graphicData uri="http://schemas.openxmlformats.org/drawingml/2006/table">
            <a:tbl>
              <a:tblPr>
                <a:tableStyleId>{5C22544A-7EE6-4342-B048-85BDC9FD1C3A}</a:tableStyleId>
              </a:tblPr>
              <a:tblGrid>
                <a:gridCol w="314883">
                  <a:extLst>
                    <a:ext uri="{9D8B030D-6E8A-4147-A177-3AD203B41FA5}">
                      <a16:colId xmlns:a16="http://schemas.microsoft.com/office/drawing/2014/main" val="20000"/>
                    </a:ext>
                  </a:extLst>
                </a:gridCol>
                <a:gridCol w="2607630">
                  <a:extLst>
                    <a:ext uri="{9D8B030D-6E8A-4147-A177-3AD203B41FA5}">
                      <a16:colId xmlns:a16="http://schemas.microsoft.com/office/drawing/2014/main" val="20001"/>
                    </a:ext>
                  </a:extLst>
                </a:gridCol>
              </a:tblGrid>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多层结构的存储器系统</a:t>
                      </a:r>
                    </a:p>
                  </a:txBody>
                  <a:tcPr marL="7620" marR="7620" marT="7620" marB="0" anchor="ctr">
                    <a:solidFill>
                      <a:schemeClr val="accent4">
                        <a:lumMod val="75000"/>
                      </a:schemeClr>
                    </a:solidFill>
                  </a:tcPr>
                </a:tc>
                <a:extLst>
                  <a:ext uri="{0D108BD9-81ED-4DB2-BD59-A6C34878D82A}">
                    <a16:rowId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主存储器与寄存器</a:t>
                      </a:r>
                    </a:p>
                  </a:txBody>
                  <a:tcPr marL="7620" marR="7620" marT="7620" marB="0" anchor="ctr">
                    <a:solidFill>
                      <a:schemeClr val="accent4">
                        <a:lumMod val="75000"/>
                      </a:schemeClr>
                    </a:solidFill>
                  </a:tcPr>
                </a:tc>
                <a:extLst>
                  <a:ext uri="{0D108BD9-81ED-4DB2-BD59-A6C34878D82A}">
                    <a16:rowId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高速缓冲和磁盘缓冲</a:t>
                      </a:r>
                    </a:p>
                  </a:txBody>
                  <a:tcPr marL="7620" marR="7620" marT="7620" marB="0" anchor="ctr">
                    <a:solidFill>
                      <a:schemeClr val="accent4">
                        <a:lumMod val="75000"/>
                      </a:schemeClr>
                    </a:solidFill>
                  </a:tcPr>
                </a:tc>
                <a:extLst>
                  <a:ext uri="{0D108BD9-81ED-4DB2-BD59-A6C34878D82A}">
                    <a16:rowId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2">
                        <a:lumMod val="50000"/>
                      </a:schemeClr>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存储器管理</a:t>
                      </a:r>
                    </a:p>
                  </a:txBody>
                  <a:tcPr marL="7620" marR="7620" marT="7620" marB="0" anchor="ctr">
                    <a:solidFill>
                      <a:schemeClr val="bg2">
                        <a:lumMod val="50000"/>
                      </a:schemeClr>
                    </a:solidFill>
                  </a:tcPr>
                </a:tc>
                <a:extLst>
                  <a:ext uri="{0D108BD9-81ED-4DB2-BD59-A6C34878D82A}">
                    <a16:rowId xmlns:a16="http://schemas.microsoft.com/office/drawing/2014/main" val="726819437"/>
                  </a:ext>
                </a:extLst>
              </a:tr>
            </a:tbl>
          </a:graphicData>
        </a:graphic>
      </p:graphicFrame>
      <p:sp>
        <p:nvSpPr>
          <p:cNvPr id="4" name="Rectangle 2">
            <a:extLst>
              <a:ext uri="{FF2B5EF4-FFF2-40B4-BE49-F238E27FC236}">
                <a16:creationId xmlns:a16="http://schemas.microsoft.com/office/drawing/2014/main" id="{1BE27B8C-EC5F-40DC-99BC-E048BCE6A2A4}"/>
              </a:ext>
            </a:extLst>
          </p:cNvPr>
          <p:cNvSpPr>
            <a:spLocks noGrp="1" noChangeArrowheads="1"/>
          </p:cNvSpPr>
          <p:nvPr>
            <p:ph type="title"/>
          </p:nvPr>
        </p:nvSpPr>
        <p:spPr>
          <a:xfrm>
            <a:off x="3131840" y="1034735"/>
            <a:ext cx="4536504" cy="853633"/>
          </a:xfrm>
          <a:noFill/>
        </p:spPr>
        <p:txBody>
          <a:bodyPr/>
          <a:lstStyle/>
          <a:p>
            <a:pPr eaLnBrk="1" hangingPunct="1"/>
            <a:r>
              <a:rPr lang="zh-CN" altLang="en-US" sz="4000" dirty="0">
                <a:solidFill>
                  <a:srgbClr val="FF0000"/>
                </a:solidFill>
                <a:latin typeface="华文楷体" panose="02010600040101010101" pitchFamily="2" charset="-122"/>
                <a:ea typeface="华文楷体" panose="02010600040101010101" pitchFamily="2" charset="-122"/>
              </a:rPr>
              <a:t>存储器管理的功能 </a:t>
            </a:r>
          </a:p>
        </p:txBody>
      </p:sp>
      <p:sp>
        <p:nvSpPr>
          <p:cNvPr id="5" name="Rectangle 3">
            <a:extLst>
              <a:ext uri="{FF2B5EF4-FFF2-40B4-BE49-F238E27FC236}">
                <a16:creationId xmlns:a16="http://schemas.microsoft.com/office/drawing/2014/main" id="{20EDDEB3-55F5-401D-BA6D-50A6C9CA37E0}"/>
              </a:ext>
            </a:extLst>
          </p:cNvPr>
          <p:cNvSpPr txBox="1">
            <a:spLocks noChangeArrowheads="1"/>
          </p:cNvSpPr>
          <p:nvPr/>
        </p:nvSpPr>
        <p:spPr>
          <a:xfrm>
            <a:off x="424721" y="2161531"/>
            <a:ext cx="8229600" cy="4525963"/>
          </a:xfrm>
          <a:prstGeom prst="rect">
            <a:avLst/>
          </a:prstGeom>
        </p:spPr>
        <p:txBody>
          <a:bodyPr vert="horz" lIns="91440" tIns="45720" rIns="91440" bIns="45720" rtlCol="0">
            <a:normAutofit fontScale="92500" lnSpcReduction="20000"/>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fontAlgn="auto">
              <a:lnSpc>
                <a:spcPct val="150000"/>
              </a:lnSpc>
            </a:pPr>
            <a:r>
              <a:rPr kumimoji="0" lang="zh-CN" altLang="en-US" sz="2000" dirty="0">
                <a:solidFill>
                  <a:srgbClr val="FFC000"/>
                </a:solidFill>
                <a:latin typeface="华文楷体" panose="02010600040101010101" pitchFamily="2" charset="-122"/>
                <a:ea typeface="华文楷体" panose="02010600040101010101" pitchFamily="2" charset="-122"/>
              </a:rPr>
              <a:t>内存分配和回收：</a:t>
            </a:r>
            <a:r>
              <a:rPr kumimoji="0" lang="zh-CN" altLang="en-US" sz="2000" dirty="0">
                <a:latin typeface="华文楷体" panose="02010600040101010101" pitchFamily="2" charset="-122"/>
                <a:ea typeface="华文楷体" panose="02010600040101010101" pitchFamily="2" charset="-122"/>
              </a:rPr>
              <a:t>为每个进程分配内存空间，并在它们不需要时回收其占据的空间。方式</a:t>
            </a:r>
            <a:r>
              <a:rPr kumimoji="0" lang="en-US" altLang="zh-CN" sz="2000" dirty="0">
                <a:latin typeface="华文楷体" panose="02010600040101010101" pitchFamily="2" charset="-122"/>
                <a:ea typeface="华文楷体" panose="02010600040101010101" pitchFamily="2" charset="-122"/>
              </a:rPr>
              <a:t>:</a:t>
            </a:r>
          </a:p>
          <a:p>
            <a:pPr lvl="1" fontAlgn="auto">
              <a:lnSpc>
                <a:spcPct val="150000"/>
              </a:lnSpc>
              <a:buFont typeface="+mj-lt"/>
              <a:buAutoNum type="arabicPeriod"/>
            </a:pPr>
            <a:r>
              <a:rPr kumimoji="0" lang="zh-CN" altLang="en-US" sz="1800" dirty="0">
                <a:latin typeface="华文楷体" panose="02010600040101010101" pitchFamily="2" charset="-122"/>
                <a:ea typeface="华文楷体" panose="02010600040101010101" pitchFamily="2" charset="-122"/>
              </a:rPr>
              <a:t>静态分配：作业运行前一次性完成</a:t>
            </a:r>
          </a:p>
          <a:p>
            <a:pPr lvl="1" fontAlgn="auto">
              <a:lnSpc>
                <a:spcPct val="150000"/>
              </a:lnSpc>
              <a:buFont typeface="+mj-lt"/>
              <a:buAutoNum type="arabicPeriod"/>
            </a:pPr>
            <a:r>
              <a:rPr kumimoji="0" lang="zh-CN" altLang="en-US" sz="1800" dirty="0">
                <a:latin typeface="华文楷体" panose="02010600040101010101" pitchFamily="2" charset="-122"/>
                <a:ea typeface="华文楷体" panose="02010600040101010101" pitchFamily="2" charset="-122"/>
              </a:rPr>
              <a:t>动态分配：作业运行前和运行中逐步完成</a:t>
            </a:r>
          </a:p>
          <a:p>
            <a:pPr fontAlgn="auto">
              <a:lnSpc>
                <a:spcPct val="150000"/>
              </a:lnSpc>
            </a:pPr>
            <a:r>
              <a:rPr kumimoji="0" lang="zh-CN" altLang="en-US" sz="2000" dirty="0">
                <a:solidFill>
                  <a:srgbClr val="FFC000"/>
                </a:solidFill>
                <a:latin typeface="华文楷体" panose="02010600040101010101" pitchFamily="2" charset="-122"/>
                <a:ea typeface="华文楷体" panose="02010600040101010101" pitchFamily="2" charset="-122"/>
              </a:rPr>
              <a:t>内存保护：</a:t>
            </a:r>
            <a:r>
              <a:rPr kumimoji="0" lang="zh-CN" altLang="en-US" sz="2000" dirty="0">
                <a:latin typeface="华文楷体" panose="02010600040101010101" pitchFamily="2" charset="-122"/>
                <a:ea typeface="华文楷体" panose="02010600040101010101" pitchFamily="2" charset="-122"/>
              </a:rPr>
              <a:t>为防止内存中程序相互干扰，要设置地址空间访问权限（读、写、执行）和越界检查机制。</a:t>
            </a:r>
          </a:p>
          <a:p>
            <a:pPr fontAlgn="auto">
              <a:lnSpc>
                <a:spcPct val="150000"/>
              </a:lnSpc>
            </a:pPr>
            <a:r>
              <a:rPr kumimoji="0" lang="zh-CN" altLang="en-US" sz="2000" dirty="0">
                <a:solidFill>
                  <a:srgbClr val="FFC000"/>
                </a:solidFill>
                <a:latin typeface="华文楷体" panose="02010600040101010101" pitchFamily="2" charset="-122"/>
                <a:ea typeface="华文楷体" panose="02010600040101010101" pitchFamily="2" charset="-122"/>
              </a:rPr>
              <a:t>地址映射：</a:t>
            </a:r>
            <a:r>
              <a:rPr kumimoji="0" lang="zh-CN" altLang="en-US" sz="2000" dirty="0">
                <a:latin typeface="华文楷体" panose="02010600040101010101" pitchFamily="2" charset="-122"/>
                <a:ea typeface="华文楷体" panose="02010600040101010101" pitchFamily="2" charset="-122"/>
              </a:rPr>
              <a:t>将地址空间中的逻辑地址转化为内存空间中与之对应的物理地址。</a:t>
            </a:r>
          </a:p>
          <a:p>
            <a:pPr fontAlgn="auto">
              <a:lnSpc>
                <a:spcPct val="150000"/>
              </a:lnSpc>
            </a:pPr>
            <a:r>
              <a:rPr kumimoji="0" lang="zh-CN" altLang="en-US" sz="2000" dirty="0">
                <a:solidFill>
                  <a:srgbClr val="FFC000"/>
                </a:solidFill>
                <a:latin typeface="华文楷体" panose="02010600040101010101" pitchFamily="2" charset="-122"/>
                <a:ea typeface="华文楷体" panose="02010600040101010101" pitchFamily="2" charset="-122"/>
              </a:rPr>
              <a:t>内存扩充</a:t>
            </a:r>
            <a:r>
              <a:rPr kumimoji="0" lang="en-US" altLang="zh-CN" sz="2000" dirty="0">
                <a:solidFill>
                  <a:srgbClr val="FFC000"/>
                </a:solidFill>
                <a:latin typeface="华文楷体" panose="02010600040101010101" pitchFamily="2" charset="-122"/>
                <a:ea typeface="华文楷体" panose="02010600040101010101" pitchFamily="2" charset="-122"/>
              </a:rPr>
              <a:t>(</a:t>
            </a:r>
            <a:r>
              <a:rPr kumimoji="0" lang="zh-CN" altLang="en-US" sz="2000" dirty="0">
                <a:solidFill>
                  <a:srgbClr val="FFC000"/>
                </a:solidFill>
                <a:latin typeface="华文楷体" panose="02010600040101010101" pitchFamily="2" charset="-122"/>
                <a:ea typeface="华文楷体" panose="02010600040101010101" pitchFamily="2" charset="-122"/>
              </a:rPr>
              <a:t>逻辑扩充</a:t>
            </a:r>
            <a:r>
              <a:rPr kumimoji="0" lang="en-US" altLang="zh-CN" sz="2000" dirty="0">
                <a:solidFill>
                  <a:srgbClr val="FFC000"/>
                </a:solidFill>
                <a:latin typeface="华文楷体" panose="02010600040101010101" pitchFamily="2" charset="-122"/>
                <a:ea typeface="华文楷体" panose="02010600040101010101" pitchFamily="2" charset="-122"/>
              </a:rPr>
              <a:t>)</a:t>
            </a:r>
            <a:r>
              <a:rPr kumimoji="0" lang="zh-CN" altLang="en-US" sz="2000" dirty="0">
                <a:solidFill>
                  <a:srgbClr val="FFC000"/>
                </a:solidFill>
                <a:latin typeface="华文楷体" panose="02010600040101010101" pitchFamily="2" charset="-122"/>
                <a:ea typeface="华文楷体" panose="02010600040101010101" pitchFamily="2" charset="-122"/>
              </a:rPr>
              <a:t>：</a:t>
            </a:r>
            <a:r>
              <a:rPr kumimoji="0" lang="zh-CN" altLang="en-US" sz="2000" dirty="0">
                <a:latin typeface="华文楷体" panose="02010600040101010101" pitchFamily="2" charset="-122"/>
                <a:ea typeface="华文楷体" panose="02010600040101010101" pitchFamily="2" charset="-122"/>
              </a:rPr>
              <a:t>即在不改变实际内存容量情况下，借助大容量外存解决内存不足问题。</a:t>
            </a:r>
          </a:p>
          <a:p>
            <a:pPr fontAlgn="auto">
              <a:lnSpc>
                <a:spcPct val="150000"/>
              </a:lnSpc>
            </a:pPr>
            <a:endParaRPr kumimoji="0" lang="en-US" altLang="zh-CN" sz="20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08393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 calcmode="lin" valueType="num">
                                      <p:cBhvr additive="base">
                                        <p:cTn id="3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a16="http://schemas.microsoft.com/office/drawing/2014/main" id="{8A616DEF-1AE3-4C9B-A98F-9CD495F8FE53}"/>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a16="http://schemas.microsoft.com/office/drawing/2014/main" id="{B1E91766-A3AD-4F96-9C71-AE79017D3C97}"/>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a16="http://schemas.microsoft.com/office/drawing/2014/main" id="{FD3964FE-82C7-4ADA-A85C-EA7003D1601B}"/>
              </a:ext>
            </a:extLst>
          </p:cNvPr>
          <p:cNvGrpSpPr/>
          <p:nvPr/>
        </p:nvGrpSpPr>
        <p:grpSpPr>
          <a:xfrm>
            <a:off x="11760" y="1929000"/>
            <a:ext cx="9132240" cy="299435"/>
            <a:chOff x="2992693" y="878200"/>
            <a:chExt cx="6085995" cy="504056"/>
          </a:xfrm>
        </p:grpSpPr>
        <p:sp>
          <p:nvSpPr>
            <p:cNvPr id="22" name="剪去单角的矩形 3">
              <a:extLst>
                <a:ext uri="{FF2B5EF4-FFF2-40B4-BE49-F238E27FC236}">
                  <a16:creationId xmlns:a16="http://schemas.microsoft.com/office/drawing/2014/main" id="{0A9B5DE9-6A99-4EF2-8DB2-BFE53BF625FB}"/>
                </a:ext>
              </a:extLst>
            </p:cNvPr>
            <p:cNvSpPr/>
            <p:nvPr/>
          </p:nvSpPr>
          <p:spPr>
            <a:xfrm>
              <a:off x="2992693" y="878200"/>
              <a:ext cx="150729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首次适应算法</a:t>
              </a:r>
            </a:p>
          </p:txBody>
        </p:sp>
        <p:sp>
          <p:nvSpPr>
            <p:cNvPr id="23" name="剪去单角的矩形 4">
              <a:extLst>
                <a:ext uri="{FF2B5EF4-FFF2-40B4-BE49-F238E27FC236}">
                  <a16:creationId xmlns:a16="http://schemas.microsoft.com/office/drawing/2014/main" id="{73B102E9-5FF7-4612-847F-09E32AD32163}"/>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循环首次适应算法</a:t>
              </a:r>
            </a:p>
          </p:txBody>
        </p:sp>
        <p:sp>
          <p:nvSpPr>
            <p:cNvPr id="24" name="剪去单角的矩形 4">
              <a:extLst>
                <a:ext uri="{FF2B5EF4-FFF2-40B4-BE49-F238E27FC236}">
                  <a16:creationId xmlns:a16="http://schemas.microsoft.com/office/drawing/2014/main" id="{796BB5B2-6174-4C33-87EC-4A5B54AC6F82}"/>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最佳适应算法</a:t>
              </a:r>
            </a:p>
          </p:txBody>
        </p:sp>
        <p:sp>
          <p:nvSpPr>
            <p:cNvPr id="25" name="剪去单角的矩形 4">
              <a:extLst>
                <a:ext uri="{FF2B5EF4-FFF2-40B4-BE49-F238E27FC236}">
                  <a16:creationId xmlns:a16="http://schemas.microsoft.com/office/drawing/2014/main" id="{6001E08E-33E0-4929-90B4-D32069B9EFA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最坏适应算法</a:t>
              </a:r>
            </a:p>
          </p:txBody>
        </p:sp>
      </p:grpSp>
      <p:sp>
        <p:nvSpPr>
          <p:cNvPr id="26" name="Rectangle 3">
            <a:extLst>
              <a:ext uri="{FF2B5EF4-FFF2-40B4-BE49-F238E27FC236}">
                <a16:creationId xmlns:a16="http://schemas.microsoft.com/office/drawing/2014/main" id="{5C887E80-9A32-41C2-A70A-3A5E6A00CF67}"/>
              </a:ext>
            </a:extLst>
          </p:cNvPr>
          <p:cNvSpPr txBox="1">
            <a:spLocks noChangeArrowheads="1"/>
          </p:cNvSpPr>
          <p:nvPr/>
        </p:nvSpPr>
        <p:spPr bwMode="auto">
          <a:xfrm>
            <a:off x="407202" y="2220199"/>
            <a:ext cx="8429625" cy="12144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0" lang="zh-CN" altLang="en-US" sz="2400" kern="0">
                <a:latin typeface="黑体" pitchFamily="2" charset="-122"/>
                <a:ea typeface="黑体" pitchFamily="2" charset="-122"/>
              </a:rPr>
              <a:t>首次适应算法的空闲分区表（或空闲分区链）是按各空闲分区</a:t>
            </a:r>
            <a:r>
              <a:rPr kumimoji="0" lang="zh-CN" altLang="en-US" sz="2400" b="1" kern="0">
                <a:solidFill>
                  <a:srgbClr val="FF0000"/>
                </a:solidFill>
                <a:latin typeface="黑体" pitchFamily="2" charset="-122"/>
                <a:ea typeface="黑体" pitchFamily="2" charset="-122"/>
              </a:rPr>
              <a:t>首址</a:t>
            </a:r>
            <a:r>
              <a:rPr kumimoji="0" lang="zh-CN" altLang="en-US" sz="2400" kern="0">
                <a:latin typeface="黑体" pitchFamily="2" charset="-122"/>
                <a:ea typeface="黑体" pitchFamily="2" charset="-122"/>
              </a:rPr>
              <a:t>的</a:t>
            </a:r>
            <a:r>
              <a:rPr kumimoji="0" lang="zh-CN" altLang="en-US" sz="2400" kern="0">
                <a:solidFill>
                  <a:srgbClr val="FF0000"/>
                </a:solidFill>
                <a:latin typeface="黑体" pitchFamily="2" charset="-122"/>
                <a:ea typeface="黑体" pitchFamily="2" charset="-122"/>
              </a:rPr>
              <a:t>升序</a:t>
            </a:r>
            <a:r>
              <a:rPr kumimoji="0" lang="zh-CN" altLang="en-US" sz="2400" kern="0">
                <a:latin typeface="黑体" pitchFamily="2" charset="-122"/>
                <a:ea typeface="黑体" pitchFamily="2" charset="-122"/>
              </a:rPr>
              <a:t>的方法组织的</a:t>
            </a:r>
          </a:p>
          <a:p>
            <a:pPr eaLnBrk="1" hangingPunct="1">
              <a:lnSpc>
                <a:spcPct val="150000"/>
              </a:lnSpc>
              <a:buFont typeface="Wingdings" pitchFamily="2" charset="2"/>
              <a:buChar char="l"/>
            </a:pPr>
            <a:endParaRPr kumimoji="0" lang="en-US" altLang="zh-CN" sz="2400" kern="0" dirty="0">
              <a:latin typeface="黑体" pitchFamily="2" charset="-122"/>
              <a:ea typeface="黑体" pitchFamily="2" charset="-122"/>
            </a:endParaRPr>
          </a:p>
        </p:txBody>
      </p:sp>
      <p:pic>
        <p:nvPicPr>
          <p:cNvPr id="27" name="Picture 4">
            <a:extLst>
              <a:ext uri="{FF2B5EF4-FFF2-40B4-BE49-F238E27FC236}">
                <a16:creationId xmlns:a16="http://schemas.microsoft.com/office/drawing/2014/main" id="{2685D211-FD51-426E-8A92-0117BF818013}"/>
              </a:ext>
            </a:extLst>
          </p:cNvPr>
          <p:cNvPicPr>
            <a:picLocks noChangeAspect="1" noChangeArrowheads="1"/>
          </p:cNvPicPr>
          <p:nvPr/>
        </p:nvPicPr>
        <p:blipFill>
          <a:blip r:embed="rId2" cstate="print"/>
          <a:srcRect/>
          <a:stretch>
            <a:fillRect/>
          </a:stretch>
        </p:blipFill>
        <p:spPr bwMode="auto">
          <a:xfrm>
            <a:off x="296077" y="3660359"/>
            <a:ext cx="8826500" cy="3084513"/>
          </a:xfrm>
          <a:prstGeom prst="rect">
            <a:avLst/>
          </a:prstGeom>
          <a:noFill/>
          <a:ln w="9525">
            <a:noFill/>
            <a:miter lim="800000"/>
            <a:headEnd/>
            <a:tailEnd/>
          </a:ln>
        </p:spPr>
      </p:pic>
    </p:spTree>
    <p:extLst>
      <p:ext uri="{BB962C8B-B14F-4D97-AF65-F5344CB8AC3E}">
        <p14:creationId xmlns:p14="http://schemas.microsoft.com/office/powerpoint/2010/main" val="87407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a16="http://schemas.microsoft.com/office/drawing/2014/main" id="{8A616DEF-1AE3-4C9B-A98F-9CD495F8FE53}"/>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a16="http://schemas.microsoft.com/office/drawing/2014/main" id="{B1E91766-A3AD-4F96-9C71-AE79017D3C97}"/>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a16="http://schemas.microsoft.com/office/drawing/2014/main" id="{FD3964FE-82C7-4ADA-A85C-EA7003D1601B}"/>
              </a:ext>
            </a:extLst>
          </p:cNvPr>
          <p:cNvGrpSpPr/>
          <p:nvPr/>
        </p:nvGrpSpPr>
        <p:grpSpPr>
          <a:xfrm>
            <a:off x="11760" y="1929000"/>
            <a:ext cx="9132240" cy="299435"/>
            <a:chOff x="2992693" y="878200"/>
            <a:chExt cx="6085995" cy="504056"/>
          </a:xfrm>
        </p:grpSpPr>
        <p:sp>
          <p:nvSpPr>
            <p:cNvPr id="22" name="剪去单角的矩形 3">
              <a:extLst>
                <a:ext uri="{FF2B5EF4-FFF2-40B4-BE49-F238E27FC236}">
                  <a16:creationId xmlns:a16="http://schemas.microsoft.com/office/drawing/2014/main" id="{0A9B5DE9-6A99-4EF2-8DB2-BFE53BF625FB}"/>
                </a:ext>
              </a:extLst>
            </p:cNvPr>
            <p:cNvSpPr/>
            <p:nvPr/>
          </p:nvSpPr>
          <p:spPr>
            <a:xfrm>
              <a:off x="2992693" y="878200"/>
              <a:ext cx="150729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首次适应算法</a:t>
              </a:r>
            </a:p>
          </p:txBody>
        </p:sp>
        <p:sp>
          <p:nvSpPr>
            <p:cNvPr id="23" name="剪去单角的矩形 4">
              <a:extLst>
                <a:ext uri="{FF2B5EF4-FFF2-40B4-BE49-F238E27FC236}">
                  <a16:creationId xmlns:a16="http://schemas.microsoft.com/office/drawing/2014/main" id="{73B102E9-5FF7-4612-847F-09E32AD32163}"/>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循环首次适应算法</a:t>
              </a:r>
            </a:p>
          </p:txBody>
        </p:sp>
        <p:sp>
          <p:nvSpPr>
            <p:cNvPr id="24" name="剪去单角的矩形 4">
              <a:extLst>
                <a:ext uri="{FF2B5EF4-FFF2-40B4-BE49-F238E27FC236}">
                  <a16:creationId xmlns:a16="http://schemas.microsoft.com/office/drawing/2014/main" id="{796BB5B2-6174-4C33-87EC-4A5B54AC6F82}"/>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最佳适应算法</a:t>
              </a:r>
            </a:p>
          </p:txBody>
        </p:sp>
        <p:sp>
          <p:nvSpPr>
            <p:cNvPr id="25" name="剪去单角的矩形 4">
              <a:extLst>
                <a:ext uri="{FF2B5EF4-FFF2-40B4-BE49-F238E27FC236}">
                  <a16:creationId xmlns:a16="http://schemas.microsoft.com/office/drawing/2014/main" id="{6001E08E-33E0-4929-90B4-D32069B9EFA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最坏适应算法</a:t>
              </a:r>
            </a:p>
          </p:txBody>
        </p:sp>
      </p:grpSp>
      <p:sp>
        <p:nvSpPr>
          <p:cNvPr id="28" name="Rectangle 3">
            <a:extLst>
              <a:ext uri="{FF2B5EF4-FFF2-40B4-BE49-F238E27FC236}">
                <a16:creationId xmlns:a16="http://schemas.microsoft.com/office/drawing/2014/main" id="{D130A168-2E40-48AE-9241-D893119C01FB}"/>
              </a:ext>
            </a:extLst>
          </p:cNvPr>
          <p:cNvSpPr txBox="1">
            <a:spLocks noChangeArrowheads="1"/>
          </p:cNvSpPr>
          <p:nvPr/>
        </p:nvSpPr>
        <p:spPr bwMode="auto">
          <a:xfrm>
            <a:off x="323528" y="2346539"/>
            <a:ext cx="8291513" cy="4276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0" lang="zh-CN" altLang="en-US" sz="2400" kern="0">
                <a:latin typeface="黑体" pitchFamily="2" charset="-122"/>
                <a:ea typeface="黑体" pitchFamily="2" charset="-122"/>
              </a:rPr>
              <a:t>分配时，按空闲分区表（或空闲分区链）的先后次序，</a:t>
            </a:r>
            <a:r>
              <a:rPr kumimoji="0" lang="zh-CN" altLang="en-US" sz="2400" b="1" kern="0">
                <a:solidFill>
                  <a:srgbClr val="FF0000"/>
                </a:solidFill>
                <a:latin typeface="黑体" pitchFamily="2" charset="-122"/>
                <a:ea typeface="黑体" pitchFamily="2" charset="-122"/>
              </a:rPr>
              <a:t>从头查找</a:t>
            </a:r>
            <a:r>
              <a:rPr kumimoji="0" lang="zh-CN" altLang="en-US" sz="2400" kern="0">
                <a:latin typeface="黑体" pitchFamily="2" charset="-122"/>
                <a:ea typeface="黑体" pitchFamily="2" charset="-122"/>
              </a:rPr>
              <a:t>，找到符合要求的</a:t>
            </a:r>
            <a:r>
              <a:rPr kumimoji="0" lang="zh-CN" altLang="en-US" sz="2400" b="1" kern="0">
                <a:solidFill>
                  <a:srgbClr val="FF0000"/>
                </a:solidFill>
                <a:latin typeface="黑体" pitchFamily="2" charset="-122"/>
                <a:ea typeface="黑体" pitchFamily="2" charset="-122"/>
              </a:rPr>
              <a:t>第一个</a:t>
            </a:r>
            <a:r>
              <a:rPr kumimoji="0" lang="zh-CN" altLang="en-US" sz="2400" kern="0">
                <a:latin typeface="黑体" pitchFamily="2" charset="-122"/>
                <a:ea typeface="黑体" pitchFamily="2" charset="-122"/>
              </a:rPr>
              <a:t>分区</a:t>
            </a:r>
          </a:p>
          <a:p>
            <a:pPr eaLnBrk="1" hangingPunct="1">
              <a:lnSpc>
                <a:spcPct val="150000"/>
              </a:lnSpc>
              <a:buFont typeface="Wingdings" pitchFamily="2" charset="2"/>
              <a:buChar char="l"/>
            </a:pPr>
            <a:r>
              <a:rPr kumimoji="0" lang="zh-CN" altLang="en-US" sz="2400" kern="0">
                <a:latin typeface="黑体" pitchFamily="2" charset="-122"/>
                <a:ea typeface="黑体" pitchFamily="2" charset="-122"/>
              </a:rPr>
              <a:t>特点：</a:t>
            </a:r>
          </a:p>
          <a:p>
            <a:pPr lvl="1" eaLnBrk="1" hangingPunct="1">
              <a:lnSpc>
                <a:spcPct val="150000"/>
              </a:lnSpc>
              <a:buFont typeface="Wingdings" pitchFamily="2" charset="2"/>
              <a:buChar char="l"/>
            </a:pPr>
            <a:r>
              <a:rPr kumimoji="0" lang="zh-CN" altLang="en-US" sz="2400" kern="0">
                <a:latin typeface="黑体" pitchFamily="2" charset="-122"/>
                <a:ea typeface="黑体" pitchFamily="2" charset="-122"/>
              </a:rPr>
              <a:t>该算法的分配和释放的</a:t>
            </a:r>
            <a:r>
              <a:rPr kumimoji="0" lang="zh-CN" altLang="en-US" sz="2400" kern="0">
                <a:solidFill>
                  <a:srgbClr val="FF0000"/>
                </a:solidFill>
                <a:latin typeface="黑体" pitchFamily="2" charset="-122"/>
                <a:ea typeface="黑体" pitchFamily="2" charset="-122"/>
              </a:rPr>
              <a:t>时间性能</a:t>
            </a:r>
            <a:r>
              <a:rPr kumimoji="0" lang="zh-CN" altLang="en-US" sz="2400" kern="0">
                <a:latin typeface="黑体" pitchFamily="2" charset="-122"/>
                <a:ea typeface="黑体" pitchFamily="2" charset="-122"/>
              </a:rPr>
              <a:t>较好，较大的空闲分区可以被保留在内存高端</a:t>
            </a:r>
          </a:p>
          <a:p>
            <a:pPr lvl="1" eaLnBrk="1" hangingPunct="1">
              <a:lnSpc>
                <a:spcPct val="150000"/>
              </a:lnSpc>
              <a:buFont typeface="Wingdings" pitchFamily="2" charset="2"/>
              <a:buChar char="l"/>
            </a:pPr>
            <a:r>
              <a:rPr kumimoji="0" lang="zh-CN" altLang="en-US" sz="2400" kern="0">
                <a:latin typeface="黑体" pitchFamily="2" charset="-122"/>
                <a:ea typeface="黑体" pitchFamily="2" charset="-122"/>
              </a:rPr>
              <a:t>但随着低端分区不断划分而产生较多小分区，每次分配时查找时间开销会增大</a:t>
            </a:r>
          </a:p>
          <a:p>
            <a:pPr lvl="1" eaLnBrk="1" hangingPunct="1">
              <a:lnSpc>
                <a:spcPct val="150000"/>
              </a:lnSpc>
              <a:buFont typeface="Wingdings" pitchFamily="2" charset="2"/>
              <a:buChar char="l"/>
            </a:pPr>
            <a:endParaRPr kumimoji="0" lang="zh-CN" altLang="en-US" sz="2400" kern="0">
              <a:latin typeface="黑体" pitchFamily="2" charset="-122"/>
              <a:ea typeface="黑体" pitchFamily="2" charset="-122"/>
            </a:endParaRPr>
          </a:p>
          <a:p>
            <a:pPr eaLnBrk="1" hangingPunct="1">
              <a:lnSpc>
                <a:spcPct val="150000"/>
              </a:lnSpc>
              <a:buFont typeface="Wingdings" pitchFamily="2" charset="2"/>
              <a:buChar char="l"/>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131638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a16="http://schemas.microsoft.com/office/drawing/2014/main" id="{8A616DEF-1AE3-4C9B-A98F-9CD495F8FE53}"/>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a16="http://schemas.microsoft.com/office/drawing/2014/main" id="{B1E91766-A3AD-4F96-9C71-AE79017D3C97}"/>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a16="http://schemas.microsoft.com/office/drawing/2014/main" id="{FD3964FE-82C7-4ADA-A85C-EA7003D1601B}"/>
              </a:ext>
            </a:extLst>
          </p:cNvPr>
          <p:cNvGrpSpPr/>
          <p:nvPr/>
        </p:nvGrpSpPr>
        <p:grpSpPr>
          <a:xfrm>
            <a:off x="11760" y="1936576"/>
            <a:ext cx="9132240" cy="299435"/>
            <a:chOff x="2992693" y="878200"/>
            <a:chExt cx="6085995" cy="504056"/>
          </a:xfrm>
        </p:grpSpPr>
        <p:sp>
          <p:nvSpPr>
            <p:cNvPr id="22" name="剪去单角的矩形 3">
              <a:extLst>
                <a:ext uri="{FF2B5EF4-FFF2-40B4-BE49-F238E27FC236}">
                  <a16:creationId xmlns:a16="http://schemas.microsoft.com/office/drawing/2014/main" id="{0A9B5DE9-6A99-4EF2-8DB2-BFE53BF625FB}"/>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首次适应算法</a:t>
              </a:r>
            </a:p>
          </p:txBody>
        </p:sp>
        <p:sp>
          <p:nvSpPr>
            <p:cNvPr id="23" name="剪去单角的矩形 4">
              <a:extLst>
                <a:ext uri="{FF2B5EF4-FFF2-40B4-BE49-F238E27FC236}">
                  <a16:creationId xmlns:a16="http://schemas.microsoft.com/office/drawing/2014/main" id="{73B102E9-5FF7-4612-847F-09E32AD32163}"/>
                </a:ext>
              </a:extLst>
            </p:cNvPr>
            <p:cNvSpPr/>
            <p:nvPr/>
          </p:nvSpPr>
          <p:spPr>
            <a:xfrm>
              <a:off x="4499992" y="878200"/>
              <a:ext cx="152401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循环首次适应算法</a:t>
              </a:r>
            </a:p>
          </p:txBody>
        </p:sp>
        <p:sp>
          <p:nvSpPr>
            <p:cNvPr id="24" name="剪去单角的矩形 4">
              <a:extLst>
                <a:ext uri="{FF2B5EF4-FFF2-40B4-BE49-F238E27FC236}">
                  <a16:creationId xmlns:a16="http://schemas.microsoft.com/office/drawing/2014/main" id="{796BB5B2-6174-4C33-87EC-4A5B54AC6F82}"/>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最佳适应算法</a:t>
              </a:r>
            </a:p>
          </p:txBody>
        </p:sp>
        <p:sp>
          <p:nvSpPr>
            <p:cNvPr id="25" name="剪去单角的矩形 4">
              <a:extLst>
                <a:ext uri="{FF2B5EF4-FFF2-40B4-BE49-F238E27FC236}">
                  <a16:creationId xmlns:a16="http://schemas.microsoft.com/office/drawing/2014/main" id="{6001E08E-33E0-4929-90B4-D32069B9EFA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最坏适应算法</a:t>
              </a:r>
            </a:p>
          </p:txBody>
        </p:sp>
      </p:grpSp>
      <p:sp>
        <p:nvSpPr>
          <p:cNvPr id="20" name="Rectangle 3">
            <a:extLst>
              <a:ext uri="{FF2B5EF4-FFF2-40B4-BE49-F238E27FC236}">
                <a16:creationId xmlns:a16="http://schemas.microsoft.com/office/drawing/2014/main" id="{9D6C0B17-B2A4-4064-AC56-0883B832AE09}"/>
              </a:ext>
            </a:extLst>
          </p:cNvPr>
          <p:cNvSpPr txBox="1">
            <a:spLocks noChangeArrowheads="1"/>
          </p:cNvSpPr>
          <p:nvPr/>
        </p:nvSpPr>
        <p:spPr bwMode="auto">
          <a:xfrm>
            <a:off x="323528" y="2360012"/>
            <a:ext cx="8229600" cy="39498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spcBef>
                <a:spcPts val="0"/>
              </a:spcBef>
              <a:buFont typeface="Wingdings" pitchFamily="2" charset="2"/>
              <a:buChar char="l"/>
            </a:pPr>
            <a:r>
              <a:rPr kumimoji="0" lang="zh-CN" altLang="en-US" sz="2400" kern="0">
                <a:latin typeface="黑体" pitchFamily="2" charset="-122"/>
                <a:ea typeface="黑体" pitchFamily="2" charset="-122"/>
              </a:rPr>
              <a:t>由首次适应算法演变而来</a:t>
            </a:r>
          </a:p>
          <a:p>
            <a:pPr eaLnBrk="1" hangingPunct="1">
              <a:lnSpc>
                <a:spcPct val="150000"/>
              </a:lnSpc>
              <a:spcBef>
                <a:spcPts val="0"/>
              </a:spcBef>
              <a:buFont typeface="Wingdings" pitchFamily="2" charset="2"/>
              <a:buChar char="l"/>
            </a:pPr>
            <a:r>
              <a:rPr kumimoji="0" lang="zh-CN" altLang="en-US" sz="2400" kern="0">
                <a:latin typeface="黑体" pitchFamily="2" charset="-122"/>
                <a:ea typeface="黑体" pitchFamily="2" charset="-122"/>
              </a:rPr>
              <a:t>分配空闲空间时，不是从链首（或表头）开始查找，而是</a:t>
            </a:r>
            <a:r>
              <a:rPr kumimoji="0" lang="zh-CN" altLang="en-US" sz="2400" b="1" kern="0">
                <a:solidFill>
                  <a:srgbClr val="FF0000"/>
                </a:solidFill>
                <a:latin typeface="黑体" pitchFamily="2" charset="-122"/>
                <a:ea typeface="黑体" pitchFamily="2" charset="-122"/>
              </a:rPr>
              <a:t>从上次找到的空闲分区的下一个空闲分区开始查找</a:t>
            </a:r>
          </a:p>
          <a:p>
            <a:pPr eaLnBrk="1" hangingPunct="1">
              <a:lnSpc>
                <a:spcPct val="150000"/>
              </a:lnSpc>
              <a:spcBef>
                <a:spcPts val="0"/>
              </a:spcBef>
              <a:buFont typeface="Wingdings" pitchFamily="2" charset="2"/>
              <a:buChar char="l"/>
            </a:pPr>
            <a:r>
              <a:rPr kumimoji="0" lang="zh-CN" altLang="en-US" sz="2400" kern="0">
                <a:latin typeface="黑体" pitchFamily="2" charset="-122"/>
                <a:ea typeface="黑体" pitchFamily="2" charset="-122"/>
              </a:rPr>
              <a:t>需设置一</a:t>
            </a:r>
            <a:r>
              <a:rPr kumimoji="0" lang="zh-CN" altLang="en-US" sz="2400" b="1" kern="0">
                <a:solidFill>
                  <a:srgbClr val="FF0000"/>
                </a:solidFill>
                <a:latin typeface="黑体" pitchFamily="2" charset="-122"/>
                <a:ea typeface="黑体" pitchFamily="2" charset="-122"/>
              </a:rPr>
              <a:t>起始查询指针</a:t>
            </a:r>
            <a:r>
              <a:rPr kumimoji="0" lang="zh-CN" altLang="en-US" sz="2400" kern="0">
                <a:latin typeface="黑体" pitchFamily="2" charset="-122"/>
                <a:ea typeface="黑体" pitchFamily="2" charset="-122"/>
              </a:rPr>
              <a:t>，用来指示下一次开始查询的位置</a:t>
            </a:r>
          </a:p>
          <a:p>
            <a:pPr eaLnBrk="1" hangingPunct="1">
              <a:lnSpc>
                <a:spcPct val="150000"/>
              </a:lnSpc>
              <a:spcBef>
                <a:spcPts val="0"/>
              </a:spcBef>
              <a:buFont typeface="Wingdings" pitchFamily="2" charset="2"/>
              <a:buChar char="l"/>
            </a:pPr>
            <a:r>
              <a:rPr kumimoji="0" lang="zh-CN" altLang="en-US" sz="2400" kern="0">
                <a:latin typeface="黑体" pitchFamily="2" charset="-122"/>
                <a:ea typeface="黑体" pitchFamily="2" charset="-122"/>
              </a:rPr>
              <a:t>在链表中进行循环查找</a:t>
            </a:r>
          </a:p>
          <a:p>
            <a:pPr eaLnBrk="1" hangingPunct="1">
              <a:lnSpc>
                <a:spcPct val="150000"/>
              </a:lnSpc>
              <a:spcBef>
                <a:spcPts val="0"/>
              </a:spcBef>
              <a:buFont typeface="Wingdings" pitchFamily="2" charset="2"/>
              <a:buChar char="l"/>
            </a:pPr>
            <a:r>
              <a:rPr kumimoji="0" lang="zh-CN" altLang="en-US" sz="2400" kern="0">
                <a:latin typeface="黑体" pitchFamily="2" charset="-122"/>
                <a:ea typeface="黑体" pitchFamily="2" charset="-122"/>
              </a:rPr>
              <a:t>该算法使内存中的空闲区分布较均匀，可减少查找空闲块的开销，但会缺少大的空闲分区</a:t>
            </a:r>
          </a:p>
          <a:p>
            <a:pPr eaLnBrk="1" hangingPunct="1">
              <a:lnSpc>
                <a:spcPct val="150000"/>
              </a:lnSpc>
              <a:spcBef>
                <a:spcPts val="0"/>
              </a:spcBef>
              <a:buFont typeface="Wingdings" pitchFamily="2" charset="2"/>
              <a:buChar char="l"/>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171507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a16="http://schemas.microsoft.com/office/drawing/2014/main" id="{8A616DEF-1AE3-4C9B-A98F-9CD495F8FE53}"/>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a16="http://schemas.microsoft.com/office/drawing/2014/main" id="{B1E91766-A3AD-4F96-9C71-AE79017D3C97}"/>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a16="http://schemas.microsoft.com/office/drawing/2014/main" id="{FD3964FE-82C7-4ADA-A85C-EA7003D1601B}"/>
              </a:ext>
            </a:extLst>
          </p:cNvPr>
          <p:cNvGrpSpPr/>
          <p:nvPr/>
        </p:nvGrpSpPr>
        <p:grpSpPr>
          <a:xfrm>
            <a:off x="11760" y="1938848"/>
            <a:ext cx="9132240" cy="299435"/>
            <a:chOff x="2992693" y="878200"/>
            <a:chExt cx="6085995" cy="504056"/>
          </a:xfrm>
        </p:grpSpPr>
        <p:sp>
          <p:nvSpPr>
            <p:cNvPr id="22" name="剪去单角的矩形 3">
              <a:extLst>
                <a:ext uri="{FF2B5EF4-FFF2-40B4-BE49-F238E27FC236}">
                  <a16:creationId xmlns:a16="http://schemas.microsoft.com/office/drawing/2014/main" id="{0A9B5DE9-6A99-4EF2-8DB2-BFE53BF625FB}"/>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首次适应算法</a:t>
              </a:r>
            </a:p>
          </p:txBody>
        </p:sp>
        <p:sp>
          <p:nvSpPr>
            <p:cNvPr id="23" name="剪去单角的矩形 4">
              <a:extLst>
                <a:ext uri="{FF2B5EF4-FFF2-40B4-BE49-F238E27FC236}">
                  <a16:creationId xmlns:a16="http://schemas.microsoft.com/office/drawing/2014/main" id="{73B102E9-5FF7-4612-847F-09E32AD32163}"/>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循环首次适应算法</a:t>
              </a:r>
            </a:p>
          </p:txBody>
        </p:sp>
        <p:sp>
          <p:nvSpPr>
            <p:cNvPr id="24" name="剪去单角的矩形 4">
              <a:extLst>
                <a:ext uri="{FF2B5EF4-FFF2-40B4-BE49-F238E27FC236}">
                  <a16:creationId xmlns:a16="http://schemas.microsoft.com/office/drawing/2014/main" id="{796BB5B2-6174-4C33-87EC-4A5B54AC6F82}"/>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最佳适应算法</a:t>
              </a:r>
            </a:p>
          </p:txBody>
        </p:sp>
        <p:sp>
          <p:nvSpPr>
            <p:cNvPr id="25" name="剪去单角的矩形 4">
              <a:extLst>
                <a:ext uri="{FF2B5EF4-FFF2-40B4-BE49-F238E27FC236}">
                  <a16:creationId xmlns:a16="http://schemas.microsoft.com/office/drawing/2014/main" id="{6001E08E-33E0-4929-90B4-D32069B9EFA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最坏适应算法</a:t>
              </a:r>
            </a:p>
          </p:txBody>
        </p:sp>
      </p:grpSp>
      <p:sp>
        <p:nvSpPr>
          <p:cNvPr id="20" name="Rectangle 3">
            <a:extLst>
              <a:ext uri="{FF2B5EF4-FFF2-40B4-BE49-F238E27FC236}">
                <a16:creationId xmlns:a16="http://schemas.microsoft.com/office/drawing/2014/main" id="{94D5353C-4741-47D5-A40A-D91D5EE59830}"/>
              </a:ext>
            </a:extLst>
          </p:cNvPr>
          <p:cNvSpPr txBox="1">
            <a:spLocks noChangeArrowheads="1"/>
          </p:cNvSpPr>
          <p:nvPr/>
        </p:nvSpPr>
        <p:spPr bwMode="auto">
          <a:xfrm>
            <a:off x="488009" y="2423092"/>
            <a:ext cx="8229600" cy="1181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0" lang="zh-CN" altLang="en-US" sz="2400" kern="0">
                <a:latin typeface="黑体" pitchFamily="2" charset="-122"/>
                <a:ea typeface="黑体" pitchFamily="2" charset="-122"/>
              </a:rPr>
              <a:t>最佳适应算法的空闲分区表（或空闲分区链）</a:t>
            </a:r>
            <a:r>
              <a:rPr kumimoji="0" lang="zh-CN" altLang="en-US" sz="2400" b="1" kern="0">
                <a:solidFill>
                  <a:srgbClr val="FF0000"/>
                </a:solidFill>
                <a:latin typeface="黑体" pitchFamily="2" charset="-122"/>
                <a:ea typeface="黑体" pitchFamily="2" charset="-122"/>
              </a:rPr>
              <a:t>按空闲区大小的升序方法</a:t>
            </a:r>
            <a:r>
              <a:rPr kumimoji="0" lang="zh-CN" altLang="en-US" sz="2400" kern="0">
                <a:latin typeface="黑体" pitchFamily="2" charset="-122"/>
                <a:ea typeface="黑体" pitchFamily="2" charset="-122"/>
              </a:rPr>
              <a:t>组织</a:t>
            </a:r>
          </a:p>
          <a:p>
            <a:pPr eaLnBrk="1" hangingPunct="1">
              <a:lnSpc>
                <a:spcPct val="150000"/>
              </a:lnSpc>
              <a:buFont typeface="Wingdings" pitchFamily="2" charset="2"/>
              <a:buChar char="l"/>
            </a:pPr>
            <a:endParaRPr kumimoji="0" lang="en-US" altLang="zh-CN" sz="2400" kern="0" dirty="0">
              <a:latin typeface="黑体" pitchFamily="2" charset="-122"/>
              <a:ea typeface="黑体" pitchFamily="2" charset="-122"/>
            </a:endParaRPr>
          </a:p>
        </p:txBody>
      </p:sp>
      <p:pic>
        <p:nvPicPr>
          <p:cNvPr id="26" name="Picture 4">
            <a:extLst>
              <a:ext uri="{FF2B5EF4-FFF2-40B4-BE49-F238E27FC236}">
                <a16:creationId xmlns:a16="http://schemas.microsoft.com/office/drawing/2014/main" id="{AE649209-8549-4B17-B05A-C1D8164F4873}"/>
              </a:ext>
            </a:extLst>
          </p:cNvPr>
          <p:cNvPicPr>
            <a:picLocks noChangeAspect="1" noChangeArrowheads="1"/>
          </p:cNvPicPr>
          <p:nvPr/>
        </p:nvPicPr>
        <p:blipFill>
          <a:blip r:embed="rId2" cstate="print"/>
          <a:srcRect/>
          <a:stretch>
            <a:fillRect/>
          </a:stretch>
        </p:blipFill>
        <p:spPr bwMode="auto">
          <a:xfrm>
            <a:off x="132409" y="3774054"/>
            <a:ext cx="8902700" cy="2762250"/>
          </a:xfrm>
          <a:prstGeom prst="rect">
            <a:avLst/>
          </a:prstGeom>
          <a:noFill/>
          <a:ln w="9525">
            <a:noFill/>
            <a:miter lim="800000"/>
            <a:headEnd/>
            <a:tailEnd/>
          </a:ln>
        </p:spPr>
      </p:pic>
    </p:spTree>
    <p:extLst>
      <p:ext uri="{BB962C8B-B14F-4D97-AF65-F5344CB8AC3E}">
        <p14:creationId xmlns:p14="http://schemas.microsoft.com/office/powerpoint/2010/main" val="322055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a16="http://schemas.microsoft.com/office/drawing/2014/main" id="{8A616DEF-1AE3-4C9B-A98F-9CD495F8FE53}"/>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a16="http://schemas.microsoft.com/office/drawing/2014/main" id="{B1E91766-A3AD-4F96-9C71-AE79017D3C97}"/>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a16="http://schemas.microsoft.com/office/drawing/2014/main" id="{FD3964FE-82C7-4ADA-A85C-EA7003D1601B}"/>
              </a:ext>
            </a:extLst>
          </p:cNvPr>
          <p:cNvGrpSpPr/>
          <p:nvPr/>
        </p:nvGrpSpPr>
        <p:grpSpPr>
          <a:xfrm>
            <a:off x="11760" y="1938848"/>
            <a:ext cx="9132240" cy="299435"/>
            <a:chOff x="2992693" y="878200"/>
            <a:chExt cx="6085995" cy="504056"/>
          </a:xfrm>
        </p:grpSpPr>
        <p:sp>
          <p:nvSpPr>
            <p:cNvPr id="22" name="剪去单角的矩形 3">
              <a:extLst>
                <a:ext uri="{FF2B5EF4-FFF2-40B4-BE49-F238E27FC236}">
                  <a16:creationId xmlns:a16="http://schemas.microsoft.com/office/drawing/2014/main" id="{0A9B5DE9-6A99-4EF2-8DB2-BFE53BF625FB}"/>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首次适应算法</a:t>
              </a:r>
            </a:p>
          </p:txBody>
        </p:sp>
        <p:sp>
          <p:nvSpPr>
            <p:cNvPr id="23" name="剪去单角的矩形 4">
              <a:extLst>
                <a:ext uri="{FF2B5EF4-FFF2-40B4-BE49-F238E27FC236}">
                  <a16:creationId xmlns:a16="http://schemas.microsoft.com/office/drawing/2014/main" id="{73B102E9-5FF7-4612-847F-09E32AD32163}"/>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循环首次适应算法</a:t>
              </a:r>
            </a:p>
          </p:txBody>
        </p:sp>
        <p:sp>
          <p:nvSpPr>
            <p:cNvPr id="24" name="剪去单角的矩形 4">
              <a:extLst>
                <a:ext uri="{FF2B5EF4-FFF2-40B4-BE49-F238E27FC236}">
                  <a16:creationId xmlns:a16="http://schemas.microsoft.com/office/drawing/2014/main" id="{796BB5B2-6174-4C33-87EC-4A5B54AC6F82}"/>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最佳适应算法</a:t>
              </a:r>
            </a:p>
          </p:txBody>
        </p:sp>
        <p:sp>
          <p:nvSpPr>
            <p:cNvPr id="25" name="剪去单角的矩形 4">
              <a:extLst>
                <a:ext uri="{FF2B5EF4-FFF2-40B4-BE49-F238E27FC236}">
                  <a16:creationId xmlns:a16="http://schemas.microsoft.com/office/drawing/2014/main" id="{6001E08E-33E0-4929-90B4-D32069B9EFA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最坏适应算法</a:t>
              </a:r>
            </a:p>
          </p:txBody>
        </p:sp>
      </p:grpSp>
      <p:sp>
        <p:nvSpPr>
          <p:cNvPr id="27" name="Rectangle 3">
            <a:extLst>
              <a:ext uri="{FF2B5EF4-FFF2-40B4-BE49-F238E27FC236}">
                <a16:creationId xmlns:a16="http://schemas.microsoft.com/office/drawing/2014/main" id="{A408F820-6328-4AEF-B9DF-EDE851BCF8AB}"/>
              </a:ext>
            </a:extLst>
          </p:cNvPr>
          <p:cNvSpPr txBox="1">
            <a:spLocks noChangeArrowheads="1"/>
          </p:cNvSpPr>
          <p:nvPr/>
        </p:nvSpPr>
        <p:spPr bwMode="auto">
          <a:xfrm>
            <a:off x="486824" y="2561401"/>
            <a:ext cx="8147050" cy="35283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0" lang="zh-CN" altLang="en-US" sz="2400" kern="0">
                <a:latin typeface="黑体" pitchFamily="2" charset="-122"/>
                <a:ea typeface="黑体" pitchFamily="2" charset="-122"/>
              </a:rPr>
              <a:t>分配时，按空闲分区表（或空闲分区链）的先后次序，从头查找，找到符合要求的第一个分区。就说明它是最适合的（即最佳的）</a:t>
            </a:r>
          </a:p>
          <a:p>
            <a:pPr eaLnBrk="1" hangingPunct="1">
              <a:lnSpc>
                <a:spcPct val="150000"/>
              </a:lnSpc>
              <a:buFont typeface="Wingdings" pitchFamily="2" charset="2"/>
              <a:buChar char="l"/>
            </a:pPr>
            <a:r>
              <a:rPr kumimoji="0" lang="zh-CN" altLang="en-US" sz="2400" kern="0">
                <a:latin typeface="黑体" pitchFamily="2" charset="-122"/>
                <a:ea typeface="黑体" pitchFamily="2" charset="-122"/>
              </a:rPr>
              <a:t>大的空闲区可以被保留下来</a:t>
            </a:r>
          </a:p>
          <a:p>
            <a:pPr eaLnBrk="1" hangingPunct="1">
              <a:lnSpc>
                <a:spcPct val="150000"/>
              </a:lnSpc>
              <a:buFont typeface="Wingdings" pitchFamily="2" charset="2"/>
              <a:buChar char="l"/>
            </a:pPr>
            <a:r>
              <a:rPr kumimoji="0" lang="zh-CN" altLang="en-US" sz="2400" kern="0">
                <a:latin typeface="黑体" pitchFamily="2" charset="-122"/>
                <a:ea typeface="黑体" pitchFamily="2" charset="-122"/>
              </a:rPr>
              <a:t>这种算法最大的缺点是分割后的空闲区将会很小，直至无法使用，造成浪费</a:t>
            </a:r>
          </a:p>
          <a:p>
            <a:pPr eaLnBrk="1" hangingPunct="1">
              <a:lnSpc>
                <a:spcPct val="150000"/>
              </a:lnSpc>
              <a:buFont typeface="Wingdings" pitchFamily="2" charset="2"/>
              <a:buChar char="l"/>
            </a:pPr>
            <a:endParaRPr kumimoji="0" lang="zh-CN" altLang="en-US" sz="2400" kern="0">
              <a:latin typeface="黑体" pitchFamily="2" charset="-122"/>
              <a:ea typeface="黑体" pitchFamily="2" charset="-122"/>
            </a:endParaRPr>
          </a:p>
          <a:p>
            <a:pPr eaLnBrk="1" hangingPunct="1">
              <a:lnSpc>
                <a:spcPct val="150000"/>
              </a:lnSpc>
              <a:buFont typeface="Wingdings" pitchFamily="2" charset="2"/>
              <a:buChar char="l"/>
            </a:pPr>
            <a:endParaRPr kumimoji="0" lang="zh-CN" altLang="en-US" sz="2400" kern="0">
              <a:latin typeface="黑体" pitchFamily="2" charset="-122"/>
              <a:ea typeface="黑体" pitchFamily="2" charset="-122"/>
            </a:endParaRPr>
          </a:p>
          <a:p>
            <a:pPr eaLnBrk="1" hangingPunct="1">
              <a:lnSpc>
                <a:spcPct val="150000"/>
              </a:lnSpc>
              <a:buFont typeface="Wingdings" pitchFamily="2" charset="2"/>
              <a:buChar char="l"/>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7003756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a16="http://schemas.microsoft.com/office/drawing/2014/main" id="{8A616DEF-1AE3-4C9B-A98F-9CD495F8FE53}"/>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a16="http://schemas.microsoft.com/office/drawing/2014/main" id="{B1E91766-A3AD-4F96-9C71-AE79017D3C97}"/>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a16="http://schemas.microsoft.com/office/drawing/2014/main" id="{FD3964FE-82C7-4ADA-A85C-EA7003D1601B}"/>
              </a:ext>
            </a:extLst>
          </p:cNvPr>
          <p:cNvGrpSpPr/>
          <p:nvPr/>
        </p:nvGrpSpPr>
        <p:grpSpPr>
          <a:xfrm>
            <a:off x="12833" y="1927444"/>
            <a:ext cx="9132240" cy="299435"/>
            <a:chOff x="2992693" y="878200"/>
            <a:chExt cx="6085995" cy="504056"/>
          </a:xfrm>
        </p:grpSpPr>
        <p:sp>
          <p:nvSpPr>
            <p:cNvPr id="22" name="剪去单角的矩形 3">
              <a:extLst>
                <a:ext uri="{FF2B5EF4-FFF2-40B4-BE49-F238E27FC236}">
                  <a16:creationId xmlns:a16="http://schemas.microsoft.com/office/drawing/2014/main" id="{0A9B5DE9-6A99-4EF2-8DB2-BFE53BF625FB}"/>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首次适应算法</a:t>
              </a:r>
            </a:p>
          </p:txBody>
        </p:sp>
        <p:sp>
          <p:nvSpPr>
            <p:cNvPr id="23" name="剪去单角的矩形 4">
              <a:extLst>
                <a:ext uri="{FF2B5EF4-FFF2-40B4-BE49-F238E27FC236}">
                  <a16:creationId xmlns:a16="http://schemas.microsoft.com/office/drawing/2014/main" id="{73B102E9-5FF7-4612-847F-09E32AD32163}"/>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循环首次适应算法</a:t>
              </a:r>
            </a:p>
          </p:txBody>
        </p:sp>
        <p:sp>
          <p:nvSpPr>
            <p:cNvPr id="24" name="剪去单角的矩形 4">
              <a:extLst>
                <a:ext uri="{FF2B5EF4-FFF2-40B4-BE49-F238E27FC236}">
                  <a16:creationId xmlns:a16="http://schemas.microsoft.com/office/drawing/2014/main" id="{796BB5B2-6174-4C33-87EC-4A5B54AC6F82}"/>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最佳适应算法</a:t>
              </a:r>
            </a:p>
          </p:txBody>
        </p:sp>
        <p:sp>
          <p:nvSpPr>
            <p:cNvPr id="25" name="剪去单角的矩形 4">
              <a:extLst>
                <a:ext uri="{FF2B5EF4-FFF2-40B4-BE49-F238E27FC236}">
                  <a16:creationId xmlns:a16="http://schemas.microsoft.com/office/drawing/2014/main" id="{6001E08E-33E0-4929-90B4-D32069B9EFAB}"/>
                </a:ext>
              </a:extLst>
            </p:cNvPr>
            <p:cNvSpPr/>
            <p:nvPr/>
          </p:nvSpPr>
          <p:spPr>
            <a:xfrm>
              <a:off x="7431269" y="878200"/>
              <a:ext cx="164741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最坏适应算法</a:t>
              </a:r>
            </a:p>
          </p:txBody>
        </p:sp>
      </p:grpSp>
      <p:sp>
        <p:nvSpPr>
          <p:cNvPr id="20" name="Rectangle 3">
            <a:extLst>
              <a:ext uri="{FF2B5EF4-FFF2-40B4-BE49-F238E27FC236}">
                <a16:creationId xmlns:a16="http://schemas.microsoft.com/office/drawing/2014/main" id="{64A02FF1-126B-4E2D-95CC-849D651644FD}"/>
              </a:ext>
            </a:extLst>
          </p:cNvPr>
          <p:cNvSpPr txBox="1">
            <a:spLocks noChangeArrowheads="1"/>
          </p:cNvSpPr>
          <p:nvPr/>
        </p:nvSpPr>
        <p:spPr bwMode="auto">
          <a:xfrm>
            <a:off x="395536" y="2435350"/>
            <a:ext cx="8147050" cy="3484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0" lang="zh-CN" altLang="en-US" sz="2400" kern="0">
                <a:latin typeface="黑体" pitchFamily="2" charset="-122"/>
                <a:ea typeface="黑体" pitchFamily="2" charset="-122"/>
              </a:rPr>
              <a:t>克服最佳适应算法把空闲区切割得大小的缺点</a:t>
            </a:r>
            <a:endParaRPr kumimoji="0" lang="en-US" altLang="zh-CN" sz="2400" kern="0">
              <a:latin typeface="黑体" pitchFamily="2" charset="-122"/>
              <a:ea typeface="黑体" pitchFamily="2" charset="-122"/>
            </a:endParaRPr>
          </a:p>
          <a:p>
            <a:pPr eaLnBrk="1" hangingPunct="1">
              <a:lnSpc>
                <a:spcPct val="150000"/>
              </a:lnSpc>
              <a:buFont typeface="Wingdings" pitchFamily="2" charset="2"/>
              <a:buChar char="l"/>
            </a:pPr>
            <a:r>
              <a:rPr kumimoji="0" lang="zh-CN" altLang="en-US" sz="2400" kern="0">
                <a:latin typeface="黑体" pitchFamily="2" charset="-122"/>
                <a:ea typeface="黑体" pitchFamily="2" charset="-122"/>
              </a:rPr>
              <a:t>每次分配时，总是将最大的空闲区切去一部分分配给请求者，其依据是当一个很大的空闲区被切割了一部分后可能仍是一个较大的空闲区。避免了空闲区越分越小的问题</a:t>
            </a:r>
          </a:p>
          <a:p>
            <a:pPr eaLnBrk="1" hangingPunct="1">
              <a:lnSpc>
                <a:spcPct val="150000"/>
              </a:lnSpc>
              <a:buFont typeface="Wingdings" pitchFamily="2" charset="2"/>
              <a:buChar char="l"/>
            </a:pPr>
            <a:r>
              <a:rPr kumimoji="0" lang="zh-CN" altLang="en-US" sz="2400" kern="0">
                <a:latin typeface="黑体" pitchFamily="2" charset="-122"/>
                <a:ea typeface="黑体" pitchFamily="2" charset="-122"/>
              </a:rPr>
              <a:t>最坏适应算法的空闲分区表（或空闲分区链）是</a:t>
            </a:r>
            <a:r>
              <a:rPr kumimoji="0" lang="zh-CN" altLang="en-US" sz="2400" kern="0">
                <a:solidFill>
                  <a:srgbClr val="FF0000"/>
                </a:solidFill>
                <a:latin typeface="黑体" pitchFamily="2" charset="-122"/>
                <a:ea typeface="黑体" pitchFamily="2" charset="-122"/>
              </a:rPr>
              <a:t>按各空闲分区大小的降序方法</a:t>
            </a:r>
            <a:r>
              <a:rPr kumimoji="0" lang="zh-CN" altLang="en-US" sz="2400" kern="0">
                <a:latin typeface="黑体" pitchFamily="2" charset="-122"/>
                <a:ea typeface="黑体" pitchFamily="2" charset="-122"/>
              </a:rPr>
              <a:t>组织的（从大到小的顺序）</a:t>
            </a:r>
          </a:p>
          <a:p>
            <a:pPr eaLnBrk="1" hangingPunct="1">
              <a:lnSpc>
                <a:spcPct val="150000"/>
              </a:lnSpc>
              <a:buFont typeface="Wingdings" pitchFamily="2" charset="2"/>
              <a:buChar char="l"/>
            </a:pPr>
            <a:endParaRPr kumimoji="0" lang="zh-CN" altLang="en-US" sz="2400" kern="0">
              <a:latin typeface="黑体" pitchFamily="2" charset="-122"/>
              <a:ea typeface="黑体" pitchFamily="2" charset="-122"/>
            </a:endParaRPr>
          </a:p>
          <a:p>
            <a:pPr eaLnBrk="1" hangingPunct="1">
              <a:lnSpc>
                <a:spcPct val="150000"/>
              </a:lnSpc>
              <a:buFont typeface="Wingdings" pitchFamily="2" charset="2"/>
              <a:buChar char="l"/>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171429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a16="http://schemas.microsoft.com/office/drawing/2014/main" id="{8A616DEF-1AE3-4C9B-A98F-9CD495F8FE53}"/>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a16="http://schemas.microsoft.com/office/drawing/2014/main" id="{B1E91766-A3AD-4F96-9C71-AE79017D3C97}"/>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a16="http://schemas.microsoft.com/office/drawing/2014/main" id="{FD3964FE-82C7-4ADA-A85C-EA7003D1601B}"/>
              </a:ext>
            </a:extLst>
          </p:cNvPr>
          <p:cNvGrpSpPr/>
          <p:nvPr/>
        </p:nvGrpSpPr>
        <p:grpSpPr>
          <a:xfrm>
            <a:off x="12833" y="1927444"/>
            <a:ext cx="9132240" cy="299435"/>
            <a:chOff x="2992693" y="878200"/>
            <a:chExt cx="6085995" cy="504056"/>
          </a:xfrm>
        </p:grpSpPr>
        <p:sp>
          <p:nvSpPr>
            <p:cNvPr id="22" name="剪去单角的矩形 3">
              <a:extLst>
                <a:ext uri="{FF2B5EF4-FFF2-40B4-BE49-F238E27FC236}">
                  <a16:creationId xmlns:a16="http://schemas.microsoft.com/office/drawing/2014/main" id="{0A9B5DE9-6A99-4EF2-8DB2-BFE53BF625FB}"/>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首次适应算法</a:t>
              </a:r>
            </a:p>
          </p:txBody>
        </p:sp>
        <p:sp>
          <p:nvSpPr>
            <p:cNvPr id="23" name="剪去单角的矩形 4">
              <a:extLst>
                <a:ext uri="{FF2B5EF4-FFF2-40B4-BE49-F238E27FC236}">
                  <a16:creationId xmlns:a16="http://schemas.microsoft.com/office/drawing/2014/main" id="{73B102E9-5FF7-4612-847F-09E32AD32163}"/>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循环首次适应算法</a:t>
              </a:r>
            </a:p>
          </p:txBody>
        </p:sp>
        <p:sp>
          <p:nvSpPr>
            <p:cNvPr id="24" name="剪去单角的矩形 4">
              <a:extLst>
                <a:ext uri="{FF2B5EF4-FFF2-40B4-BE49-F238E27FC236}">
                  <a16:creationId xmlns:a16="http://schemas.microsoft.com/office/drawing/2014/main" id="{796BB5B2-6174-4C33-87EC-4A5B54AC6F82}"/>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最佳适应算法</a:t>
              </a:r>
            </a:p>
          </p:txBody>
        </p:sp>
        <p:sp>
          <p:nvSpPr>
            <p:cNvPr id="25" name="剪去单角的矩形 4">
              <a:extLst>
                <a:ext uri="{FF2B5EF4-FFF2-40B4-BE49-F238E27FC236}">
                  <a16:creationId xmlns:a16="http://schemas.microsoft.com/office/drawing/2014/main" id="{6001E08E-33E0-4929-90B4-D32069B9EFAB}"/>
                </a:ext>
              </a:extLst>
            </p:cNvPr>
            <p:cNvSpPr/>
            <p:nvPr/>
          </p:nvSpPr>
          <p:spPr>
            <a:xfrm>
              <a:off x="7431269" y="878200"/>
              <a:ext cx="164741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最坏适应算法</a:t>
              </a:r>
            </a:p>
          </p:txBody>
        </p:sp>
      </p:grpSp>
      <p:pic>
        <p:nvPicPr>
          <p:cNvPr id="20" name="Picture 7">
            <a:extLst>
              <a:ext uri="{FF2B5EF4-FFF2-40B4-BE49-F238E27FC236}">
                <a16:creationId xmlns:a16="http://schemas.microsoft.com/office/drawing/2014/main" id="{7F2A63E5-2CF1-443F-AE08-A265BBF4E79A}"/>
              </a:ext>
            </a:extLst>
          </p:cNvPr>
          <p:cNvPicPr>
            <a:picLocks noChangeAspect="1" noChangeArrowheads="1"/>
          </p:cNvPicPr>
          <p:nvPr/>
        </p:nvPicPr>
        <p:blipFill>
          <a:blip r:embed="rId3" cstate="print"/>
          <a:srcRect/>
          <a:stretch>
            <a:fillRect/>
          </a:stretch>
        </p:blipFill>
        <p:spPr bwMode="auto">
          <a:xfrm>
            <a:off x="258378" y="2318661"/>
            <a:ext cx="8514439" cy="2796206"/>
          </a:xfrm>
          <a:prstGeom prst="rect">
            <a:avLst/>
          </a:prstGeom>
          <a:noFill/>
          <a:ln w="9525">
            <a:noFill/>
            <a:miter lim="800000"/>
            <a:headEnd/>
            <a:tailEnd/>
          </a:ln>
        </p:spPr>
      </p:pic>
      <p:sp>
        <p:nvSpPr>
          <p:cNvPr id="26" name="Rectangle 8">
            <a:extLst>
              <a:ext uri="{FF2B5EF4-FFF2-40B4-BE49-F238E27FC236}">
                <a16:creationId xmlns:a16="http://schemas.microsoft.com/office/drawing/2014/main" id="{104F19C4-16AE-47ED-B894-E588DCEF62D4}"/>
              </a:ext>
            </a:extLst>
          </p:cNvPr>
          <p:cNvSpPr>
            <a:spLocks noChangeArrowheads="1"/>
          </p:cNvSpPr>
          <p:nvPr/>
        </p:nvSpPr>
        <p:spPr bwMode="auto">
          <a:xfrm>
            <a:off x="347881" y="4967126"/>
            <a:ext cx="8424936" cy="1667764"/>
          </a:xfrm>
          <a:prstGeom prst="rect">
            <a:avLst/>
          </a:prstGeom>
          <a:noFill/>
          <a:ln w="9525">
            <a:noFill/>
            <a:miter lim="800000"/>
            <a:headEnd/>
            <a:tailEnd/>
          </a:ln>
        </p:spPr>
        <p:txBody>
          <a:bodyPr wrap="square">
            <a:spAutoFit/>
          </a:bodyPr>
          <a:lstStyle/>
          <a:p>
            <a:pPr algn="l">
              <a:lnSpc>
                <a:spcPct val="150000"/>
              </a:lnSpc>
            </a:pPr>
            <a:r>
              <a:rPr kumimoji="0" lang="zh-CN" altLang="en-US" dirty="0">
                <a:solidFill>
                  <a:schemeClr val="tx1"/>
                </a:solidFill>
                <a:latin typeface="黑体" pitchFamily="2" charset="-122"/>
                <a:ea typeface="黑体" pitchFamily="2" charset="-122"/>
              </a:rPr>
              <a:t>分配时总是取空闲分区表（或空闲分区链）中的第一项，若大小不能满足申请者的要求，则表示系统中无满足要求的空闲区，分配失败；否则，分配。</a:t>
            </a:r>
          </a:p>
        </p:txBody>
      </p:sp>
    </p:spTree>
    <p:extLst>
      <p:ext uri="{BB962C8B-B14F-4D97-AF65-F5344CB8AC3E}">
        <p14:creationId xmlns:p14="http://schemas.microsoft.com/office/powerpoint/2010/main" val="38702178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a16="http://schemas.microsoft.com/office/drawing/2014/main" id="{8A616DEF-1AE3-4C9B-A98F-9CD495F8FE53}"/>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a16="http://schemas.microsoft.com/office/drawing/2014/main" id="{B1E91766-A3AD-4F96-9C71-AE79017D3C97}"/>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pic>
        <p:nvPicPr>
          <p:cNvPr id="21" name="Picture 4">
            <a:extLst>
              <a:ext uri="{FF2B5EF4-FFF2-40B4-BE49-F238E27FC236}">
                <a16:creationId xmlns:a16="http://schemas.microsoft.com/office/drawing/2014/main" id="{2C41C148-6000-4DEA-916C-8204E8B79438}"/>
              </a:ext>
            </a:extLst>
          </p:cNvPr>
          <p:cNvPicPr>
            <a:picLocks noChangeAspect="1" noChangeArrowheads="1"/>
          </p:cNvPicPr>
          <p:nvPr/>
        </p:nvPicPr>
        <p:blipFill>
          <a:blip r:embed="rId2" cstate="print"/>
          <a:srcRect/>
          <a:stretch>
            <a:fillRect/>
          </a:stretch>
        </p:blipFill>
        <p:spPr bwMode="auto">
          <a:xfrm>
            <a:off x="1363005" y="2022370"/>
            <a:ext cx="6544990" cy="4631512"/>
          </a:xfrm>
          <a:prstGeom prst="rect">
            <a:avLst/>
          </a:prstGeom>
          <a:noFill/>
          <a:ln w="19050" algn="ctr">
            <a:noFill/>
            <a:miter lim="800000"/>
            <a:headEnd/>
            <a:tailEnd/>
          </a:ln>
        </p:spPr>
      </p:pic>
    </p:spTree>
    <p:extLst>
      <p:ext uri="{BB962C8B-B14F-4D97-AF65-F5344CB8AC3E}">
        <p14:creationId xmlns:p14="http://schemas.microsoft.com/office/powerpoint/2010/main" val="24937025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a16="http://schemas.microsoft.com/office/drawing/2014/main" id="{8A616DEF-1AE3-4C9B-A98F-9CD495F8FE53}"/>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a16="http://schemas.microsoft.com/office/drawing/2014/main" id="{B1E91766-A3AD-4F96-9C71-AE79017D3C97}"/>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pic>
        <p:nvPicPr>
          <p:cNvPr id="20" name="Picture 4">
            <a:extLst>
              <a:ext uri="{FF2B5EF4-FFF2-40B4-BE49-F238E27FC236}">
                <a16:creationId xmlns:a16="http://schemas.microsoft.com/office/drawing/2014/main" id="{057D556D-E2BF-4A80-B5AB-7CB8A6CF6E48}"/>
              </a:ext>
            </a:extLst>
          </p:cNvPr>
          <p:cNvPicPr>
            <a:picLocks noChangeAspect="1" noChangeArrowheads="1"/>
          </p:cNvPicPr>
          <p:nvPr/>
        </p:nvPicPr>
        <p:blipFill>
          <a:blip r:embed="rId2" cstate="print"/>
          <a:srcRect/>
          <a:stretch>
            <a:fillRect/>
          </a:stretch>
        </p:blipFill>
        <p:spPr bwMode="auto">
          <a:xfrm>
            <a:off x="1469280" y="2027318"/>
            <a:ext cx="6228957" cy="4641289"/>
          </a:xfrm>
          <a:prstGeom prst="rect">
            <a:avLst/>
          </a:prstGeom>
          <a:noFill/>
          <a:ln w="19050" algn="ctr">
            <a:noFill/>
            <a:miter lim="800000"/>
            <a:headEnd/>
            <a:tailEnd/>
          </a:ln>
        </p:spPr>
      </p:pic>
    </p:spTree>
    <p:extLst>
      <p:ext uri="{BB962C8B-B14F-4D97-AF65-F5344CB8AC3E}">
        <p14:creationId xmlns:p14="http://schemas.microsoft.com/office/powerpoint/2010/main" val="4842228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a16="http://schemas.microsoft.com/office/drawing/2014/main" id="{8A616DEF-1AE3-4C9B-A98F-9CD495F8FE53}"/>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a16="http://schemas.microsoft.com/office/drawing/2014/main" id="{B1E91766-A3AD-4F96-9C71-AE79017D3C97}"/>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sp>
        <p:nvSpPr>
          <p:cNvPr id="21" name="Text Box 4">
            <a:extLst>
              <a:ext uri="{FF2B5EF4-FFF2-40B4-BE49-F238E27FC236}">
                <a16:creationId xmlns:a16="http://schemas.microsoft.com/office/drawing/2014/main" id="{D51C3590-D872-4D25-BA35-7AA99AF13214}"/>
              </a:ext>
            </a:extLst>
          </p:cNvPr>
          <p:cNvSpPr txBox="1">
            <a:spLocks noChangeArrowheads="1"/>
          </p:cNvSpPr>
          <p:nvPr/>
        </p:nvSpPr>
        <p:spPr bwMode="auto">
          <a:xfrm>
            <a:off x="179512" y="1909842"/>
            <a:ext cx="8572500" cy="4893647"/>
          </a:xfrm>
          <a:prstGeom prst="rect">
            <a:avLst/>
          </a:prstGeom>
          <a:noFill/>
          <a:ln w="12700" cap="sq">
            <a:noFill/>
            <a:miter lim="800000"/>
            <a:headEnd type="none" w="sm" len="sm"/>
            <a:tailEnd type="none" w="sm" len="sm"/>
          </a:ln>
        </p:spPr>
        <p:txBody>
          <a:bodyPr>
            <a:spAutoFit/>
          </a:bodyPr>
          <a:lstStyle/>
          <a:p>
            <a:pPr algn="l">
              <a:lnSpc>
                <a:spcPct val="120000"/>
              </a:lnSpc>
            </a:pPr>
            <a:r>
              <a:rPr lang="zh-CN" altLang="en-US" sz="2000" dirty="0">
                <a:solidFill>
                  <a:schemeClr val="tx1"/>
                </a:solidFill>
                <a:latin typeface="黑体" pitchFamily="2" charset="-122"/>
                <a:ea typeface="黑体" pitchFamily="2" charset="-122"/>
              </a:rPr>
              <a:t>在可变分区管理中</a:t>
            </a:r>
            <a:r>
              <a:rPr lang="en-US" altLang="zh-CN" sz="2000" dirty="0">
                <a:solidFill>
                  <a:schemeClr val="tx1"/>
                </a:solidFill>
                <a:latin typeface="黑体" pitchFamily="2" charset="-122"/>
                <a:ea typeface="黑体" pitchFamily="2" charset="-122"/>
              </a:rPr>
              <a:t>,</a:t>
            </a:r>
            <a:r>
              <a:rPr lang="zh-CN" altLang="en-US" sz="2000" dirty="0">
                <a:solidFill>
                  <a:schemeClr val="tx1"/>
                </a:solidFill>
                <a:latin typeface="黑体" pitchFamily="2" charset="-122"/>
                <a:ea typeface="黑体" pitchFamily="2" charset="-122"/>
              </a:rPr>
              <a:t>如主存</a:t>
            </a:r>
            <a:r>
              <a:rPr lang="en-US" altLang="zh-CN" sz="2000" dirty="0">
                <a:solidFill>
                  <a:schemeClr val="tx1"/>
                </a:solidFill>
                <a:latin typeface="黑体" pitchFamily="2" charset="-122"/>
                <a:ea typeface="黑体" pitchFamily="2" charset="-122"/>
              </a:rPr>
              <a:t>256KB,</a:t>
            </a:r>
            <a:r>
              <a:rPr lang="zh-CN" altLang="en-US" sz="2000" dirty="0">
                <a:solidFill>
                  <a:schemeClr val="tx1"/>
                </a:solidFill>
                <a:latin typeface="黑体" pitchFamily="2" charset="-122"/>
                <a:ea typeface="黑体" pitchFamily="2" charset="-122"/>
              </a:rPr>
              <a:t>其中顶端</a:t>
            </a:r>
            <a:r>
              <a:rPr lang="en-US" altLang="zh-CN" sz="2000" dirty="0">
                <a:solidFill>
                  <a:schemeClr val="tx1"/>
                </a:solidFill>
                <a:latin typeface="黑体" pitchFamily="2" charset="-122"/>
                <a:ea typeface="黑体" pitchFamily="2" charset="-122"/>
              </a:rPr>
              <a:t>20K</a:t>
            </a:r>
            <a:r>
              <a:rPr lang="zh-CN" altLang="en-US" sz="2000" dirty="0">
                <a:solidFill>
                  <a:schemeClr val="tx1"/>
                </a:solidFill>
                <a:latin typeface="黑体" pitchFamily="2" charset="-122"/>
                <a:ea typeface="黑体" pitchFamily="2" charset="-122"/>
              </a:rPr>
              <a:t>被</a:t>
            </a:r>
            <a:r>
              <a:rPr lang="en-US" altLang="zh-CN" sz="2000" dirty="0">
                <a:solidFill>
                  <a:schemeClr val="tx1"/>
                </a:solidFill>
                <a:latin typeface="黑体" pitchFamily="2" charset="-122"/>
                <a:ea typeface="黑体" pitchFamily="2" charset="-122"/>
              </a:rPr>
              <a:t>OS</a:t>
            </a:r>
            <a:r>
              <a:rPr lang="zh-CN" altLang="en-US" sz="2000" dirty="0">
                <a:solidFill>
                  <a:schemeClr val="tx1"/>
                </a:solidFill>
                <a:latin typeface="黑体" pitchFamily="2" charset="-122"/>
                <a:ea typeface="黑体" pitchFamily="2" charset="-122"/>
              </a:rPr>
              <a:t>所占</a:t>
            </a:r>
            <a:r>
              <a:rPr lang="en-US" altLang="zh-CN" sz="2000" dirty="0">
                <a:solidFill>
                  <a:schemeClr val="tx1"/>
                </a:solidFill>
                <a:latin typeface="黑体" pitchFamily="2" charset="-122"/>
                <a:ea typeface="黑体" pitchFamily="2" charset="-122"/>
              </a:rPr>
              <a:t>.</a:t>
            </a:r>
            <a:r>
              <a:rPr lang="zh-CN" altLang="en-US" sz="2000" dirty="0">
                <a:solidFill>
                  <a:schemeClr val="tx1"/>
                </a:solidFill>
                <a:latin typeface="黑体" pitchFamily="2" charset="-122"/>
                <a:ea typeface="黑体" pitchFamily="2" charset="-122"/>
              </a:rPr>
              <a:t>有如下作业序列</a:t>
            </a:r>
            <a:r>
              <a:rPr lang="en-US" altLang="zh-CN" sz="2000" dirty="0">
                <a:solidFill>
                  <a:schemeClr val="tx1"/>
                </a:solidFill>
                <a:latin typeface="黑体" pitchFamily="2" charset="-122"/>
                <a:ea typeface="黑体" pitchFamily="2" charset="-122"/>
              </a:rPr>
              <a:t>:</a:t>
            </a:r>
          </a:p>
          <a:p>
            <a:pPr algn="l">
              <a:lnSpc>
                <a:spcPct val="120000"/>
              </a:lnSpc>
            </a:pPr>
            <a:endParaRPr lang="en-US" altLang="zh-CN" sz="2000" dirty="0">
              <a:solidFill>
                <a:schemeClr val="tx1"/>
              </a:solidFill>
              <a:latin typeface="黑体" pitchFamily="2" charset="-122"/>
              <a:ea typeface="黑体" pitchFamily="2" charset="-122"/>
            </a:endParaRPr>
          </a:p>
          <a:p>
            <a:pPr algn="l">
              <a:lnSpc>
                <a:spcPct val="120000"/>
              </a:lnSpc>
            </a:pPr>
            <a:r>
              <a:rPr lang="en-US" altLang="zh-CN" sz="2000" dirty="0">
                <a:solidFill>
                  <a:schemeClr val="tx1"/>
                </a:solidFill>
                <a:latin typeface="黑体" pitchFamily="2" charset="-122"/>
                <a:ea typeface="黑体" pitchFamily="2" charset="-122"/>
              </a:rPr>
              <a:t>   </a:t>
            </a:r>
            <a:r>
              <a:rPr lang="zh-CN" altLang="en-US" sz="2000" dirty="0">
                <a:solidFill>
                  <a:schemeClr val="tx1"/>
                </a:solidFill>
                <a:latin typeface="黑体" pitchFamily="2" charset="-122"/>
                <a:ea typeface="黑体" pitchFamily="2" charset="-122"/>
              </a:rPr>
              <a:t>作业     </a:t>
            </a:r>
            <a:r>
              <a:rPr lang="en-US" altLang="zh-CN" sz="2000" dirty="0">
                <a:solidFill>
                  <a:schemeClr val="tx1"/>
                </a:solidFill>
                <a:latin typeface="黑体" pitchFamily="2" charset="-122"/>
                <a:ea typeface="黑体" pitchFamily="2" charset="-122"/>
              </a:rPr>
              <a:t>1    80K</a:t>
            </a:r>
          </a:p>
          <a:p>
            <a:pPr algn="l">
              <a:lnSpc>
                <a:spcPct val="120000"/>
              </a:lnSpc>
            </a:pPr>
            <a:r>
              <a:rPr lang="en-US" altLang="zh-CN" sz="2000" dirty="0">
                <a:solidFill>
                  <a:schemeClr val="tx1"/>
                </a:solidFill>
                <a:latin typeface="黑体" pitchFamily="2" charset="-122"/>
                <a:ea typeface="黑体" pitchFamily="2" charset="-122"/>
              </a:rPr>
              <a:t>            2    100K</a:t>
            </a:r>
          </a:p>
          <a:p>
            <a:pPr algn="l">
              <a:lnSpc>
                <a:spcPct val="120000"/>
              </a:lnSpc>
            </a:pPr>
            <a:r>
              <a:rPr lang="en-US" altLang="zh-CN" sz="2000" dirty="0">
                <a:solidFill>
                  <a:schemeClr val="tx1"/>
                </a:solidFill>
                <a:latin typeface="黑体" pitchFamily="2" charset="-122"/>
                <a:ea typeface="黑体" pitchFamily="2" charset="-122"/>
              </a:rPr>
              <a:t>            3    56K</a:t>
            </a:r>
          </a:p>
          <a:p>
            <a:pPr algn="l">
              <a:lnSpc>
                <a:spcPct val="120000"/>
              </a:lnSpc>
            </a:pPr>
            <a:r>
              <a:rPr lang="en-US" altLang="zh-CN" sz="2000" dirty="0">
                <a:solidFill>
                  <a:schemeClr val="tx1"/>
                </a:solidFill>
                <a:latin typeface="黑体" pitchFamily="2" charset="-122"/>
                <a:ea typeface="黑体" pitchFamily="2" charset="-122"/>
              </a:rPr>
              <a:t>            1    </a:t>
            </a:r>
            <a:r>
              <a:rPr lang="zh-CN" altLang="en-US" sz="2000" dirty="0">
                <a:solidFill>
                  <a:schemeClr val="tx1"/>
                </a:solidFill>
                <a:latin typeface="黑体" pitchFamily="2" charset="-122"/>
                <a:ea typeface="黑体" pitchFamily="2" charset="-122"/>
              </a:rPr>
              <a:t>完成退出</a:t>
            </a:r>
          </a:p>
          <a:p>
            <a:pPr algn="l">
              <a:lnSpc>
                <a:spcPct val="120000"/>
              </a:lnSpc>
            </a:pPr>
            <a:r>
              <a:rPr lang="zh-CN" altLang="en-US" sz="2000" dirty="0">
                <a:solidFill>
                  <a:schemeClr val="tx1"/>
                </a:solidFill>
                <a:latin typeface="黑体" pitchFamily="2" charset="-122"/>
                <a:ea typeface="黑体" pitchFamily="2" charset="-122"/>
              </a:rPr>
              <a:t>            </a:t>
            </a:r>
            <a:r>
              <a:rPr lang="en-US" altLang="zh-CN" sz="2000" dirty="0">
                <a:solidFill>
                  <a:schemeClr val="tx1"/>
                </a:solidFill>
                <a:latin typeface="黑体" pitchFamily="2" charset="-122"/>
                <a:ea typeface="黑体" pitchFamily="2" charset="-122"/>
              </a:rPr>
              <a:t>3    </a:t>
            </a:r>
            <a:r>
              <a:rPr lang="zh-CN" altLang="en-US" sz="2000" dirty="0">
                <a:solidFill>
                  <a:schemeClr val="tx1"/>
                </a:solidFill>
                <a:latin typeface="黑体" pitchFamily="2" charset="-122"/>
                <a:ea typeface="黑体" pitchFamily="2" charset="-122"/>
              </a:rPr>
              <a:t>完成退出</a:t>
            </a:r>
          </a:p>
          <a:p>
            <a:pPr algn="l">
              <a:lnSpc>
                <a:spcPct val="120000"/>
              </a:lnSpc>
            </a:pPr>
            <a:r>
              <a:rPr lang="zh-CN" altLang="en-US" sz="2000" dirty="0">
                <a:solidFill>
                  <a:schemeClr val="tx1"/>
                </a:solidFill>
                <a:latin typeface="黑体" pitchFamily="2" charset="-122"/>
                <a:ea typeface="黑体" pitchFamily="2" charset="-122"/>
              </a:rPr>
              <a:t>            </a:t>
            </a:r>
            <a:r>
              <a:rPr lang="en-US" altLang="zh-CN" sz="2000" dirty="0">
                <a:solidFill>
                  <a:schemeClr val="tx1"/>
                </a:solidFill>
                <a:latin typeface="黑体" pitchFamily="2" charset="-122"/>
                <a:ea typeface="黑体" pitchFamily="2" charset="-122"/>
              </a:rPr>
              <a:t>4    30K</a:t>
            </a:r>
          </a:p>
          <a:p>
            <a:pPr algn="l">
              <a:lnSpc>
                <a:spcPct val="120000"/>
              </a:lnSpc>
            </a:pPr>
            <a:r>
              <a:rPr lang="en-US" altLang="zh-CN" sz="2000" dirty="0">
                <a:solidFill>
                  <a:schemeClr val="tx1"/>
                </a:solidFill>
                <a:latin typeface="黑体" pitchFamily="2" charset="-122"/>
                <a:ea typeface="黑体" pitchFamily="2" charset="-122"/>
              </a:rPr>
              <a:t>            2    </a:t>
            </a:r>
            <a:r>
              <a:rPr lang="zh-CN" altLang="en-US" sz="2000" dirty="0">
                <a:solidFill>
                  <a:schemeClr val="tx1"/>
                </a:solidFill>
                <a:latin typeface="黑体" pitchFamily="2" charset="-122"/>
                <a:ea typeface="黑体" pitchFamily="2" charset="-122"/>
              </a:rPr>
              <a:t>完成退出</a:t>
            </a:r>
          </a:p>
          <a:p>
            <a:pPr algn="l">
              <a:lnSpc>
                <a:spcPct val="120000"/>
              </a:lnSpc>
            </a:pPr>
            <a:r>
              <a:rPr lang="zh-CN" altLang="en-US" sz="2000" dirty="0">
                <a:solidFill>
                  <a:schemeClr val="tx1"/>
                </a:solidFill>
                <a:latin typeface="黑体" pitchFamily="2" charset="-122"/>
                <a:ea typeface="黑体" pitchFamily="2" charset="-122"/>
              </a:rPr>
              <a:t>            </a:t>
            </a:r>
            <a:r>
              <a:rPr lang="en-US" altLang="zh-CN" sz="2000" dirty="0">
                <a:solidFill>
                  <a:schemeClr val="tx1"/>
                </a:solidFill>
                <a:latin typeface="黑体" pitchFamily="2" charset="-122"/>
                <a:ea typeface="黑体" pitchFamily="2" charset="-122"/>
              </a:rPr>
              <a:t>6    80K</a:t>
            </a:r>
          </a:p>
          <a:p>
            <a:pPr algn="l">
              <a:lnSpc>
                <a:spcPct val="120000"/>
              </a:lnSpc>
            </a:pPr>
            <a:endParaRPr lang="en-US" altLang="zh-CN" sz="2000" dirty="0">
              <a:solidFill>
                <a:schemeClr val="tx1"/>
              </a:solidFill>
              <a:latin typeface="黑体" pitchFamily="2" charset="-122"/>
              <a:ea typeface="黑体" pitchFamily="2" charset="-122"/>
            </a:endParaRPr>
          </a:p>
          <a:p>
            <a:pPr algn="l">
              <a:lnSpc>
                <a:spcPct val="120000"/>
              </a:lnSpc>
            </a:pPr>
            <a:r>
              <a:rPr lang="en-US" altLang="zh-CN" sz="2000" dirty="0">
                <a:solidFill>
                  <a:schemeClr val="tx1"/>
                </a:solidFill>
                <a:latin typeface="黑体" pitchFamily="2" charset="-122"/>
                <a:ea typeface="黑体" pitchFamily="2" charset="-122"/>
              </a:rPr>
              <a:t>   (1)</a:t>
            </a:r>
            <a:r>
              <a:rPr lang="zh-CN" altLang="en-US" sz="2000" dirty="0">
                <a:solidFill>
                  <a:schemeClr val="tx1"/>
                </a:solidFill>
                <a:latin typeface="黑体" pitchFamily="2" charset="-122"/>
                <a:ea typeface="黑体" pitchFamily="2" charset="-122"/>
              </a:rPr>
              <a:t>用首次适应法进行存储区的分配和回收</a:t>
            </a:r>
            <a:r>
              <a:rPr lang="en-US" altLang="zh-CN" sz="2000" dirty="0">
                <a:solidFill>
                  <a:schemeClr val="tx1"/>
                </a:solidFill>
                <a:latin typeface="黑体" pitchFamily="2" charset="-122"/>
                <a:ea typeface="黑体" pitchFamily="2" charset="-122"/>
              </a:rPr>
              <a:t>,</a:t>
            </a:r>
            <a:r>
              <a:rPr lang="zh-CN" altLang="en-US" sz="2000" dirty="0">
                <a:solidFill>
                  <a:schemeClr val="tx1"/>
                </a:solidFill>
                <a:latin typeface="黑体" pitchFamily="2" charset="-122"/>
                <a:ea typeface="黑体" pitchFamily="2" charset="-122"/>
              </a:rPr>
              <a:t>图示主存分配变化情况</a:t>
            </a:r>
            <a:r>
              <a:rPr lang="en-US" altLang="zh-CN" sz="2000" dirty="0">
                <a:solidFill>
                  <a:schemeClr val="tx1"/>
                </a:solidFill>
                <a:latin typeface="黑体" pitchFamily="2" charset="-122"/>
                <a:ea typeface="黑体" pitchFamily="2" charset="-122"/>
              </a:rPr>
              <a:t>.</a:t>
            </a:r>
          </a:p>
          <a:p>
            <a:pPr algn="l">
              <a:lnSpc>
                <a:spcPct val="120000"/>
              </a:lnSpc>
            </a:pPr>
            <a:r>
              <a:rPr lang="en-US" altLang="zh-CN" sz="2000" dirty="0">
                <a:solidFill>
                  <a:schemeClr val="tx1"/>
                </a:solidFill>
                <a:latin typeface="黑体" pitchFamily="2" charset="-122"/>
                <a:ea typeface="黑体" pitchFamily="2" charset="-122"/>
              </a:rPr>
              <a:t>   (2)</a:t>
            </a:r>
            <a:r>
              <a:rPr lang="zh-CN" altLang="en-US" sz="2000" dirty="0">
                <a:solidFill>
                  <a:schemeClr val="tx1"/>
                </a:solidFill>
                <a:latin typeface="黑体" pitchFamily="2" charset="-122"/>
                <a:ea typeface="黑体" pitchFamily="2" charset="-122"/>
              </a:rPr>
              <a:t>用最佳适应法进行存储区的分配和回收</a:t>
            </a:r>
            <a:r>
              <a:rPr lang="en-US" altLang="zh-CN" sz="2000" dirty="0">
                <a:solidFill>
                  <a:schemeClr val="tx1"/>
                </a:solidFill>
                <a:latin typeface="黑体" pitchFamily="2" charset="-122"/>
                <a:ea typeface="黑体" pitchFamily="2" charset="-122"/>
              </a:rPr>
              <a:t>,</a:t>
            </a:r>
            <a:r>
              <a:rPr lang="zh-CN" altLang="en-US" sz="2000" dirty="0">
                <a:solidFill>
                  <a:schemeClr val="tx1"/>
                </a:solidFill>
                <a:latin typeface="黑体" pitchFamily="2" charset="-122"/>
                <a:ea typeface="黑体" pitchFamily="2" charset="-122"/>
              </a:rPr>
              <a:t>图示主存分配变化情况</a:t>
            </a:r>
            <a:r>
              <a:rPr lang="en-US" altLang="zh-CN" sz="2000" dirty="0">
                <a:solidFill>
                  <a:schemeClr val="tx1"/>
                </a:solidFill>
                <a:latin typeface="黑体" pitchFamily="2" charset="-122"/>
                <a:ea typeface="黑体" pitchFamily="2" charset="-122"/>
              </a:rPr>
              <a:t>.</a:t>
            </a:r>
          </a:p>
        </p:txBody>
      </p:sp>
      <p:sp>
        <p:nvSpPr>
          <p:cNvPr id="22" name="Rectangle 5">
            <a:extLst>
              <a:ext uri="{FF2B5EF4-FFF2-40B4-BE49-F238E27FC236}">
                <a16:creationId xmlns:a16="http://schemas.microsoft.com/office/drawing/2014/main" id="{D3B2116F-BDD7-490D-B018-6070807D22FA}"/>
              </a:ext>
            </a:extLst>
          </p:cNvPr>
          <p:cNvSpPr>
            <a:spLocks noChangeArrowheads="1"/>
          </p:cNvSpPr>
          <p:nvPr/>
        </p:nvSpPr>
        <p:spPr bwMode="auto">
          <a:xfrm>
            <a:off x="5992874" y="3766607"/>
            <a:ext cx="1970088" cy="519113"/>
          </a:xfrm>
          <a:prstGeom prst="rect">
            <a:avLst/>
          </a:prstGeom>
          <a:noFill/>
          <a:ln w="9525">
            <a:noFill/>
            <a:miter lim="800000"/>
            <a:headEnd/>
            <a:tailEnd/>
          </a:ln>
        </p:spPr>
        <p:txBody>
          <a:bodyPr wrap="none">
            <a:spAutoFit/>
          </a:bodyPr>
          <a:lstStyle/>
          <a:p>
            <a:pPr algn="l"/>
            <a:r>
              <a:rPr lang="zh-CN" altLang="en-US" sz="2800" b="1" dirty="0">
                <a:solidFill>
                  <a:srgbClr val="FF0000"/>
                </a:solidFill>
                <a:latin typeface="黑体" pitchFamily="2" charset="-122"/>
                <a:ea typeface="黑体" pitchFamily="2" charset="-122"/>
              </a:rPr>
              <a:t>课堂练习</a:t>
            </a:r>
            <a:r>
              <a:rPr lang="en-US" altLang="zh-CN" sz="2800" b="1" dirty="0">
                <a:solidFill>
                  <a:srgbClr val="FF0000"/>
                </a:solidFill>
                <a:latin typeface="黑体" pitchFamily="2" charset="-122"/>
                <a:ea typeface="黑体" pitchFamily="2" charset="-122"/>
              </a:rPr>
              <a:t>1</a:t>
            </a:r>
            <a:r>
              <a:rPr lang="en-US" altLang="zh-CN" sz="2800" dirty="0">
                <a:solidFill>
                  <a:srgbClr val="000000"/>
                </a:solidFill>
                <a:latin typeface="黑体" pitchFamily="2" charset="-122"/>
                <a:ea typeface="黑体" pitchFamily="2" charset="-122"/>
              </a:rPr>
              <a:t> </a:t>
            </a:r>
          </a:p>
        </p:txBody>
      </p:sp>
    </p:spTree>
    <p:extLst>
      <p:ext uri="{BB962C8B-B14F-4D97-AF65-F5344CB8AC3E}">
        <p14:creationId xmlns:p14="http://schemas.microsoft.com/office/powerpoint/2010/main" val="4061006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p:txBody>
      </p:sp>
      <p:graphicFrame>
        <p:nvGraphicFramePr>
          <p:cNvPr id="17" name="表格 16"/>
          <p:cNvGraphicFramePr>
            <a:graphicFrameLocks noGrp="1"/>
          </p:cNvGraphicFramePr>
          <p:nvPr/>
        </p:nvGraphicFramePr>
        <p:xfrm>
          <a:off x="65311" y="836712"/>
          <a:ext cx="2922513" cy="1249680"/>
        </p:xfrm>
        <a:graphic>
          <a:graphicData uri="http://schemas.openxmlformats.org/drawingml/2006/table">
            <a:tbl>
              <a:tblPr>
                <a:tableStyleId>{5C22544A-7EE6-4342-B048-85BDC9FD1C3A}</a:tableStyleId>
              </a:tblPr>
              <a:tblGrid>
                <a:gridCol w="314883">
                  <a:extLst>
                    <a:ext uri="{9D8B030D-6E8A-4147-A177-3AD203B41FA5}">
                      <a16:colId xmlns:a16="http://schemas.microsoft.com/office/drawing/2014/main" val="20000"/>
                    </a:ext>
                  </a:extLst>
                </a:gridCol>
                <a:gridCol w="2607630">
                  <a:extLst>
                    <a:ext uri="{9D8B030D-6E8A-4147-A177-3AD203B41FA5}">
                      <a16:colId xmlns:a16="http://schemas.microsoft.com/office/drawing/2014/main" val="20001"/>
                    </a:ext>
                  </a:extLst>
                </a:gridCol>
              </a:tblGrid>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多层结构的存储器系统</a:t>
                      </a:r>
                    </a:p>
                  </a:txBody>
                  <a:tcPr marL="7620" marR="7620" marT="7620" marB="0" anchor="ctr">
                    <a:solidFill>
                      <a:schemeClr val="accent4">
                        <a:lumMod val="75000"/>
                      </a:schemeClr>
                    </a:solidFill>
                  </a:tcPr>
                </a:tc>
                <a:extLst>
                  <a:ext uri="{0D108BD9-81ED-4DB2-BD59-A6C34878D82A}">
                    <a16:rowId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主存储器与寄存器</a:t>
                      </a:r>
                    </a:p>
                  </a:txBody>
                  <a:tcPr marL="7620" marR="7620" marT="7620" marB="0" anchor="ctr">
                    <a:solidFill>
                      <a:schemeClr val="accent4">
                        <a:lumMod val="75000"/>
                      </a:schemeClr>
                    </a:solidFill>
                  </a:tcPr>
                </a:tc>
                <a:extLst>
                  <a:ext uri="{0D108BD9-81ED-4DB2-BD59-A6C34878D82A}">
                    <a16:rowId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高速缓冲和磁盘缓冲</a:t>
                      </a:r>
                    </a:p>
                  </a:txBody>
                  <a:tcPr marL="7620" marR="7620" marT="7620" marB="0" anchor="ctr">
                    <a:solidFill>
                      <a:schemeClr val="accent4">
                        <a:lumMod val="75000"/>
                      </a:schemeClr>
                    </a:solidFill>
                  </a:tcPr>
                </a:tc>
                <a:extLst>
                  <a:ext uri="{0D108BD9-81ED-4DB2-BD59-A6C34878D82A}">
                    <a16:rowId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2">
                        <a:lumMod val="50000"/>
                      </a:schemeClr>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存储器管理</a:t>
                      </a:r>
                    </a:p>
                  </a:txBody>
                  <a:tcPr marL="7620" marR="7620" marT="7620" marB="0" anchor="ctr">
                    <a:solidFill>
                      <a:schemeClr val="bg2">
                        <a:lumMod val="50000"/>
                      </a:schemeClr>
                    </a:solidFill>
                  </a:tcPr>
                </a:tc>
                <a:extLst>
                  <a:ext uri="{0D108BD9-81ED-4DB2-BD59-A6C34878D82A}">
                    <a16:rowId xmlns:a16="http://schemas.microsoft.com/office/drawing/2014/main" val="726819437"/>
                  </a:ext>
                </a:extLst>
              </a:tr>
            </a:tbl>
          </a:graphicData>
        </a:graphic>
      </p:graphicFrame>
      <p:sp>
        <p:nvSpPr>
          <p:cNvPr id="4" name="Rectangle 2">
            <a:extLst>
              <a:ext uri="{FF2B5EF4-FFF2-40B4-BE49-F238E27FC236}">
                <a16:creationId xmlns:a16="http://schemas.microsoft.com/office/drawing/2014/main" id="{E1C05013-27DF-4A7A-9D08-C7B4E29B7F46}"/>
              </a:ext>
            </a:extLst>
          </p:cNvPr>
          <p:cNvSpPr>
            <a:spLocks noGrp="1" noChangeArrowheads="1"/>
          </p:cNvSpPr>
          <p:nvPr>
            <p:ph type="title"/>
          </p:nvPr>
        </p:nvSpPr>
        <p:spPr>
          <a:xfrm>
            <a:off x="3930570" y="862398"/>
            <a:ext cx="3106440" cy="646331"/>
          </a:xfrm>
          <a:noFill/>
        </p:spPr>
        <p:txBody>
          <a:bodyPr/>
          <a:lstStyle/>
          <a:p>
            <a:pPr eaLnBrk="1" hangingPunct="1"/>
            <a:r>
              <a:rPr lang="zh-CN" altLang="en-US" sz="4000" dirty="0">
                <a:solidFill>
                  <a:srgbClr val="FF0000"/>
                </a:solidFill>
                <a:latin typeface="华文楷体" panose="02010600040101010101" pitchFamily="2" charset="-122"/>
                <a:ea typeface="华文楷体" panose="02010600040101010101" pitchFamily="2" charset="-122"/>
              </a:rPr>
              <a:t>地址的概念</a:t>
            </a:r>
            <a:br>
              <a:rPr lang="zh-CN" altLang="en-US" sz="4000" dirty="0">
                <a:solidFill>
                  <a:srgbClr val="FF0000"/>
                </a:solidFill>
                <a:latin typeface="华文楷体" panose="02010600040101010101" pitchFamily="2" charset="-122"/>
                <a:ea typeface="华文楷体" panose="02010600040101010101" pitchFamily="2" charset="-122"/>
              </a:rPr>
            </a:br>
            <a:endParaRPr lang="zh-CN" altLang="en-US" sz="4000" dirty="0">
              <a:solidFill>
                <a:srgbClr val="FF0000"/>
              </a:solidFill>
              <a:latin typeface="华文楷体" panose="02010600040101010101" pitchFamily="2" charset="-122"/>
              <a:ea typeface="华文楷体" panose="02010600040101010101" pitchFamily="2" charset="-122"/>
            </a:endParaRPr>
          </a:p>
        </p:txBody>
      </p:sp>
      <p:sp>
        <p:nvSpPr>
          <p:cNvPr id="5" name="Rectangle 3">
            <a:extLst>
              <a:ext uri="{FF2B5EF4-FFF2-40B4-BE49-F238E27FC236}">
                <a16:creationId xmlns:a16="http://schemas.microsoft.com/office/drawing/2014/main" id="{E104516D-93D4-4751-B03D-79A1BAEE441F}"/>
              </a:ext>
            </a:extLst>
          </p:cNvPr>
          <p:cNvSpPr txBox="1">
            <a:spLocks noChangeArrowheads="1"/>
          </p:cNvSpPr>
          <p:nvPr/>
        </p:nvSpPr>
        <p:spPr>
          <a:xfrm>
            <a:off x="251520" y="2341638"/>
            <a:ext cx="3970337" cy="4525963"/>
          </a:xfrm>
          <a:prstGeom prst="rect">
            <a:avLst/>
          </a:prstGeom>
        </p:spPr>
        <p:txBody>
          <a:bodyPr vert="horz" lIns="91440" tIns="45720" rIns="91440" bIns="45720" rtlCol="0">
            <a:normAutofit/>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fontAlgn="auto">
              <a:lnSpc>
                <a:spcPct val="120000"/>
              </a:lnSpc>
            </a:pPr>
            <a:r>
              <a:rPr kumimoji="0" lang="zh-CN" altLang="en-US" sz="2000" dirty="0">
                <a:solidFill>
                  <a:srgbClr val="FFC000"/>
                </a:solidFill>
                <a:latin typeface="华文楷体" panose="02010600040101010101" pitchFamily="2" charset="-122"/>
                <a:ea typeface="华文楷体" panose="02010600040101010101" pitchFamily="2" charset="-122"/>
              </a:rPr>
              <a:t>物理地址（内存地址，绝对地址，实地址，</a:t>
            </a:r>
            <a:r>
              <a:rPr kumimoji="0" lang="en-US" altLang="zh-CN" sz="2000" dirty="0">
                <a:solidFill>
                  <a:srgbClr val="FFC000"/>
                </a:solidFill>
                <a:latin typeface="华文楷体" panose="02010600040101010101" pitchFamily="2" charset="-122"/>
                <a:ea typeface="华文楷体" panose="02010600040101010101" pitchFamily="2" charset="-122"/>
              </a:rPr>
              <a:t>physical address</a:t>
            </a:r>
            <a:r>
              <a:rPr kumimoji="0" lang="zh-CN" altLang="en-US" sz="2000" dirty="0">
                <a:solidFill>
                  <a:srgbClr val="FFC000"/>
                </a:solidFill>
                <a:latin typeface="华文楷体" panose="02010600040101010101" pitchFamily="2" charset="-122"/>
                <a:ea typeface="华文楷体" panose="02010600040101010101" pitchFamily="2" charset="-122"/>
              </a:rPr>
              <a:t>）</a:t>
            </a:r>
            <a:r>
              <a:rPr kumimoji="0" lang="zh-CN" altLang="en-US" sz="2000" dirty="0">
                <a:latin typeface="华文楷体" panose="02010600040101010101" pitchFamily="2" charset="-122"/>
                <a:ea typeface="华文楷体" panose="02010600040101010101" pitchFamily="2" charset="-122"/>
              </a:rPr>
              <a:t>：把内存分成若干个大小相等的存储单元，每个单元给一个编号，这个编号称为物理地址。物理地址可直接寻址。</a:t>
            </a:r>
          </a:p>
          <a:p>
            <a:pPr fontAlgn="auto">
              <a:lnSpc>
                <a:spcPct val="120000"/>
              </a:lnSpc>
            </a:pPr>
            <a:r>
              <a:rPr kumimoji="0" lang="zh-CN" altLang="en-US" sz="2000" dirty="0">
                <a:solidFill>
                  <a:srgbClr val="FFC000"/>
                </a:solidFill>
                <a:latin typeface="华文楷体" panose="02010600040101010101" pitchFamily="2" charset="-122"/>
                <a:ea typeface="华文楷体" panose="02010600040101010101" pitchFamily="2" charset="-122"/>
              </a:rPr>
              <a:t>物理地址空间：</a:t>
            </a:r>
            <a:r>
              <a:rPr kumimoji="0" lang="zh-CN" altLang="en-US" sz="2000" dirty="0">
                <a:latin typeface="华文楷体" panose="02010600040101010101" pitchFamily="2" charset="-122"/>
                <a:ea typeface="华文楷体" panose="02010600040101010101" pitchFamily="2" charset="-122"/>
              </a:rPr>
              <a:t>物理地址的集合称为物理地址空间（内存空间），它是一个一维的线性空间。</a:t>
            </a:r>
          </a:p>
          <a:p>
            <a:pPr fontAlgn="auto">
              <a:lnSpc>
                <a:spcPct val="120000"/>
              </a:lnSpc>
            </a:pPr>
            <a:endParaRPr kumimoji="0" lang="en-US" altLang="zh-CN" sz="2000" dirty="0">
              <a:latin typeface="华文楷体" panose="02010600040101010101" pitchFamily="2" charset="-122"/>
              <a:ea typeface="华文楷体" panose="02010600040101010101" pitchFamily="2" charset="-122"/>
            </a:endParaRPr>
          </a:p>
        </p:txBody>
      </p:sp>
      <p:pic>
        <p:nvPicPr>
          <p:cNvPr id="6" name="Picture 4">
            <a:extLst>
              <a:ext uri="{FF2B5EF4-FFF2-40B4-BE49-F238E27FC236}">
                <a16:creationId xmlns:a16="http://schemas.microsoft.com/office/drawing/2014/main" id="{060C44D6-455E-4FAF-9E1E-9A6B1ECC58DC}"/>
              </a:ext>
            </a:extLst>
          </p:cNvPr>
          <p:cNvPicPr>
            <a:picLocks noChangeAspect="1" noChangeArrowheads="1"/>
          </p:cNvPicPr>
          <p:nvPr/>
        </p:nvPicPr>
        <p:blipFill>
          <a:blip r:embed="rId2" cstate="print"/>
          <a:srcRect/>
          <a:stretch>
            <a:fillRect/>
          </a:stretch>
        </p:blipFill>
        <p:spPr bwMode="auto">
          <a:xfrm>
            <a:off x="4571107" y="1628801"/>
            <a:ext cx="4160838" cy="4935588"/>
          </a:xfrm>
          <a:prstGeom prst="rect">
            <a:avLst/>
          </a:prstGeom>
          <a:noFill/>
          <a:ln w="9525">
            <a:noFill/>
            <a:miter lim="800000"/>
            <a:headEnd/>
            <a:tailEnd/>
          </a:ln>
        </p:spPr>
      </p:pic>
    </p:spTree>
    <p:extLst>
      <p:ext uri="{BB962C8B-B14F-4D97-AF65-F5344CB8AC3E}">
        <p14:creationId xmlns:p14="http://schemas.microsoft.com/office/powerpoint/2010/main" val="24765728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a16="http://schemas.microsoft.com/office/drawing/2014/main" id="{8A616DEF-1AE3-4C9B-A98F-9CD495F8FE53}"/>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a16="http://schemas.microsoft.com/office/drawing/2014/main" id="{B1E91766-A3AD-4F96-9C71-AE79017D3C97}"/>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sp>
        <p:nvSpPr>
          <p:cNvPr id="20" name="内容占位符 2">
            <a:extLst>
              <a:ext uri="{FF2B5EF4-FFF2-40B4-BE49-F238E27FC236}">
                <a16:creationId xmlns:a16="http://schemas.microsoft.com/office/drawing/2014/main" id="{8EDA7A8F-DDCB-42FC-BF5B-1E08B6C60D02}"/>
              </a:ext>
            </a:extLst>
          </p:cNvPr>
          <p:cNvSpPr txBox="1">
            <a:spLocks/>
          </p:cNvSpPr>
          <p:nvPr/>
        </p:nvSpPr>
        <p:spPr bwMode="auto">
          <a:xfrm>
            <a:off x="797230" y="2323578"/>
            <a:ext cx="7143800" cy="40384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itchFamily="2" charset="2"/>
              <a:buChar char="l"/>
            </a:pPr>
            <a:r>
              <a:rPr kumimoji="0" lang="zh-CN" altLang="en-US" sz="2400" kern="0">
                <a:latin typeface="黑体" pitchFamily="2" charset="-122"/>
                <a:ea typeface="黑体" pitchFamily="2" charset="-122"/>
              </a:rPr>
              <a:t>为提高空闲分区搜索速度，大中型系统往往采用</a:t>
            </a:r>
            <a:r>
              <a:rPr kumimoji="0" lang="zh-CN" altLang="en-US" sz="2400" b="1" kern="0">
                <a:solidFill>
                  <a:srgbClr val="FF0000"/>
                </a:solidFill>
                <a:latin typeface="黑体" pitchFamily="2" charset="-122"/>
                <a:ea typeface="黑体" pitchFamily="2" charset="-122"/>
              </a:rPr>
              <a:t>基于索引搜索的动态分区分配算法</a:t>
            </a:r>
            <a:endParaRPr kumimoji="0" lang="en-US" altLang="zh-CN" sz="2400" kern="0">
              <a:latin typeface="黑体" pitchFamily="2" charset="-122"/>
              <a:ea typeface="黑体" pitchFamily="2" charset="-122"/>
            </a:endParaRPr>
          </a:p>
          <a:p>
            <a:pPr lvl="1">
              <a:lnSpc>
                <a:spcPct val="150000"/>
              </a:lnSpc>
              <a:buFont typeface="Wingdings" pitchFamily="2" charset="2"/>
              <a:buChar char="l"/>
            </a:pPr>
            <a:r>
              <a:rPr kumimoji="0" lang="zh-CN" altLang="en-US" sz="2400" kern="0">
                <a:latin typeface="黑体" pitchFamily="2" charset="-122"/>
                <a:ea typeface="黑体" pitchFamily="2" charset="-122"/>
              </a:rPr>
              <a:t>快速适应算法</a:t>
            </a:r>
            <a:endParaRPr kumimoji="0" lang="en-US" altLang="zh-CN" sz="2400" kern="0">
              <a:latin typeface="黑体" pitchFamily="2" charset="-122"/>
              <a:ea typeface="黑体" pitchFamily="2" charset="-122"/>
            </a:endParaRPr>
          </a:p>
          <a:p>
            <a:pPr lvl="1">
              <a:lnSpc>
                <a:spcPct val="150000"/>
              </a:lnSpc>
              <a:buFont typeface="Wingdings" pitchFamily="2" charset="2"/>
              <a:buChar char="l"/>
            </a:pPr>
            <a:r>
              <a:rPr kumimoji="0" lang="zh-CN" altLang="en-US" sz="2400" kern="0">
                <a:latin typeface="黑体" pitchFamily="2" charset="-122"/>
                <a:ea typeface="黑体" pitchFamily="2" charset="-122"/>
              </a:rPr>
              <a:t>伙伴系统</a:t>
            </a:r>
            <a:endParaRPr kumimoji="0" lang="en-US" altLang="zh-CN" sz="2400" kern="0">
              <a:latin typeface="黑体" pitchFamily="2" charset="-122"/>
              <a:ea typeface="黑体" pitchFamily="2" charset="-122"/>
            </a:endParaRPr>
          </a:p>
          <a:p>
            <a:pPr lvl="1">
              <a:lnSpc>
                <a:spcPct val="150000"/>
              </a:lnSpc>
              <a:buFont typeface="Wingdings" pitchFamily="2" charset="2"/>
              <a:buChar char="l"/>
            </a:pPr>
            <a:r>
              <a:rPr kumimoji="0" lang="zh-CN" altLang="en-US" sz="2400" kern="0">
                <a:latin typeface="黑体" pitchFamily="2" charset="-122"/>
                <a:ea typeface="黑体" pitchFamily="2" charset="-122"/>
              </a:rPr>
              <a:t>哈希算法</a:t>
            </a:r>
            <a:endParaRPr kumimoji="0" lang="zh-CN" altLang="en-US" sz="2400" kern="0" dirty="0">
              <a:latin typeface="黑体" pitchFamily="2" charset="-122"/>
              <a:ea typeface="黑体" pitchFamily="2" charset="-122"/>
            </a:endParaRPr>
          </a:p>
        </p:txBody>
      </p:sp>
    </p:spTree>
    <p:extLst>
      <p:ext uri="{BB962C8B-B14F-4D97-AF65-F5344CB8AC3E}">
        <p14:creationId xmlns:p14="http://schemas.microsoft.com/office/powerpoint/2010/main" val="196418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a16="http://schemas.microsoft.com/office/drawing/2014/main" id="{8A616DEF-1AE3-4C9B-A98F-9CD495F8FE53}"/>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a16="http://schemas.microsoft.com/office/drawing/2014/main" id="{B1E91766-A3AD-4F96-9C71-AE79017D3C97}"/>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a16="http://schemas.microsoft.com/office/drawing/2014/main" id="{900DEF65-0383-4146-8EFF-28FB683AD979}"/>
              </a:ext>
            </a:extLst>
          </p:cNvPr>
          <p:cNvGrpSpPr/>
          <p:nvPr/>
        </p:nvGrpSpPr>
        <p:grpSpPr>
          <a:xfrm>
            <a:off x="12832" y="1927444"/>
            <a:ext cx="9132242" cy="300866"/>
            <a:chOff x="2992692" y="878200"/>
            <a:chExt cx="6085996" cy="506465"/>
          </a:xfrm>
        </p:grpSpPr>
        <p:sp>
          <p:nvSpPr>
            <p:cNvPr id="22" name="剪去单角的矩形 3">
              <a:extLst>
                <a:ext uri="{FF2B5EF4-FFF2-40B4-BE49-F238E27FC236}">
                  <a16:creationId xmlns:a16="http://schemas.microsoft.com/office/drawing/2014/main" id="{01C195BC-CE54-4E5E-939D-DBAA3A8E3CAF}"/>
                </a:ext>
              </a:extLst>
            </p:cNvPr>
            <p:cNvSpPr/>
            <p:nvPr/>
          </p:nvSpPr>
          <p:spPr>
            <a:xfrm>
              <a:off x="2992692" y="878200"/>
              <a:ext cx="1930715"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快速适应算法</a:t>
              </a:r>
            </a:p>
          </p:txBody>
        </p:sp>
        <p:sp>
          <p:nvSpPr>
            <p:cNvPr id="23" name="剪去单角的矩形 4">
              <a:extLst>
                <a:ext uri="{FF2B5EF4-FFF2-40B4-BE49-F238E27FC236}">
                  <a16:creationId xmlns:a16="http://schemas.microsoft.com/office/drawing/2014/main" id="{CE82DC46-9E9C-4CCF-A785-8A4D0CC0A734}"/>
                </a:ext>
              </a:extLst>
            </p:cNvPr>
            <p:cNvSpPr/>
            <p:nvPr/>
          </p:nvSpPr>
          <p:spPr>
            <a:xfrm>
              <a:off x="4935513" y="880609"/>
              <a:ext cx="196360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伙伴算法</a:t>
              </a:r>
            </a:p>
          </p:txBody>
        </p:sp>
        <p:sp>
          <p:nvSpPr>
            <p:cNvPr id="25" name="剪去单角的矩形 4">
              <a:extLst>
                <a:ext uri="{FF2B5EF4-FFF2-40B4-BE49-F238E27FC236}">
                  <a16:creationId xmlns:a16="http://schemas.microsoft.com/office/drawing/2014/main" id="{A3A311FB-078B-4808-892C-15564A088828}"/>
                </a:ext>
              </a:extLst>
            </p:cNvPr>
            <p:cNvSpPr/>
            <p:nvPr/>
          </p:nvSpPr>
          <p:spPr>
            <a:xfrm>
              <a:off x="6894846" y="878200"/>
              <a:ext cx="2183842"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哈希算法</a:t>
              </a:r>
            </a:p>
          </p:txBody>
        </p:sp>
      </p:grpSp>
      <p:sp>
        <p:nvSpPr>
          <p:cNvPr id="26" name="内容占位符 2">
            <a:extLst>
              <a:ext uri="{FF2B5EF4-FFF2-40B4-BE49-F238E27FC236}">
                <a16:creationId xmlns:a16="http://schemas.microsoft.com/office/drawing/2014/main" id="{B90806D3-9FDF-4DBC-A0A8-EEE97883DEF7}"/>
              </a:ext>
            </a:extLst>
          </p:cNvPr>
          <p:cNvSpPr txBox="1">
            <a:spLocks/>
          </p:cNvSpPr>
          <p:nvPr/>
        </p:nvSpPr>
        <p:spPr bwMode="auto">
          <a:xfrm>
            <a:off x="323528" y="2464184"/>
            <a:ext cx="8229600" cy="35571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itchFamily="2" charset="2"/>
              <a:buChar char="l"/>
            </a:pPr>
            <a:r>
              <a:rPr kumimoji="0" lang="zh-CN" altLang="en-US" sz="2000" kern="0">
                <a:latin typeface="黑体" pitchFamily="2" charset="-122"/>
                <a:ea typeface="黑体" pitchFamily="2" charset="-122"/>
              </a:rPr>
              <a:t>又称</a:t>
            </a:r>
            <a:r>
              <a:rPr kumimoji="0" lang="zh-CN" altLang="en-US" sz="2000" b="1" kern="0">
                <a:solidFill>
                  <a:srgbClr val="FF0000"/>
                </a:solidFill>
                <a:latin typeface="黑体" pitchFamily="2" charset="-122"/>
                <a:ea typeface="黑体" pitchFamily="2" charset="-122"/>
              </a:rPr>
              <a:t>分类搜索法</a:t>
            </a:r>
            <a:endParaRPr kumimoji="0" lang="en-US" altLang="zh-CN" sz="2000" b="1" kern="0">
              <a:solidFill>
                <a:srgbClr val="FF0000"/>
              </a:solidFill>
              <a:latin typeface="黑体" pitchFamily="2" charset="-122"/>
              <a:ea typeface="黑体" pitchFamily="2" charset="-122"/>
            </a:endParaRPr>
          </a:p>
          <a:p>
            <a:pPr>
              <a:lnSpc>
                <a:spcPct val="150000"/>
              </a:lnSpc>
              <a:buFont typeface="Wingdings" pitchFamily="2" charset="2"/>
              <a:buChar char="l"/>
            </a:pPr>
            <a:r>
              <a:rPr kumimoji="0" lang="zh-CN" altLang="en-US" sz="2000" kern="0">
                <a:latin typeface="黑体" pitchFamily="2" charset="-122"/>
                <a:ea typeface="黑体" pitchFamily="2" charset="-122"/>
              </a:rPr>
              <a:t>将空闲分区</a:t>
            </a:r>
            <a:r>
              <a:rPr kumimoji="0" lang="zh-CN" altLang="en-US" sz="2000" b="1" kern="0">
                <a:solidFill>
                  <a:srgbClr val="CC00FF"/>
                </a:solidFill>
                <a:latin typeface="黑体" pitchFamily="2" charset="-122"/>
                <a:ea typeface="黑体" pitchFamily="2" charset="-122"/>
              </a:rPr>
              <a:t>按容量大小进行分类</a:t>
            </a:r>
            <a:r>
              <a:rPr kumimoji="0" lang="zh-CN" altLang="en-US" sz="2000" kern="0">
                <a:latin typeface="黑体" pitchFamily="2" charset="-122"/>
                <a:ea typeface="黑体" pitchFamily="2" charset="-122"/>
              </a:rPr>
              <a:t>，每一类具有相同容量，每一类单独设立一个空闲分区链表（空闲分区的分类根据进程常用的空间大小进行划分）</a:t>
            </a:r>
            <a:endParaRPr kumimoji="0" lang="en-US" altLang="zh-CN" sz="2000" kern="0">
              <a:latin typeface="黑体" pitchFamily="2" charset="-122"/>
              <a:ea typeface="黑体" pitchFamily="2" charset="-122"/>
            </a:endParaRPr>
          </a:p>
          <a:p>
            <a:pPr>
              <a:lnSpc>
                <a:spcPct val="150000"/>
              </a:lnSpc>
              <a:buFont typeface="Wingdings" pitchFamily="2" charset="2"/>
              <a:buChar char="l"/>
            </a:pPr>
            <a:r>
              <a:rPr kumimoji="0" lang="zh-CN" altLang="en-US" sz="2000" kern="0">
                <a:latin typeface="黑体" pitchFamily="2" charset="-122"/>
                <a:ea typeface="黑体" pitchFamily="2" charset="-122"/>
              </a:rPr>
              <a:t>系统有</a:t>
            </a:r>
            <a:r>
              <a:rPr kumimoji="0" lang="zh-CN" altLang="en-US" sz="2000" b="1" kern="0">
                <a:solidFill>
                  <a:srgbClr val="FF0000"/>
                </a:solidFill>
                <a:latin typeface="黑体" pitchFamily="2" charset="-122"/>
                <a:ea typeface="黑体" pitchFamily="2" charset="-122"/>
              </a:rPr>
              <a:t>多个</a:t>
            </a:r>
            <a:r>
              <a:rPr kumimoji="0" lang="zh-CN" altLang="en-US" sz="2000" kern="0">
                <a:latin typeface="黑体" pitchFamily="2" charset="-122"/>
                <a:ea typeface="黑体" pitchFamily="2" charset="-122"/>
              </a:rPr>
              <a:t>空闲分区链表</a:t>
            </a:r>
            <a:endParaRPr kumimoji="0" lang="en-US" altLang="zh-CN" sz="2000" kern="0">
              <a:latin typeface="黑体" pitchFamily="2" charset="-122"/>
              <a:ea typeface="黑体" pitchFamily="2" charset="-122"/>
            </a:endParaRPr>
          </a:p>
          <a:p>
            <a:pPr>
              <a:lnSpc>
                <a:spcPct val="150000"/>
              </a:lnSpc>
              <a:buFont typeface="Wingdings" pitchFamily="2" charset="2"/>
              <a:buChar char="l"/>
            </a:pPr>
            <a:r>
              <a:rPr kumimoji="0" lang="zh-CN" altLang="en-US" sz="2000" kern="0">
                <a:latin typeface="黑体" pitchFamily="2" charset="-122"/>
                <a:ea typeface="黑体" pitchFamily="2" charset="-122"/>
              </a:rPr>
              <a:t>在内存中设立一张</a:t>
            </a:r>
            <a:r>
              <a:rPr kumimoji="0" lang="zh-CN" altLang="en-US" sz="2000" b="1" kern="0">
                <a:solidFill>
                  <a:srgbClr val="FF0000"/>
                </a:solidFill>
                <a:latin typeface="黑体" pitchFamily="2" charset="-122"/>
                <a:ea typeface="黑体" pitchFamily="2" charset="-122"/>
              </a:rPr>
              <a:t>管理索引表</a:t>
            </a:r>
            <a:r>
              <a:rPr kumimoji="0" lang="zh-CN" altLang="en-US" sz="2000" kern="0">
                <a:latin typeface="黑体" pitchFamily="2" charset="-122"/>
                <a:ea typeface="黑体" pitchFamily="2" charset="-122"/>
              </a:rPr>
              <a:t>，每个表项对应一类空闲分区，并记录该类空闲分区链表表头指针</a:t>
            </a:r>
            <a:endParaRPr kumimoji="0" lang="zh-CN" altLang="en-US" sz="2000" kern="0" dirty="0">
              <a:latin typeface="黑体" pitchFamily="2" charset="-122"/>
              <a:ea typeface="黑体" pitchFamily="2" charset="-122"/>
            </a:endParaRPr>
          </a:p>
        </p:txBody>
      </p:sp>
    </p:spTree>
    <p:extLst>
      <p:ext uri="{BB962C8B-B14F-4D97-AF65-F5344CB8AC3E}">
        <p14:creationId xmlns:p14="http://schemas.microsoft.com/office/powerpoint/2010/main" val="1502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a16="http://schemas.microsoft.com/office/drawing/2014/main" id="{8A616DEF-1AE3-4C9B-A98F-9CD495F8FE53}"/>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a16="http://schemas.microsoft.com/office/drawing/2014/main" id="{B1E91766-A3AD-4F96-9C71-AE79017D3C97}"/>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a16="http://schemas.microsoft.com/office/drawing/2014/main" id="{900DEF65-0383-4146-8EFF-28FB683AD979}"/>
              </a:ext>
            </a:extLst>
          </p:cNvPr>
          <p:cNvGrpSpPr/>
          <p:nvPr/>
        </p:nvGrpSpPr>
        <p:grpSpPr>
          <a:xfrm>
            <a:off x="12832" y="1927444"/>
            <a:ext cx="9132242" cy="300866"/>
            <a:chOff x="2992692" y="878200"/>
            <a:chExt cx="6085996" cy="506465"/>
          </a:xfrm>
        </p:grpSpPr>
        <p:sp>
          <p:nvSpPr>
            <p:cNvPr id="22" name="剪去单角的矩形 3">
              <a:extLst>
                <a:ext uri="{FF2B5EF4-FFF2-40B4-BE49-F238E27FC236}">
                  <a16:creationId xmlns:a16="http://schemas.microsoft.com/office/drawing/2014/main" id="{01C195BC-CE54-4E5E-939D-DBAA3A8E3CAF}"/>
                </a:ext>
              </a:extLst>
            </p:cNvPr>
            <p:cNvSpPr/>
            <p:nvPr/>
          </p:nvSpPr>
          <p:spPr>
            <a:xfrm>
              <a:off x="2992692" y="878200"/>
              <a:ext cx="1930715"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快速适应算法</a:t>
              </a:r>
            </a:p>
          </p:txBody>
        </p:sp>
        <p:sp>
          <p:nvSpPr>
            <p:cNvPr id="23" name="剪去单角的矩形 4">
              <a:extLst>
                <a:ext uri="{FF2B5EF4-FFF2-40B4-BE49-F238E27FC236}">
                  <a16:creationId xmlns:a16="http://schemas.microsoft.com/office/drawing/2014/main" id="{CE82DC46-9E9C-4CCF-A785-8A4D0CC0A734}"/>
                </a:ext>
              </a:extLst>
            </p:cNvPr>
            <p:cNvSpPr/>
            <p:nvPr/>
          </p:nvSpPr>
          <p:spPr>
            <a:xfrm>
              <a:off x="4935513" y="880609"/>
              <a:ext cx="196360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伙伴算法</a:t>
              </a:r>
            </a:p>
          </p:txBody>
        </p:sp>
        <p:sp>
          <p:nvSpPr>
            <p:cNvPr id="25" name="剪去单角的矩形 4">
              <a:extLst>
                <a:ext uri="{FF2B5EF4-FFF2-40B4-BE49-F238E27FC236}">
                  <a16:creationId xmlns:a16="http://schemas.microsoft.com/office/drawing/2014/main" id="{A3A311FB-078B-4808-892C-15564A088828}"/>
                </a:ext>
              </a:extLst>
            </p:cNvPr>
            <p:cNvSpPr/>
            <p:nvPr/>
          </p:nvSpPr>
          <p:spPr>
            <a:xfrm>
              <a:off x="6894846" y="878200"/>
              <a:ext cx="2183842"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哈希算法</a:t>
              </a:r>
            </a:p>
          </p:txBody>
        </p:sp>
      </p:grpSp>
      <p:sp>
        <p:nvSpPr>
          <p:cNvPr id="20" name="内容占位符 2">
            <a:extLst>
              <a:ext uri="{FF2B5EF4-FFF2-40B4-BE49-F238E27FC236}">
                <a16:creationId xmlns:a16="http://schemas.microsoft.com/office/drawing/2014/main" id="{1AA79C23-64CF-4094-93B5-BA2E6BFFB358}"/>
              </a:ext>
            </a:extLst>
          </p:cNvPr>
          <p:cNvSpPr txBox="1">
            <a:spLocks/>
          </p:cNvSpPr>
          <p:nvPr/>
        </p:nvSpPr>
        <p:spPr bwMode="auto">
          <a:xfrm>
            <a:off x="583231" y="2819984"/>
            <a:ext cx="8001056" cy="30112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itchFamily="2" charset="2"/>
              <a:buChar char="l"/>
            </a:pPr>
            <a:r>
              <a:rPr kumimoji="0" lang="zh-CN" altLang="en-US" sz="2400" kern="0">
                <a:latin typeface="黑体" pitchFamily="2" charset="-122"/>
                <a:ea typeface="黑体" pitchFamily="2" charset="-122"/>
              </a:rPr>
              <a:t>优点：查找效率高；空闲分区分配时，</a:t>
            </a:r>
            <a:r>
              <a:rPr kumimoji="0" lang="zh-CN" altLang="en-US" sz="2400" b="1" kern="0">
                <a:solidFill>
                  <a:srgbClr val="FF0000"/>
                </a:solidFill>
                <a:latin typeface="黑体" pitchFamily="2" charset="-122"/>
                <a:ea typeface="黑体" pitchFamily="2" charset="-122"/>
              </a:rPr>
              <a:t>不产生分割</a:t>
            </a:r>
            <a:r>
              <a:rPr kumimoji="0" lang="zh-CN" altLang="en-US" sz="2400" kern="0">
                <a:latin typeface="黑体" pitchFamily="2" charset="-122"/>
                <a:ea typeface="黑体" pitchFamily="2" charset="-122"/>
              </a:rPr>
              <a:t>，能保留大分区，</a:t>
            </a:r>
            <a:r>
              <a:rPr kumimoji="0" lang="zh-CN" altLang="en-US" sz="2400" b="1" kern="0">
                <a:solidFill>
                  <a:srgbClr val="FF0000"/>
                </a:solidFill>
                <a:latin typeface="黑体" pitchFamily="2" charset="-122"/>
                <a:ea typeface="黑体" pitchFamily="2" charset="-122"/>
              </a:rPr>
              <a:t>也不产生内存碎片</a:t>
            </a:r>
            <a:endParaRPr kumimoji="0" lang="en-US" altLang="zh-CN" sz="2400" b="1" kern="0">
              <a:solidFill>
                <a:srgbClr val="FF0000"/>
              </a:solidFill>
              <a:latin typeface="黑体" pitchFamily="2" charset="-122"/>
              <a:ea typeface="黑体" pitchFamily="2" charset="-122"/>
            </a:endParaRPr>
          </a:p>
          <a:p>
            <a:pPr>
              <a:lnSpc>
                <a:spcPct val="150000"/>
              </a:lnSpc>
              <a:buFont typeface="Wingdings" pitchFamily="2" charset="2"/>
              <a:buChar char="l"/>
            </a:pPr>
            <a:r>
              <a:rPr kumimoji="0" lang="zh-CN" altLang="en-US" sz="2400" kern="0">
                <a:latin typeface="黑体" pitchFamily="2" charset="-122"/>
                <a:ea typeface="黑体" pitchFamily="2" charset="-122"/>
              </a:rPr>
              <a:t>缺点：为有效合并分区，分区归还主存算法复杂，系统开销大；分配分区以进程为单位，存在浪费；以空间换取时间</a:t>
            </a:r>
            <a:endParaRPr kumimoji="0" lang="zh-CN" altLang="en-US" sz="2400" kern="0" dirty="0">
              <a:latin typeface="黑体" pitchFamily="2" charset="-122"/>
              <a:ea typeface="黑体" pitchFamily="2" charset="-122"/>
            </a:endParaRPr>
          </a:p>
        </p:txBody>
      </p:sp>
    </p:spTree>
    <p:extLst>
      <p:ext uri="{BB962C8B-B14F-4D97-AF65-F5344CB8AC3E}">
        <p14:creationId xmlns:p14="http://schemas.microsoft.com/office/powerpoint/2010/main" val="257471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a16="http://schemas.microsoft.com/office/drawing/2014/main" id="{8A616DEF-1AE3-4C9B-A98F-9CD495F8FE53}"/>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a16="http://schemas.microsoft.com/office/drawing/2014/main" id="{B1E91766-A3AD-4F96-9C71-AE79017D3C97}"/>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a16="http://schemas.microsoft.com/office/drawing/2014/main" id="{900DEF65-0383-4146-8EFF-28FB683AD979}"/>
              </a:ext>
            </a:extLst>
          </p:cNvPr>
          <p:cNvGrpSpPr/>
          <p:nvPr/>
        </p:nvGrpSpPr>
        <p:grpSpPr>
          <a:xfrm>
            <a:off x="12832" y="1927444"/>
            <a:ext cx="9132242" cy="300866"/>
            <a:chOff x="2992692" y="878200"/>
            <a:chExt cx="6085996" cy="506465"/>
          </a:xfrm>
        </p:grpSpPr>
        <p:sp>
          <p:nvSpPr>
            <p:cNvPr id="22" name="剪去单角的矩形 3">
              <a:extLst>
                <a:ext uri="{FF2B5EF4-FFF2-40B4-BE49-F238E27FC236}">
                  <a16:creationId xmlns:a16="http://schemas.microsoft.com/office/drawing/2014/main" id="{01C195BC-CE54-4E5E-939D-DBAA3A8E3CAF}"/>
                </a:ext>
              </a:extLst>
            </p:cNvPr>
            <p:cNvSpPr/>
            <p:nvPr/>
          </p:nvSpPr>
          <p:spPr>
            <a:xfrm>
              <a:off x="2992692" y="878200"/>
              <a:ext cx="1930715"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快速适应算法</a:t>
              </a:r>
            </a:p>
          </p:txBody>
        </p:sp>
        <p:sp>
          <p:nvSpPr>
            <p:cNvPr id="23" name="剪去单角的矩形 4">
              <a:extLst>
                <a:ext uri="{FF2B5EF4-FFF2-40B4-BE49-F238E27FC236}">
                  <a16:creationId xmlns:a16="http://schemas.microsoft.com/office/drawing/2014/main" id="{CE82DC46-9E9C-4CCF-A785-8A4D0CC0A734}"/>
                </a:ext>
              </a:extLst>
            </p:cNvPr>
            <p:cNvSpPr/>
            <p:nvPr/>
          </p:nvSpPr>
          <p:spPr>
            <a:xfrm>
              <a:off x="4935513" y="880609"/>
              <a:ext cx="196360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伙伴算法</a:t>
              </a:r>
            </a:p>
          </p:txBody>
        </p:sp>
        <p:sp>
          <p:nvSpPr>
            <p:cNvPr id="25" name="剪去单角的矩形 4">
              <a:extLst>
                <a:ext uri="{FF2B5EF4-FFF2-40B4-BE49-F238E27FC236}">
                  <a16:creationId xmlns:a16="http://schemas.microsoft.com/office/drawing/2014/main" id="{A3A311FB-078B-4808-892C-15564A088828}"/>
                </a:ext>
              </a:extLst>
            </p:cNvPr>
            <p:cNvSpPr/>
            <p:nvPr/>
          </p:nvSpPr>
          <p:spPr>
            <a:xfrm>
              <a:off x="6894846" y="878200"/>
              <a:ext cx="2183842"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哈希算法</a:t>
              </a:r>
            </a:p>
          </p:txBody>
        </p:sp>
      </p:grpSp>
      <p:sp>
        <p:nvSpPr>
          <p:cNvPr id="24" name="内容占位符 2">
            <a:extLst>
              <a:ext uri="{FF2B5EF4-FFF2-40B4-BE49-F238E27FC236}">
                <a16:creationId xmlns:a16="http://schemas.microsoft.com/office/drawing/2014/main" id="{1A00590C-EC5F-4749-9E05-5252E97DD4FF}"/>
              </a:ext>
            </a:extLst>
          </p:cNvPr>
          <p:cNvSpPr txBox="1">
            <a:spLocks/>
          </p:cNvSpPr>
          <p:nvPr/>
        </p:nvSpPr>
        <p:spPr bwMode="auto">
          <a:xfrm>
            <a:off x="445549" y="2321333"/>
            <a:ext cx="8229600" cy="24048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itchFamily="2" charset="2"/>
              <a:buChar char="l"/>
            </a:pPr>
            <a:r>
              <a:rPr kumimoji="0" lang="zh-CN" altLang="en-US" sz="2400" kern="0">
                <a:latin typeface="黑体" pitchFamily="2" charset="-122"/>
                <a:ea typeface="黑体" pitchFamily="2" charset="-122"/>
              </a:rPr>
              <a:t>固定分区限制了活动进程的数目，当进程大小与空闲分区大小不匹配时，</a:t>
            </a:r>
            <a:r>
              <a:rPr kumimoji="0" lang="zh-CN" altLang="en-US" sz="2400" kern="0">
                <a:solidFill>
                  <a:srgbClr val="FF0000"/>
                </a:solidFill>
                <a:latin typeface="黑体" pitchFamily="2" charset="-122"/>
                <a:ea typeface="黑体" pitchFamily="2" charset="-122"/>
              </a:rPr>
              <a:t>内存空间利用率很</a:t>
            </a:r>
            <a:r>
              <a:rPr kumimoji="0" lang="zh-CN" altLang="en-US" sz="2400" kern="0">
                <a:latin typeface="黑体" pitchFamily="2" charset="-122"/>
                <a:ea typeface="黑体" pitchFamily="2" charset="-122"/>
              </a:rPr>
              <a:t>低</a:t>
            </a:r>
            <a:endParaRPr kumimoji="0" lang="en-US" altLang="zh-CN" sz="2400" kern="0">
              <a:latin typeface="黑体" pitchFamily="2" charset="-122"/>
              <a:ea typeface="黑体" pitchFamily="2" charset="-122"/>
            </a:endParaRPr>
          </a:p>
          <a:p>
            <a:pPr>
              <a:lnSpc>
                <a:spcPct val="150000"/>
              </a:lnSpc>
              <a:buFont typeface="Wingdings" pitchFamily="2" charset="2"/>
              <a:buChar char="l"/>
            </a:pPr>
            <a:r>
              <a:rPr kumimoji="0" lang="zh-CN" altLang="en-US" sz="2400" kern="0">
                <a:latin typeface="黑体" pitchFamily="2" charset="-122"/>
                <a:ea typeface="黑体" pitchFamily="2" charset="-122"/>
              </a:rPr>
              <a:t>动态分区算法复杂，回收空闲分区</a:t>
            </a:r>
            <a:r>
              <a:rPr kumimoji="0" lang="zh-CN" altLang="en-US" sz="2400" kern="0">
                <a:solidFill>
                  <a:srgbClr val="FF0000"/>
                </a:solidFill>
                <a:latin typeface="黑体" pitchFamily="2" charset="-122"/>
                <a:ea typeface="黑体" pitchFamily="2" charset="-122"/>
              </a:rPr>
              <a:t>系统开销大</a:t>
            </a:r>
            <a:endParaRPr kumimoji="0" lang="en-US" altLang="zh-CN" sz="2400" kern="0">
              <a:solidFill>
                <a:srgbClr val="FF0000"/>
              </a:solidFill>
              <a:latin typeface="黑体" pitchFamily="2" charset="-122"/>
              <a:ea typeface="黑体" pitchFamily="2" charset="-122"/>
            </a:endParaRPr>
          </a:p>
          <a:p>
            <a:pPr>
              <a:lnSpc>
                <a:spcPct val="150000"/>
              </a:lnSpc>
              <a:buFont typeface="Wingdings" pitchFamily="2" charset="2"/>
              <a:buChar char="l"/>
            </a:pPr>
            <a:r>
              <a:rPr kumimoji="0" lang="zh-CN" altLang="en-US" sz="2400" kern="0">
                <a:latin typeface="黑体" pitchFamily="2" charset="-122"/>
                <a:ea typeface="黑体" pitchFamily="2" charset="-122"/>
              </a:rPr>
              <a:t>伙伴系统是一种折衷</a:t>
            </a:r>
            <a:endParaRPr kumimoji="0" lang="zh-CN" altLang="en-US" sz="2400" kern="0" dirty="0">
              <a:latin typeface="黑体" pitchFamily="2" charset="-122"/>
              <a:ea typeface="黑体" pitchFamily="2" charset="-122"/>
            </a:endParaRPr>
          </a:p>
        </p:txBody>
      </p:sp>
      <p:sp>
        <p:nvSpPr>
          <p:cNvPr id="26" name="内容占位符 2">
            <a:extLst>
              <a:ext uri="{FF2B5EF4-FFF2-40B4-BE49-F238E27FC236}">
                <a16:creationId xmlns:a16="http://schemas.microsoft.com/office/drawing/2014/main" id="{E1C15343-4679-4AFC-A2F5-B31581836788}"/>
              </a:ext>
            </a:extLst>
          </p:cNvPr>
          <p:cNvSpPr txBox="1">
            <a:spLocks/>
          </p:cNvSpPr>
          <p:nvPr/>
        </p:nvSpPr>
        <p:spPr bwMode="auto">
          <a:xfrm>
            <a:off x="383234" y="5134201"/>
            <a:ext cx="8401050" cy="11521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itchFamily="2" charset="2"/>
              <a:buChar char="u"/>
            </a:pPr>
            <a:r>
              <a:rPr kumimoji="0" lang="zh-CN" altLang="en-US" sz="2000" kern="0" dirty="0">
                <a:latin typeface="黑体" pitchFamily="2" charset="-122"/>
                <a:ea typeface="黑体" pitchFamily="2" charset="-122"/>
              </a:rPr>
              <a:t>分区大小为</a:t>
            </a:r>
            <a:r>
              <a:rPr kumimoji="0" lang="en-US" altLang="zh-CN" sz="2000" kern="0" dirty="0">
                <a:latin typeface="黑体" pitchFamily="2" charset="-122"/>
                <a:ea typeface="黑体" pitchFamily="2" charset="-122"/>
              </a:rPr>
              <a:t>2</a:t>
            </a:r>
            <a:r>
              <a:rPr kumimoji="0" lang="zh-CN" altLang="en-US" sz="2000" kern="0" dirty="0">
                <a:latin typeface="黑体" pitchFamily="2" charset="-122"/>
                <a:ea typeface="黑体" pitchFamily="2" charset="-122"/>
              </a:rPr>
              <a:t>的</a:t>
            </a:r>
            <a:r>
              <a:rPr kumimoji="0" lang="en-US" altLang="zh-CN" sz="2000" kern="0" dirty="0">
                <a:latin typeface="黑体" pitchFamily="2" charset="-122"/>
                <a:ea typeface="黑体" pitchFamily="2" charset="-122"/>
              </a:rPr>
              <a:t>k</a:t>
            </a:r>
            <a:r>
              <a:rPr kumimoji="0" lang="zh-CN" altLang="en-US" sz="2000" kern="0" dirty="0">
                <a:latin typeface="黑体" pitchFamily="2" charset="-122"/>
                <a:ea typeface="黑体" pitchFamily="2" charset="-122"/>
              </a:rPr>
              <a:t>次幂，</a:t>
            </a:r>
            <a:r>
              <a:rPr kumimoji="0" lang="en-US" altLang="zh-CN" sz="2000" kern="0" dirty="0">
                <a:latin typeface="黑体" pitchFamily="2" charset="-122"/>
                <a:ea typeface="黑体" pitchFamily="2" charset="-122"/>
              </a:rPr>
              <a:t>k</a:t>
            </a:r>
            <a:r>
              <a:rPr kumimoji="0" lang="zh-CN" altLang="en-US" sz="2000" kern="0" dirty="0">
                <a:latin typeface="黑体" pitchFamily="2" charset="-122"/>
                <a:ea typeface="黑体" pitchFamily="2" charset="-122"/>
              </a:rPr>
              <a:t>为整数，</a:t>
            </a:r>
            <a:r>
              <a:rPr kumimoji="0" lang="en-US" altLang="zh-CN" sz="2000" kern="0" dirty="0">
                <a:latin typeface="黑体" pitchFamily="2" charset="-122"/>
                <a:ea typeface="黑体" pitchFamily="2" charset="-122"/>
              </a:rPr>
              <a:t>1&lt;=k&lt;=m,2</a:t>
            </a:r>
            <a:r>
              <a:rPr kumimoji="0" lang="en-US" altLang="zh-CN" sz="2000" kern="0" baseline="30000" dirty="0">
                <a:latin typeface="黑体" pitchFamily="2" charset="-122"/>
                <a:ea typeface="黑体" pitchFamily="2" charset="-122"/>
              </a:rPr>
              <a:t>m</a:t>
            </a:r>
            <a:r>
              <a:rPr kumimoji="0" lang="zh-CN" altLang="en-US" sz="2000" kern="0" dirty="0">
                <a:latin typeface="黑体" pitchFamily="2" charset="-122"/>
                <a:ea typeface="黑体" pitchFamily="2" charset="-122"/>
              </a:rPr>
              <a:t>是整个可分配内存的大小</a:t>
            </a:r>
            <a:endParaRPr kumimoji="0" lang="en-US" altLang="zh-CN" sz="2000" kern="0" dirty="0">
              <a:latin typeface="黑体" pitchFamily="2" charset="-122"/>
              <a:ea typeface="黑体" pitchFamily="2" charset="-122"/>
            </a:endParaRPr>
          </a:p>
          <a:p>
            <a:pPr>
              <a:lnSpc>
                <a:spcPct val="150000"/>
              </a:lnSpc>
              <a:buFont typeface="Wingdings" pitchFamily="2" charset="2"/>
              <a:buChar char="u"/>
            </a:pPr>
            <a:r>
              <a:rPr kumimoji="0" lang="zh-CN" altLang="en-US" sz="2000" kern="0" dirty="0">
                <a:latin typeface="黑体" pitchFamily="2" charset="-122"/>
                <a:ea typeface="黑体" pitchFamily="2" charset="-122"/>
              </a:rPr>
              <a:t>将空闲分区按大小进行分类，每一类单独设立一个空闲分区双向链表</a:t>
            </a:r>
            <a:endParaRPr kumimoji="0" lang="en-US" altLang="zh-CN" sz="2000" kern="0" dirty="0">
              <a:latin typeface="黑体" pitchFamily="2" charset="-122"/>
              <a:ea typeface="黑体" pitchFamily="2" charset="-122"/>
            </a:endParaRPr>
          </a:p>
        </p:txBody>
      </p:sp>
    </p:spTree>
    <p:extLst>
      <p:ext uri="{BB962C8B-B14F-4D97-AF65-F5344CB8AC3E}">
        <p14:creationId xmlns:p14="http://schemas.microsoft.com/office/powerpoint/2010/main" val="33408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xEl>
                                              <p:pRg st="1" end="1"/>
                                            </p:txEl>
                                          </p:spTgt>
                                        </p:tgtEl>
                                        <p:attrNameLst>
                                          <p:attrName>style.visibility</p:attrName>
                                        </p:attrNameLst>
                                      </p:cBhvr>
                                      <p:to>
                                        <p:strVal val="visible"/>
                                      </p:to>
                                    </p:set>
                                    <p:anim calcmode="lin" valueType="num">
                                      <p:cBhvr additive="base">
                                        <p:cTn id="13"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a16="http://schemas.microsoft.com/office/drawing/2014/main" id="{8A616DEF-1AE3-4C9B-A98F-9CD495F8FE53}"/>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a16="http://schemas.microsoft.com/office/drawing/2014/main" id="{B1E91766-A3AD-4F96-9C71-AE79017D3C97}"/>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a16="http://schemas.microsoft.com/office/drawing/2014/main" id="{900DEF65-0383-4146-8EFF-28FB683AD979}"/>
              </a:ext>
            </a:extLst>
          </p:cNvPr>
          <p:cNvGrpSpPr/>
          <p:nvPr/>
        </p:nvGrpSpPr>
        <p:grpSpPr>
          <a:xfrm>
            <a:off x="12832" y="1927444"/>
            <a:ext cx="9132242" cy="300866"/>
            <a:chOff x="2992692" y="878200"/>
            <a:chExt cx="6085996" cy="506465"/>
          </a:xfrm>
        </p:grpSpPr>
        <p:sp>
          <p:nvSpPr>
            <p:cNvPr id="22" name="剪去单角的矩形 3">
              <a:extLst>
                <a:ext uri="{FF2B5EF4-FFF2-40B4-BE49-F238E27FC236}">
                  <a16:creationId xmlns:a16="http://schemas.microsoft.com/office/drawing/2014/main" id="{01C195BC-CE54-4E5E-939D-DBAA3A8E3CAF}"/>
                </a:ext>
              </a:extLst>
            </p:cNvPr>
            <p:cNvSpPr/>
            <p:nvPr/>
          </p:nvSpPr>
          <p:spPr>
            <a:xfrm>
              <a:off x="2992692" y="878200"/>
              <a:ext cx="1930715"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快速适应算法</a:t>
              </a:r>
            </a:p>
          </p:txBody>
        </p:sp>
        <p:sp>
          <p:nvSpPr>
            <p:cNvPr id="23" name="剪去单角的矩形 4">
              <a:extLst>
                <a:ext uri="{FF2B5EF4-FFF2-40B4-BE49-F238E27FC236}">
                  <a16:creationId xmlns:a16="http://schemas.microsoft.com/office/drawing/2014/main" id="{CE82DC46-9E9C-4CCF-A785-8A4D0CC0A734}"/>
                </a:ext>
              </a:extLst>
            </p:cNvPr>
            <p:cNvSpPr/>
            <p:nvPr/>
          </p:nvSpPr>
          <p:spPr>
            <a:xfrm>
              <a:off x="4935513" y="880609"/>
              <a:ext cx="196360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伙伴算法</a:t>
              </a:r>
            </a:p>
          </p:txBody>
        </p:sp>
        <p:sp>
          <p:nvSpPr>
            <p:cNvPr id="25" name="剪去单角的矩形 4">
              <a:extLst>
                <a:ext uri="{FF2B5EF4-FFF2-40B4-BE49-F238E27FC236}">
                  <a16:creationId xmlns:a16="http://schemas.microsoft.com/office/drawing/2014/main" id="{A3A311FB-078B-4808-892C-15564A088828}"/>
                </a:ext>
              </a:extLst>
            </p:cNvPr>
            <p:cNvSpPr/>
            <p:nvPr/>
          </p:nvSpPr>
          <p:spPr>
            <a:xfrm>
              <a:off x="6894846" y="878200"/>
              <a:ext cx="2183842"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哈希算法</a:t>
              </a:r>
            </a:p>
          </p:txBody>
        </p:sp>
      </p:grpSp>
      <p:sp>
        <p:nvSpPr>
          <p:cNvPr id="27" name="内容占位符 2">
            <a:extLst>
              <a:ext uri="{FF2B5EF4-FFF2-40B4-BE49-F238E27FC236}">
                <a16:creationId xmlns:a16="http://schemas.microsoft.com/office/drawing/2014/main" id="{C61C2A3A-51A2-4BFB-B70C-AEC31C96FB36}"/>
              </a:ext>
            </a:extLst>
          </p:cNvPr>
          <p:cNvSpPr txBox="1">
            <a:spLocks/>
          </p:cNvSpPr>
          <p:nvPr/>
        </p:nvSpPr>
        <p:spPr bwMode="auto">
          <a:xfrm>
            <a:off x="383234" y="2418132"/>
            <a:ext cx="8401050" cy="38730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itchFamily="2" charset="2"/>
              <a:buChar char="u"/>
            </a:pPr>
            <a:r>
              <a:rPr kumimoji="0" lang="zh-CN" altLang="en-US" sz="2000" kern="0">
                <a:latin typeface="黑体" pitchFamily="2" charset="-122"/>
                <a:ea typeface="黑体" pitchFamily="2" charset="-122"/>
              </a:rPr>
              <a:t>当需要为进程分配长度为</a:t>
            </a:r>
            <a:r>
              <a:rPr kumimoji="0" lang="en-US" altLang="zh-CN" sz="2000" kern="0">
                <a:latin typeface="黑体" pitchFamily="2" charset="-122"/>
                <a:ea typeface="黑体" pitchFamily="2" charset="-122"/>
              </a:rPr>
              <a:t>n</a:t>
            </a:r>
            <a:r>
              <a:rPr kumimoji="0" lang="zh-CN" altLang="en-US" sz="2000" kern="0">
                <a:latin typeface="黑体" pitchFamily="2" charset="-122"/>
                <a:ea typeface="黑体" pitchFamily="2" charset="-122"/>
              </a:rPr>
              <a:t>的存储空间时，首先计算</a:t>
            </a:r>
            <a:r>
              <a:rPr kumimoji="0" lang="en-US" altLang="zh-CN" sz="2000" kern="0">
                <a:latin typeface="黑体" pitchFamily="2" charset="-122"/>
                <a:ea typeface="黑体" pitchFamily="2" charset="-122"/>
              </a:rPr>
              <a:t>i</a:t>
            </a:r>
            <a:r>
              <a:rPr kumimoji="0" lang="zh-CN" altLang="en-US" sz="2000" kern="0">
                <a:latin typeface="黑体" pitchFamily="2" charset="-122"/>
                <a:ea typeface="黑体" pitchFamily="2" charset="-122"/>
              </a:rPr>
              <a:t>值，使</a:t>
            </a:r>
            <a:r>
              <a:rPr kumimoji="0" lang="en-US" altLang="zh-CN" sz="2000" kern="0">
                <a:latin typeface="黑体" pitchFamily="2" charset="-122"/>
                <a:ea typeface="黑体" pitchFamily="2" charset="-122"/>
              </a:rPr>
              <a:t>2</a:t>
            </a:r>
            <a:r>
              <a:rPr kumimoji="0" lang="en-US" altLang="zh-CN" sz="2000" kern="0" baseline="30000">
                <a:latin typeface="黑体" pitchFamily="2" charset="-122"/>
                <a:ea typeface="黑体" pitchFamily="2" charset="-122"/>
              </a:rPr>
              <a:t>i-1</a:t>
            </a:r>
            <a:r>
              <a:rPr kumimoji="0" lang="en-US" altLang="zh-CN" sz="2000" kern="0">
                <a:latin typeface="黑体" pitchFamily="2" charset="-122"/>
                <a:ea typeface="黑体" pitchFamily="2" charset="-122"/>
              </a:rPr>
              <a:t>&lt;n&lt;=2</a:t>
            </a:r>
            <a:r>
              <a:rPr kumimoji="0" lang="en-US" altLang="zh-CN" sz="2000" kern="0" baseline="30000">
                <a:latin typeface="黑体" pitchFamily="2" charset="-122"/>
                <a:ea typeface="黑体" pitchFamily="2" charset="-122"/>
              </a:rPr>
              <a:t>i</a:t>
            </a:r>
            <a:r>
              <a:rPr kumimoji="0" lang="zh-CN" altLang="en-US" sz="2000" kern="0">
                <a:latin typeface="黑体" pitchFamily="2" charset="-122"/>
                <a:ea typeface="黑体" pitchFamily="2" charset="-122"/>
              </a:rPr>
              <a:t>，然后在空闲分区大小为</a:t>
            </a:r>
            <a:r>
              <a:rPr kumimoji="0" lang="en-US" altLang="zh-CN" sz="2000" kern="0">
                <a:latin typeface="黑体" pitchFamily="2" charset="-122"/>
                <a:ea typeface="黑体" pitchFamily="2" charset="-122"/>
              </a:rPr>
              <a:t>2</a:t>
            </a:r>
            <a:r>
              <a:rPr kumimoji="0" lang="en-US" altLang="zh-CN" sz="2000" kern="0" baseline="30000">
                <a:latin typeface="黑体" pitchFamily="2" charset="-122"/>
                <a:ea typeface="黑体" pitchFamily="2" charset="-122"/>
              </a:rPr>
              <a:t>i</a:t>
            </a:r>
            <a:r>
              <a:rPr kumimoji="0" lang="zh-CN" altLang="en-US" sz="2000" kern="0">
                <a:latin typeface="黑体" pitchFamily="2" charset="-122"/>
                <a:ea typeface="黑体" pitchFamily="2" charset="-122"/>
              </a:rPr>
              <a:t>的空闲分区双向链表中查找，找到即分配；否则在空闲分区大小为</a:t>
            </a:r>
            <a:r>
              <a:rPr kumimoji="0" lang="en-US" altLang="zh-CN" sz="2000" kern="0">
                <a:latin typeface="黑体" pitchFamily="2" charset="-122"/>
                <a:ea typeface="黑体" pitchFamily="2" charset="-122"/>
              </a:rPr>
              <a:t>2</a:t>
            </a:r>
            <a:r>
              <a:rPr kumimoji="0" lang="en-US" altLang="zh-CN" sz="2000" kern="0" baseline="30000">
                <a:latin typeface="黑体" pitchFamily="2" charset="-122"/>
                <a:ea typeface="黑体" pitchFamily="2" charset="-122"/>
              </a:rPr>
              <a:t>i+1</a:t>
            </a:r>
            <a:r>
              <a:rPr kumimoji="0" lang="zh-CN" altLang="en-US" sz="2000" kern="0">
                <a:latin typeface="黑体" pitchFamily="2" charset="-122"/>
                <a:ea typeface="黑体" pitchFamily="2" charset="-122"/>
              </a:rPr>
              <a:t>的空闲分区双向链表中寻找</a:t>
            </a:r>
            <a:endParaRPr kumimoji="0" lang="en-US" altLang="zh-CN" sz="2000" kern="0">
              <a:latin typeface="黑体" pitchFamily="2" charset="-122"/>
              <a:ea typeface="黑体" pitchFamily="2" charset="-122"/>
            </a:endParaRPr>
          </a:p>
          <a:p>
            <a:pPr>
              <a:lnSpc>
                <a:spcPct val="150000"/>
              </a:lnSpc>
              <a:buFont typeface="Wingdings" pitchFamily="2" charset="2"/>
              <a:buChar char="u"/>
            </a:pPr>
            <a:r>
              <a:rPr kumimoji="0" lang="zh-CN" altLang="en-US" sz="2000" kern="0">
                <a:latin typeface="黑体" pitchFamily="2" charset="-122"/>
                <a:ea typeface="黑体" pitchFamily="2" charset="-122"/>
              </a:rPr>
              <a:t>如存在大小为</a:t>
            </a:r>
            <a:r>
              <a:rPr kumimoji="0" lang="en-US" altLang="zh-CN" sz="2000" kern="0">
                <a:latin typeface="黑体" pitchFamily="2" charset="-122"/>
                <a:ea typeface="黑体" pitchFamily="2" charset="-122"/>
              </a:rPr>
              <a:t>2</a:t>
            </a:r>
            <a:r>
              <a:rPr kumimoji="0" lang="en-US" altLang="zh-CN" sz="2000" kern="0" baseline="30000">
                <a:latin typeface="黑体" pitchFamily="2" charset="-122"/>
                <a:ea typeface="黑体" pitchFamily="2" charset="-122"/>
              </a:rPr>
              <a:t>i+1</a:t>
            </a:r>
            <a:r>
              <a:rPr kumimoji="0" lang="zh-CN" altLang="en-US" sz="2000" kern="0">
                <a:latin typeface="黑体" pitchFamily="2" charset="-122"/>
                <a:ea typeface="黑体" pitchFamily="2" charset="-122"/>
              </a:rPr>
              <a:t>的一个空闲分区，则将各分区分为相等的两个分区（伙伴），其中一个用于分配，另一个加入大小为</a:t>
            </a:r>
            <a:r>
              <a:rPr kumimoji="0" lang="en-US" altLang="zh-CN" sz="2000" kern="0">
                <a:latin typeface="黑体" pitchFamily="2" charset="-122"/>
                <a:ea typeface="黑体" pitchFamily="2" charset="-122"/>
              </a:rPr>
              <a:t>2</a:t>
            </a:r>
            <a:r>
              <a:rPr kumimoji="0" lang="en-US" altLang="zh-CN" sz="2000" kern="0" baseline="30000">
                <a:latin typeface="黑体" pitchFamily="2" charset="-122"/>
                <a:ea typeface="黑体" pitchFamily="2" charset="-122"/>
              </a:rPr>
              <a:t>i</a:t>
            </a:r>
            <a:r>
              <a:rPr kumimoji="0" lang="zh-CN" altLang="en-US" sz="2000" kern="0">
                <a:latin typeface="黑体" pitchFamily="2" charset="-122"/>
                <a:ea typeface="黑体" pitchFamily="2" charset="-122"/>
              </a:rPr>
              <a:t>的空闲分区双向链表。如大小为</a:t>
            </a:r>
            <a:r>
              <a:rPr kumimoji="0" lang="en-US" altLang="zh-CN" sz="2000" kern="0">
                <a:latin typeface="黑体" pitchFamily="2" charset="-122"/>
                <a:ea typeface="黑体" pitchFamily="2" charset="-122"/>
              </a:rPr>
              <a:t>2</a:t>
            </a:r>
            <a:r>
              <a:rPr kumimoji="0" lang="en-US" altLang="zh-CN" sz="2000" kern="0" baseline="30000">
                <a:latin typeface="黑体" pitchFamily="2" charset="-122"/>
                <a:ea typeface="黑体" pitchFamily="2" charset="-122"/>
              </a:rPr>
              <a:t>i+1</a:t>
            </a:r>
            <a:r>
              <a:rPr kumimoji="0" lang="zh-CN" altLang="en-US" sz="2000" kern="0">
                <a:latin typeface="黑体" pitchFamily="2" charset="-122"/>
                <a:ea typeface="黑体" pitchFamily="2" charset="-122"/>
              </a:rPr>
              <a:t>的空闲分区也不存在，则查找大小为</a:t>
            </a:r>
            <a:r>
              <a:rPr kumimoji="0" lang="en-US" altLang="zh-CN" sz="2000" kern="0">
                <a:latin typeface="黑体" pitchFamily="2" charset="-122"/>
                <a:ea typeface="黑体" pitchFamily="2" charset="-122"/>
              </a:rPr>
              <a:t>2</a:t>
            </a:r>
            <a:r>
              <a:rPr kumimoji="0" lang="en-US" altLang="zh-CN" sz="2000" kern="0" baseline="30000">
                <a:latin typeface="黑体" pitchFamily="2" charset="-122"/>
                <a:ea typeface="黑体" pitchFamily="2" charset="-122"/>
              </a:rPr>
              <a:t>i+2</a:t>
            </a:r>
            <a:r>
              <a:rPr kumimoji="0" lang="zh-CN" altLang="en-US" sz="2000" kern="0">
                <a:latin typeface="黑体" pitchFamily="2" charset="-122"/>
                <a:ea typeface="黑体" pitchFamily="2" charset="-122"/>
              </a:rPr>
              <a:t>的空闲分区，并进行两次分割</a:t>
            </a:r>
            <a:endParaRPr kumimoji="0" lang="en-US" altLang="zh-CN" sz="2000" kern="0">
              <a:latin typeface="黑体" pitchFamily="2" charset="-122"/>
              <a:ea typeface="黑体" pitchFamily="2" charset="-122"/>
            </a:endParaRPr>
          </a:p>
          <a:p>
            <a:pPr>
              <a:lnSpc>
                <a:spcPct val="150000"/>
              </a:lnSpc>
              <a:buFont typeface="Wingdings" pitchFamily="2" charset="2"/>
              <a:buChar char="u"/>
            </a:pPr>
            <a:r>
              <a:rPr kumimoji="0" lang="zh-CN" altLang="en-US" sz="2000" kern="0">
                <a:latin typeface="黑体" pitchFamily="2" charset="-122"/>
                <a:ea typeface="黑体" pitchFamily="2" charset="-122"/>
              </a:rPr>
              <a:t>一次分配可能要进行多次分割，一次回收也可能进行多次合并</a:t>
            </a:r>
            <a:endParaRPr kumimoji="0" lang="zh-CN" altLang="en-US" sz="2000" kern="0" dirty="0">
              <a:latin typeface="黑体" pitchFamily="2" charset="-122"/>
              <a:ea typeface="黑体" pitchFamily="2" charset="-122"/>
            </a:endParaRPr>
          </a:p>
        </p:txBody>
      </p:sp>
    </p:spTree>
    <p:extLst>
      <p:ext uri="{BB962C8B-B14F-4D97-AF65-F5344CB8AC3E}">
        <p14:creationId xmlns:p14="http://schemas.microsoft.com/office/powerpoint/2010/main" val="344869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 calcmode="lin" valueType="num">
                                      <p:cBhvr additive="base">
                                        <p:cTn id="19"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a16="http://schemas.microsoft.com/office/drawing/2014/main" id="{8A616DEF-1AE3-4C9B-A98F-9CD495F8FE53}"/>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a16="http://schemas.microsoft.com/office/drawing/2014/main" id="{B1E91766-A3AD-4F96-9C71-AE79017D3C97}"/>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a16="http://schemas.microsoft.com/office/drawing/2014/main" id="{900DEF65-0383-4146-8EFF-28FB683AD979}"/>
              </a:ext>
            </a:extLst>
          </p:cNvPr>
          <p:cNvGrpSpPr/>
          <p:nvPr/>
        </p:nvGrpSpPr>
        <p:grpSpPr>
          <a:xfrm>
            <a:off x="12832" y="1927444"/>
            <a:ext cx="9132242" cy="300866"/>
            <a:chOff x="2992692" y="878200"/>
            <a:chExt cx="6085996" cy="506465"/>
          </a:xfrm>
        </p:grpSpPr>
        <p:sp>
          <p:nvSpPr>
            <p:cNvPr id="22" name="剪去单角的矩形 3">
              <a:extLst>
                <a:ext uri="{FF2B5EF4-FFF2-40B4-BE49-F238E27FC236}">
                  <a16:creationId xmlns:a16="http://schemas.microsoft.com/office/drawing/2014/main" id="{01C195BC-CE54-4E5E-939D-DBAA3A8E3CAF}"/>
                </a:ext>
              </a:extLst>
            </p:cNvPr>
            <p:cNvSpPr/>
            <p:nvPr/>
          </p:nvSpPr>
          <p:spPr>
            <a:xfrm>
              <a:off x="2992692" y="878200"/>
              <a:ext cx="1930715"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快速适应算法</a:t>
              </a:r>
            </a:p>
          </p:txBody>
        </p:sp>
        <p:sp>
          <p:nvSpPr>
            <p:cNvPr id="23" name="剪去单角的矩形 4">
              <a:extLst>
                <a:ext uri="{FF2B5EF4-FFF2-40B4-BE49-F238E27FC236}">
                  <a16:creationId xmlns:a16="http://schemas.microsoft.com/office/drawing/2014/main" id="{CE82DC46-9E9C-4CCF-A785-8A4D0CC0A734}"/>
                </a:ext>
              </a:extLst>
            </p:cNvPr>
            <p:cNvSpPr/>
            <p:nvPr/>
          </p:nvSpPr>
          <p:spPr>
            <a:xfrm>
              <a:off x="4935513" y="880609"/>
              <a:ext cx="196360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伙伴算法</a:t>
              </a:r>
            </a:p>
          </p:txBody>
        </p:sp>
        <p:sp>
          <p:nvSpPr>
            <p:cNvPr id="25" name="剪去单角的矩形 4">
              <a:extLst>
                <a:ext uri="{FF2B5EF4-FFF2-40B4-BE49-F238E27FC236}">
                  <a16:creationId xmlns:a16="http://schemas.microsoft.com/office/drawing/2014/main" id="{A3A311FB-078B-4808-892C-15564A088828}"/>
                </a:ext>
              </a:extLst>
            </p:cNvPr>
            <p:cNvSpPr/>
            <p:nvPr/>
          </p:nvSpPr>
          <p:spPr>
            <a:xfrm>
              <a:off x="6894846" y="878200"/>
              <a:ext cx="2183842"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哈希算法</a:t>
              </a:r>
            </a:p>
          </p:txBody>
        </p:sp>
      </p:grpSp>
      <p:sp>
        <p:nvSpPr>
          <p:cNvPr id="27" name="内容占位符 2">
            <a:extLst>
              <a:ext uri="{FF2B5EF4-FFF2-40B4-BE49-F238E27FC236}">
                <a16:creationId xmlns:a16="http://schemas.microsoft.com/office/drawing/2014/main" id="{37EA7A8A-E083-4539-9B91-D61F655B8206}"/>
              </a:ext>
            </a:extLst>
          </p:cNvPr>
          <p:cNvSpPr txBox="1">
            <a:spLocks/>
          </p:cNvSpPr>
          <p:nvPr/>
        </p:nvSpPr>
        <p:spPr bwMode="auto">
          <a:xfrm>
            <a:off x="642937" y="2778207"/>
            <a:ext cx="7858125" cy="2520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itchFamily="2" charset="2"/>
              <a:buChar char="l"/>
            </a:pPr>
            <a:r>
              <a:rPr kumimoji="0" lang="zh-CN" altLang="en-US" sz="2000" kern="0">
                <a:latin typeface="黑体" pitchFamily="2" charset="-122"/>
                <a:ea typeface="黑体" pitchFamily="2" charset="-122"/>
              </a:rPr>
              <a:t>分配和回收的性能取决于</a:t>
            </a:r>
            <a:r>
              <a:rPr kumimoji="0" lang="zh-CN" altLang="en-US" sz="2000" kern="0">
                <a:solidFill>
                  <a:srgbClr val="FF0000"/>
                </a:solidFill>
                <a:latin typeface="黑体" pitchFamily="2" charset="-122"/>
                <a:ea typeface="黑体" pitchFamily="2" charset="-122"/>
              </a:rPr>
              <a:t>查找空闲分区的位置</a:t>
            </a:r>
            <a:r>
              <a:rPr kumimoji="0" lang="zh-CN" altLang="en-US" sz="2000" kern="0">
                <a:latin typeface="黑体" pitchFamily="2" charset="-122"/>
                <a:ea typeface="黑体" pitchFamily="2" charset="-122"/>
              </a:rPr>
              <a:t>和</a:t>
            </a:r>
            <a:r>
              <a:rPr kumimoji="0" lang="zh-CN" altLang="en-US" sz="2000" kern="0">
                <a:solidFill>
                  <a:srgbClr val="FF0000"/>
                </a:solidFill>
                <a:latin typeface="黑体" pitchFamily="2" charset="-122"/>
                <a:ea typeface="黑体" pitchFamily="2" charset="-122"/>
              </a:rPr>
              <a:t>分割、合并空闲分区的时间</a:t>
            </a:r>
            <a:endParaRPr kumimoji="0" lang="en-US" altLang="zh-CN" sz="2000" kern="0">
              <a:solidFill>
                <a:srgbClr val="FF0000"/>
              </a:solidFill>
              <a:latin typeface="黑体" pitchFamily="2" charset="-122"/>
              <a:ea typeface="黑体" pitchFamily="2" charset="-122"/>
            </a:endParaRPr>
          </a:p>
          <a:p>
            <a:pPr>
              <a:lnSpc>
                <a:spcPct val="150000"/>
              </a:lnSpc>
              <a:buFont typeface="Wingdings" pitchFamily="2" charset="2"/>
              <a:buChar char="l"/>
            </a:pPr>
            <a:r>
              <a:rPr kumimoji="0" lang="zh-CN" altLang="en-US" sz="2000" kern="0">
                <a:latin typeface="黑体" pitchFamily="2" charset="-122"/>
                <a:ea typeface="黑体" pitchFamily="2" charset="-122"/>
              </a:rPr>
              <a:t>时间性能比分类搜索算法差，比顺序搜索算法好</a:t>
            </a:r>
            <a:endParaRPr kumimoji="0" lang="en-US" altLang="zh-CN" sz="2000" kern="0">
              <a:latin typeface="黑体" pitchFamily="2" charset="-122"/>
              <a:ea typeface="黑体" pitchFamily="2" charset="-122"/>
            </a:endParaRPr>
          </a:p>
          <a:p>
            <a:pPr>
              <a:lnSpc>
                <a:spcPct val="150000"/>
              </a:lnSpc>
              <a:buFont typeface="Wingdings" pitchFamily="2" charset="2"/>
              <a:buChar char="l"/>
            </a:pPr>
            <a:r>
              <a:rPr kumimoji="0" lang="zh-CN" altLang="en-US" sz="2000" kern="0">
                <a:latin typeface="黑体" pitchFamily="2" charset="-122"/>
                <a:ea typeface="黑体" pitchFamily="2" charset="-122"/>
              </a:rPr>
              <a:t>空间性能远优于分类搜索算法，但比顺序搜索算法略差</a:t>
            </a:r>
            <a:endParaRPr kumimoji="0" lang="zh-CN" altLang="en-US" sz="2000" kern="0" dirty="0">
              <a:latin typeface="黑体" pitchFamily="2" charset="-122"/>
              <a:ea typeface="黑体" pitchFamily="2" charset="-122"/>
            </a:endParaRPr>
          </a:p>
        </p:txBody>
      </p:sp>
    </p:spTree>
    <p:extLst>
      <p:ext uri="{BB962C8B-B14F-4D97-AF65-F5344CB8AC3E}">
        <p14:creationId xmlns:p14="http://schemas.microsoft.com/office/powerpoint/2010/main" val="2465987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a16="http://schemas.microsoft.com/office/drawing/2014/main" id="{8A616DEF-1AE3-4C9B-A98F-9CD495F8FE53}"/>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a16="http://schemas.microsoft.com/office/drawing/2014/main" id="{B1E91766-A3AD-4F96-9C71-AE79017D3C97}"/>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a16="http://schemas.microsoft.com/office/drawing/2014/main" id="{900DEF65-0383-4146-8EFF-28FB683AD979}"/>
              </a:ext>
            </a:extLst>
          </p:cNvPr>
          <p:cNvGrpSpPr/>
          <p:nvPr/>
        </p:nvGrpSpPr>
        <p:grpSpPr>
          <a:xfrm>
            <a:off x="12832" y="1927444"/>
            <a:ext cx="9132242" cy="300866"/>
            <a:chOff x="2992692" y="878200"/>
            <a:chExt cx="6085996" cy="506465"/>
          </a:xfrm>
        </p:grpSpPr>
        <p:sp>
          <p:nvSpPr>
            <p:cNvPr id="22" name="剪去单角的矩形 3">
              <a:extLst>
                <a:ext uri="{FF2B5EF4-FFF2-40B4-BE49-F238E27FC236}">
                  <a16:creationId xmlns:a16="http://schemas.microsoft.com/office/drawing/2014/main" id="{01C195BC-CE54-4E5E-939D-DBAA3A8E3CAF}"/>
                </a:ext>
              </a:extLst>
            </p:cNvPr>
            <p:cNvSpPr/>
            <p:nvPr/>
          </p:nvSpPr>
          <p:spPr>
            <a:xfrm>
              <a:off x="2992692" y="878200"/>
              <a:ext cx="1930715"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快速适应算法</a:t>
              </a:r>
            </a:p>
          </p:txBody>
        </p:sp>
        <p:sp>
          <p:nvSpPr>
            <p:cNvPr id="23" name="剪去单角的矩形 4">
              <a:extLst>
                <a:ext uri="{FF2B5EF4-FFF2-40B4-BE49-F238E27FC236}">
                  <a16:creationId xmlns:a16="http://schemas.microsoft.com/office/drawing/2014/main" id="{CE82DC46-9E9C-4CCF-A785-8A4D0CC0A734}"/>
                </a:ext>
              </a:extLst>
            </p:cNvPr>
            <p:cNvSpPr/>
            <p:nvPr/>
          </p:nvSpPr>
          <p:spPr>
            <a:xfrm>
              <a:off x="4935513" y="880609"/>
              <a:ext cx="196360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伙伴算法</a:t>
              </a:r>
            </a:p>
          </p:txBody>
        </p:sp>
        <p:sp>
          <p:nvSpPr>
            <p:cNvPr id="25" name="剪去单角的矩形 4">
              <a:extLst>
                <a:ext uri="{FF2B5EF4-FFF2-40B4-BE49-F238E27FC236}">
                  <a16:creationId xmlns:a16="http://schemas.microsoft.com/office/drawing/2014/main" id="{A3A311FB-078B-4808-892C-15564A088828}"/>
                </a:ext>
              </a:extLst>
            </p:cNvPr>
            <p:cNvSpPr/>
            <p:nvPr/>
          </p:nvSpPr>
          <p:spPr>
            <a:xfrm>
              <a:off x="6894846" y="878200"/>
              <a:ext cx="2183842"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哈希算法</a:t>
              </a:r>
            </a:p>
          </p:txBody>
        </p:sp>
      </p:grpSp>
      <p:sp>
        <p:nvSpPr>
          <p:cNvPr id="20" name="内容占位符 2">
            <a:extLst>
              <a:ext uri="{FF2B5EF4-FFF2-40B4-BE49-F238E27FC236}">
                <a16:creationId xmlns:a16="http://schemas.microsoft.com/office/drawing/2014/main" id="{F48AC981-72D3-40E7-9B24-70F2F915B9BF}"/>
              </a:ext>
            </a:extLst>
          </p:cNvPr>
          <p:cNvSpPr txBox="1">
            <a:spLocks/>
          </p:cNvSpPr>
          <p:nvPr/>
        </p:nvSpPr>
        <p:spPr bwMode="auto">
          <a:xfrm>
            <a:off x="654696" y="2928287"/>
            <a:ext cx="7858125" cy="27946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itchFamily="2" charset="2"/>
              <a:buChar char="l"/>
            </a:pPr>
            <a:r>
              <a:rPr kumimoji="0" lang="zh-CN" altLang="en-US" sz="2400" kern="0">
                <a:latin typeface="黑体" pitchFamily="2" charset="-122"/>
                <a:ea typeface="黑体" pitchFamily="2" charset="-122"/>
              </a:rPr>
              <a:t>分类搜索算法和伙伴系统算法中，对每一类空闲分区，单独设立空闲分区链表</a:t>
            </a:r>
            <a:endParaRPr kumimoji="0" lang="en-US" altLang="zh-CN" sz="2400" kern="0">
              <a:latin typeface="黑体" pitchFamily="2" charset="-122"/>
              <a:ea typeface="黑体" pitchFamily="2" charset="-122"/>
            </a:endParaRPr>
          </a:p>
          <a:p>
            <a:pPr>
              <a:lnSpc>
                <a:spcPct val="150000"/>
              </a:lnSpc>
              <a:buFont typeface="Wingdings" pitchFamily="2" charset="2"/>
              <a:buChar char="l"/>
            </a:pPr>
            <a:r>
              <a:rPr kumimoji="0" lang="zh-CN" altLang="en-US" sz="2400" kern="0">
                <a:latin typeface="黑体" pitchFamily="2" charset="-122"/>
                <a:ea typeface="黑体" pitchFamily="2" charset="-122"/>
              </a:rPr>
              <a:t>随空闲分区链表的增多，查找开销增加，时间性能降低</a:t>
            </a:r>
            <a:endParaRPr kumimoji="0" lang="en-US" altLang="zh-CN" sz="2400" kern="0">
              <a:latin typeface="黑体" pitchFamily="2" charset="-122"/>
              <a:ea typeface="黑体" pitchFamily="2" charset="-122"/>
            </a:endParaRPr>
          </a:p>
          <a:p>
            <a:pPr>
              <a:lnSpc>
                <a:spcPct val="150000"/>
              </a:lnSpc>
              <a:buFont typeface="Wingdings" pitchFamily="2" charset="2"/>
              <a:buChar char="l"/>
            </a:pPr>
            <a:r>
              <a:rPr kumimoji="0" lang="zh-CN" altLang="en-US" sz="2400" kern="0">
                <a:latin typeface="黑体" pitchFamily="2" charset="-122"/>
                <a:ea typeface="黑体" pitchFamily="2" charset="-122"/>
              </a:rPr>
              <a:t>建立以空闲分区大小为关键字的哈希表</a:t>
            </a:r>
            <a:endParaRPr kumimoji="0" lang="zh-CN" altLang="en-US" sz="2400" kern="0" dirty="0">
              <a:latin typeface="黑体" pitchFamily="2" charset="-122"/>
              <a:ea typeface="黑体" pitchFamily="2" charset="-122"/>
            </a:endParaRPr>
          </a:p>
        </p:txBody>
      </p:sp>
    </p:spTree>
    <p:extLst>
      <p:ext uri="{BB962C8B-B14F-4D97-AF65-F5344CB8AC3E}">
        <p14:creationId xmlns:p14="http://schemas.microsoft.com/office/powerpoint/2010/main" val="202046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anim calcmode="lin" valueType="num">
                                      <p:cBhvr additive="base">
                                        <p:cTn id="13"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anim calcmode="lin" valueType="num">
                                      <p:cBhvr additive="base">
                                        <p:cTn id="19"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4">
            <a:extLst>
              <a:ext uri="{FF2B5EF4-FFF2-40B4-BE49-F238E27FC236}">
                <a16:creationId xmlns:a16="http://schemas.microsoft.com/office/drawing/2014/main" id="{97D6BF8B-45BD-4F88-B276-15AE2F83EE1C}"/>
              </a:ext>
            </a:extLst>
          </p:cNvPr>
          <p:cNvSpPr>
            <a:spLocks noRot="1" noChangeArrowheads="1"/>
          </p:cNvSpPr>
          <p:nvPr/>
        </p:nvSpPr>
        <p:spPr bwMode="auto">
          <a:xfrm>
            <a:off x="436803" y="2780928"/>
            <a:ext cx="8247092" cy="3455963"/>
          </a:xfrm>
          <a:prstGeom prst="rect">
            <a:avLst/>
          </a:prstGeom>
          <a:noFill/>
          <a:ln w="9525">
            <a:noFill/>
            <a:miter lim="800000"/>
            <a:headEnd/>
            <a:tailEnd/>
          </a:ln>
        </p:spPr>
        <p:txBody>
          <a:bodyPr/>
          <a:lstStyle/>
          <a:p>
            <a:pPr marL="342900" indent="-342900" algn="just">
              <a:lnSpc>
                <a:spcPct val="150000"/>
              </a:lnSpc>
              <a:spcBef>
                <a:spcPct val="20000"/>
              </a:spcBef>
              <a:buFont typeface="Wingdings" pitchFamily="2" charset="2"/>
              <a:buChar char="u"/>
            </a:pPr>
            <a:r>
              <a:rPr kumimoji="0" lang="zh-CN" altLang="en-US" sz="2000" b="1" dirty="0">
                <a:solidFill>
                  <a:schemeClr val="tx1"/>
                </a:solidFill>
                <a:latin typeface="黑体" pitchFamily="2" charset="-122"/>
                <a:ea typeface="黑体" pitchFamily="2" charset="-122"/>
              </a:rPr>
              <a:t>可变式分区也有零头问题。在系统不断地分配和回收中，必定会出现一些不连续的小的空闲区，</a:t>
            </a:r>
            <a:r>
              <a:rPr kumimoji="0" lang="zh-CN" altLang="en-US" sz="2000" b="1" dirty="0">
                <a:solidFill>
                  <a:srgbClr val="FF0000"/>
                </a:solidFill>
                <a:latin typeface="黑体" pitchFamily="2" charset="-122"/>
                <a:ea typeface="黑体" pitchFamily="2" charset="-122"/>
              </a:rPr>
              <a:t>称为外零头</a:t>
            </a:r>
            <a:r>
              <a:rPr kumimoji="0" lang="zh-CN" altLang="en-US" sz="2000" b="1" dirty="0">
                <a:solidFill>
                  <a:schemeClr val="tx1"/>
                </a:solidFill>
                <a:latin typeface="黑体" pitchFamily="2" charset="-122"/>
                <a:ea typeface="黑体" pitchFamily="2" charset="-122"/>
              </a:rPr>
              <a:t>。虽然可能所有零头的总和超过某一个作业的要求，但是由于不连续而无法分配</a:t>
            </a:r>
          </a:p>
          <a:p>
            <a:pPr marL="342900" indent="-342900" algn="l">
              <a:lnSpc>
                <a:spcPct val="150000"/>
              </a:lnSpc>
              <a:spcBef>
                <a:spcPct val="20000"/>
              </a:spcBef>
              <a:buFont typeface="Wingdings" pitchFamily="2" charset="2"/>
              <a:buChar char="u"/>
            </a:pPr>
            <a:r>
              <a:rPr kumimoji="0" lang="zh-CN" altLang="en-US" sz="2000" b="1" dirty="0">
                <a:solidFill>
                  <a:schemeClr val="tx1"/>
                </a:solidFill>
                <a:latin typeface="黑体" pitchFamily="2" charset="-122"/>
                <a:ea typeface="黑体" pitchFamily="2" charset="-122"/>
              </a:rPr>
              <a:t>解决零头的方法是</a:t>
            </a:r>
            <a:r>
              <a:rPr kumimoji="0" lang="zh-CN" altLang="en-US" sz="2000" b="1" dirty="0">
                <a:solidFill>
                  <a:srgbClr val="FF0000"/>
                </a:solidFill>
                <a:latin typeface="黑体" pitchFamily="2" charset="-122"/>
                <a:ea typeface="黑体" pitchFamily="2" charset="-122"/>
              </a:rPr>
              <a:t>拼接（或称紧凑），即向一个方向（例如向低地址端）移动已分配的作业，使那些零散的小空闲区在另一方向连成一片</a:t>
            </a:r>
            <a:endParaRPr kumimoji="0" lang="zh-CN" altLang="en-US" sz="2000" b="1" dirty="0">
              <a:solidFill>
                <a:srgbClr val="000000"/>
              </a:solidFill>
              <a:latin typeface="黑体" pitchFamily="2" charset="-122"/>
              <a:ea typeface="黑体" pitchFamily="2" charset="-122"/>
            </a:endParaRPr>
          </a:p>
          <a:p>
            <a:pPr marL="342900" indent="-342900" algn="l">
              <a:lnSpc>
                <a:spcPct val="150000"/>
              </a:lnSpc>
              <a:spcBef>
                <a:spcPct val="20000"/>
              </a:spcBef>
              <a:buFont typeface="Wingdings" pitchFamily="2" charset="2"/>
              <a:buChar char="u"/>
            </a:pPr>
            <a:r>
              <a:rPr kumimoji="0" lang="zh-CN" altLang="en-US" sz="2000" b="1" dirty="0">
                <a:solidFill>
                  <a:schemeClr val="tx1"/>
                </a:solidFill>
                <a:latin typeface="黑体" pitchFamily="2" charset="-122"/>
                <a:ea typeface="黑体" pitchFamily="2" charset="-122"/>
              </a:rPr>
              <a:t>分区的拼接技术，一方面是要求能够</a:t>
            </a:r>
            <a:r>
              <a:rPr kumimoji="0" lang="zh-CN" altLang="en-US" sz="2000" b="1" dirty="0">
                <a:solidFill>
                  <a:srgbClr val="CC00FF"/>
                </a:solidFill>
                <a:latin typeface="黑体" pitchFamily="2" charset="-122"/>
                <a:ea typeface="黑体" pitchFamily="2" charset="-122"/>
              </a:rPr>
              <a:t>对作业进行重定位</a:t>
            </a:r>
            <a:r>
              <a:rPr kumimoji="0" lang="zh-CN" altLang="en-US" sz="2000" b="1" dirty="0">
                <a:solidFill>
                  <a:schemeClr val="tx1"/>
                </a:solidFill>
                <a:latin typeface="黑体" pitchFamily="2" charset="-122"/>
                <a:ea typeface="黑体" pitchFamily="2" charset="-122"/>
              </a:rPr>
              <a:t>，另一方面系统在拼接时要耗费较多的时间</a:t>
            </a:r>
          </a:p>
        </p:txBody>
      </p:sp>
      <p:sp>
        <p:nvSpPr>
          <p:cNvPr id="13" name="矩形 12">
            <a:extLst>
              <a:ext uri="{FF2B5EF4-FFF2-40B4-BE49-F238E27FC236}">
                <a16:creationId xmlns:a16="http://schemas.microsoft.com/office/drawing/2014/main" id="{33C6B8A3-D418-489F-8C9F-15D6E48F8212}"/>
              </a:ext>
            </a:extLst>
          </p:cNvPr>
          <p:cNvSpPr/>
          <p:nvPr/>
        </p:nvSpPr>
        <p:spPr>
          <a:xfrm>
            <a:off x="611401" y="1933932"/>
            <a:ext cx="2160240" cy="648072"/>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nchorCtr="1">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1.</a:t>
            </a:r>
            <a:r>
              <a:rPr kumimoji="0" lang="zh-CN" altLang="en-US"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拼接</a:t>
            </a:r>
            <a:r>
              <a:rPr kumimoji="0" lang="en-US" altLang="zh-CN"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a:t>
            </a:r>
            <a:r>
              <a:rPr kumimoji="0" lang="zh-CN" altLang="en-US"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紧凑</a:t>
            </a:r>
            <a:endParaRPr kumimoji="0" lang="zh-CN" altLang="en-US" sz="1800" b="1" i="0" u="none" strike="noStrike" kern="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46144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3" name="矩形 12">
            <a:extLst>
              <a:ext uri="{FF2B5EF4-FFF2-40B4-BE49-F238E27FC236}">
                <a16:creationId xmlns:a16="http://schemas.microsoft.com/office/drawing/2014/main" id="{33C6B8A3-D418-489F-8C9F-15D6E48F8212}"/>
              </a:ext>
            </a:extLst>
          </p:cNvPr>
          <p:cNvSpPr/>
          <p:nvPr/>
        </p:nvSpPr>
        <p:spPr>
          <a:xfrm>
            <a:off x="611401" y="1933932"/>
            <a:ext cx="2160240" cy="648072"/>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nchorCtr="1">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1.</a:t>
            </a:r>
            <a:r>
              <a:rPr kumimoji="0" lang="zh-CN" altLang="en-US"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拼接</a:t>
            </a:r>
            <a:r>
              <a:rPr kumimoji="0" lang="en-US" altLang="zh-CN"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a:t>
            </a:r>
            <a:r>
              <a:rPr kumimoji="0" lang="zh-CN" altLang="en-US"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紧凑</a:t>
            </a:r>
            <a:endParaRPr kumimoji="0" lang="zh-CN" altLang="en-US" sz="1800" b="1" i="0" u="none" strike="noStrike" kern="0" cap="none" spc="0" normalizeH="0" baseline="0" noProof="0" dirty="0">
              <a:ln>
                <a:noFill/>
              </a:ln>
              <a:solidFill>
                <a:srgbClr val="FFFFFF"/>
              </a:solidFill>
              <a:effectLst/>
              <a:uLnTx/>
              <a:uFillTx/>
              <a:latin typeface="Arial"/>
              <a:ea typeface="宋体"/>
              <a:cs typeface="+mn-cs"/>
            </a:endParaRPr>
          </a:p>
        </p:txBody>
      </p:sp>
      <p:graphicFrame>
        <p:nvGraphicFramePr>
          <p:cNvPr id="14" name="Object 4">
            <a:extLst>
              <a:ext uri="{FF2B5EF4-FFF2-40B4-BE49-F238E27FC236}">
                <a16:creationId xmlns:a16="http://schemas.microsoft.com/office/drawing/2014/main" id="{DC30F3E5-E710-4BFA-B046-13982D7A32F6}"/>
              </a:ext>
            </a:extLst>
          </p:cNvPr>
          <p:cNvGraphicFramePr>
            <a:graphicFrameLocks noChangeAspect="1"/>
          </p:cNvGraphicFramePr>
          <p:nvPr>
            <p:extLst>
              <p:ext uri="{D42A27DB-BD31-4B8C-83A1-F6EECF244321}">
                <p14:modId xmlns:p14="http://schemas.microsoft.com/office/powerpoint/2010/main" val="3940918289"/>
              </p:ext>
            </p:extLst>
          </p:nvPr>
        </p:nvGraphicFramePr>
        <p:xfrm>
          <a:off x="3347864" y="1933932"/>
          <a:ext cx="4969222" cy="4673650"/>
        </p:xfrm>
        <a:graphic>
          <a:graphicData uri="http://schemas.openxmlformats.org/presentationml/2006/ole">
            <mc:AlternateContent xmlns:mc="http://schemas.openxmlformats.org/markup-compatibility/2006">
              <mc:Choice xmlns:v="urn:schemas-microsoft-com:vml" Requires="v">
                <p:oleObj spid="_x0000_s24613" name="Visio" r:id="rId3" imgW="2059560" imgH="1937160" progId="Visio.Drawing.11">
                  <p:embed/>
                </p:oleObj>
              </mc:Choice>
              <mc:Fallback>
                <p:oleObj name="Visio" r:id="rId3" imgW="2059560" imgH="1937160" progId="Visio.Drawing.11">
                  <p:embed/>
                  <p:pic>
                    <p:nvPicPr>
                      <p:cNvPr id="921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1933932"/>
                        <a:ext cx="4969222" cy="4673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314375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a16="http://schemas.microsoft.com/office/drawing/2014/main" id="{085A0B55-4FDE-42C4-B7CF-00A74F54E9EB}"/>
                </a:ext>
              </a:extLst>
            </p:cNvPr>
            <p:cNvSpPr/>
            <p:nvPr/>
          </p:nvSpPr>
          <p:spPr>
            <a:xfrm>
              <a:off x="7431269" y="878200"/>
              <a:ext cx="164741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4">
            <a:extLst>
              <a:ext uri="{FF2B5EF4-FFF2-40B4-BE49-F238E27FC236}">
                <a16:creationId xmlns:a16="http://schemas.microsoft.com/office/drawing/2014/main" id="{14FCCD70-4418-463E-9F4F-B709A725AFEE}"/>
              </a:ext>
            </a:extLst>
          </p:cNvPr>
          <p:cNvSpPr>
            <a:spLocks noChangeArrowheads="1"/>
          </p:cNvSpPr>
          <p:nvPr/>
        </p:nvSpPr>
        <p:spPr bwMode="auto">
          <a:xfrm>
            <a:off x="279534" y="2615102"/>
            <a:ext cx="8358246" cy="4054258"/>
          </a:xfrm>
          <a:prstGeom prst="rect">
            <a:avLst/>
          </a:prstGeom>
          <a:noFill/>
          <a:ln w="9525" algn="ctr">
            <a:noFill/>
            <a:miter lim="800000"/>
            <a:headEnd type="none" w="sm" len="sm"/>
            <a:tailEnd type="none" w="sm" len="sm"/>
          </a:ln>
        </p:spPr>
        <p:txBody>
          <a:bodyPr/>
          <a:lstStyle/>
          <a:p>
            <a:pPr marL="342900" indent="-342900" algn="l">
              <a:lnSpc>
                <a:spcPct val="150000"/>
              </a:lnSpc>
              <a:spcBef>
                <a:spcPct val="20000"/>
              </a:spcBef>
              <a:buFont typeface="Wingdings" pitchFamily="2" charset="2"/>
              <a:buChar char="l"/>
            </a:pPr>
            <a:r>
              <a:rPr kumimoji="0" lang="zh-CN" altLang="en-US" b="1" dirty="0">
                <a:solidFill>
                  <a:schemeClr val="tx1"/>
                </a:solidFill>
                <a:latin typeface="黑体" pitchFamily="2" charset="-122"/>
                <a:ea typeface="黑体" pitchFamily="2" charset="-122"/>
              </a:rPr>
              <a:t>需硬件</a:t>
            </a:r>
            <a:r>
              <a:rPr kumimoji="0" lang="en-US" altLang="zh-CN" b="1" dirty="0">
                <a:solidFill>
                  <a:schemeClr val="tx1"/>
                </a:solidFill>
                <a:latin typeface="黑体" pitchFamily="2" charset="-122"/>
                <a:ea typeface="黑体" pitchFamily="2" charset="-122"/>
              </a:rPr>
              <a:t>(</a:t>
            </a:r>
            <a:r>
              <a:rPr kumimoji="0" lang="zh-CN" altLang="en-US" b="1" dirty="0">
                <a:solidFill>
                  <a:schemeClr val="tx1"/>
                </a:solidFill>
                <a:latin typeface="黑体" pitchFamily="2" charset="-122"/>
                <a:ea typeface="黑体" pitchFamily="2" charset="-122"/>
              </a:rPr>
              <a:t>重定位寄存器</a:t>
            </a:r>
            <a:r>
              <a:rPr kumimoji="0" lang="en-US" altLang="zh-CN" b="1" dirty="0">
                <a:solidFill>
                  <a:schemeClr val="tx1"/>
                </a:solidFill>
                <a:latin typeface="黑体" pitchFamily="2" charset="-122"/>
                <a:ea typeface="黑体" pitchFamily="2" charset="-122"/>
              </a:rPr>
              <a:t>R)</a:t>
            </a:r>
            <a:r>
              <a:rPr kumimoji="0" lang="zh-CN" altLang="en-US" b="1" dirty="0">
                <a:solidFill>
                  <a:schemeClr val="tx1"/>
                </a:solidFill>
                <a:latin typeface="黑体" pitchFamily="2" charset="-122"/>
                <a:ea typeface="黑体" pitchFamily="2" charset="-122"/>
              </a:rPr>
              <a:t>支持 </a:t>
            </a:r>
            <a:r>
              <a:rPr kumimoji="0" lang="en-US" altLang="zh-CN" b="1" dirty="0">
                <a:solidFill>
                  <a:schemeClr val="tx1"/>
                </a:solidFill>
                <a:latin typeface="黑体" pitchFamily="2" charset="-122"/>
                <a:ea typeface="黑体" pitchFamily="2" charset="-122"/>
              </a:rPr>
              <a:t>,</a:t>
            </a:r>
            <a:r>
              <a:rPr kumimoji="0" lang="zh-CN" altLang="en-US" b="1" dirty="0">
                <a:solidFill>
                  <a:schemeClr val="tx1"/>
                </a:solidFill>
                <a:latin typeface="黑体" pitchFamily="2" charset="-122"/>
                <a:ea typeface="黑体" pitchFamily="2" charset="-122"/>
              </a:rPr>
              <a:t>该</a:t>
            </a:r>
            <a:r>
              <a:rPr kumimoji="0" lang="en-US" altLang="zh-CN" b="1" dirty="0">
                <a:solidFill>
                  <a:schemeClr val="tx1"/>
                </a:solidFill>
                <a:latin typeface="黑体" pitchFamily="2" charset="-122"/>
                <a:ea typeface="黑体" pitchFamily="2" charset="-122"/>
              </a:rPr>
              <a:t>R</a:t>
            </a:r>
            <a:r>
              <a:rPr kumimoji="0" lang="zh-CN" altLang="en-US" b="1" dirty="0">
                <a:solidFill>
                  <a:schemeClr val="tx1"/>
                </a:solidFill>
                <a:latin typeface="黑体" pitchFamily="2" charset="-122"/>
                <a:ea typeface="黑体" pitchFamily="2" charset="-122"/>
              </a:rPr>
              <a:t>中放程序在内存始址。执行时，</a:t>
            </a:r>
            <a:r>
              <a:rPr kumimoji="0" lang="zh-CN" altLang="en-US" b="1" dirty="0">
                <a:solidFill>
                  <a:srgbClr val="FF0000"/>
                </a:solidFill>
                <a:latin typeface="黑体" pitchFamily="2" charset="-122"/>
                <a:ea typeface="黑体" pitchFamily="2" charset="-122"/>
              </a:rPr>
              <a:t>访问的内存地址是相对地址与重定位寄存器中的地址相加而形成的</a:t>
            </a:r>
            <a:endParaRPr kumimoji="0" lang="en-US" altLang="zh-CN" b="1" dirty="0">
              <a:solidFill>
                <a:srgbClr val="FF0000"/>
              </a:solidFill>
              <a:latin typeface="黑体" pitchFamily="2" charset="-122"/>
              <a:ea typeface="黑体" pitchFamily="2" charset="-122"/>
            </a:endParaRPr>
          </a:p>
          <a:p>
            <a:pPr marL="342900" indent="-342900" algn="l">
              <a:lnSpc>
                <a:spcPct val="150000"/>
              </a:lnSpc>
              <a:spcBef>
                <a:spcPct val="20000"/>
              </a:spcBef>
              <a:buFont typeface="Wingdings" pitchFamily="2" charset="2"/>
              <a:buChar char="l"/>
            </a:pPr>
            <a:r>
              <a:rPr kumimoji="0" lang="zh-CN" altLang="en-US" b="1" dirty="0">
                <a:solidFill>
                  <a:schemeClr val="tx1"/>
                </a:solidFill>
                <a:latin typeface="黑体" pitchFamily="2" charset="-122"/>
                <a:ea typeface="黑体" pitchFamily="2" charset="-122"/>
              </a:rPr>
              <a:t>地址变换过程是在程序执行期间，随着对每条指令和数据的访问而自动进行的，故称</a:t>
            </a:r>
            <a:r>
              <a:rPr kumimoji="0" lang="zh-CN" altLang="en-US" b="1" dirty="0">
                <a:solidFill>
                  <a:srgbClr val="FF0000"/>
                </a:solidFill>
                <a:latin typeface="黑体" pitchFamily="2" charset="-122"/>
                <a:ea typeface="黑体" pitchFamily="2" charset="-122"/>
              </a:rPr>
              <a:t>动态重定位</a:t>
            </a:r>
          </a:p>
          <a:p>
            <a:pPr marL="342900" indent="-342900" algn="l">
              <a:lnSpc>
                <a:spcPct val="150000"/>
              </a:lnSpc>
              <a:buFont typeface="Wingdings" pitchFamily="2" charset="2"/>
              <a:buChar char="l"/>
            </a:pPr>
            <a:r>
              <a:rPr kumimoji="0" lang="zh-CN" altLang="en-US" b="1" dirty="0">
                <a:solidFill>
                  <a:schemeClr val="tx1"/>
                </a:solidFill>
                <a:latin typeface="黑体" pitchFamily="2" charset="-122"/>
                <a:ea typeface="黑体" pitchFamily="2" charset="-122"/>
              </a:rPr>
              <a:t>进行“紧凑”处理时，不需对程序进行改动，只要</a:t>
            </a:r>
            <a:r>
              <a:rPr kumimoji="0" lang="zh-CN" altLang="en-US" b="1" dirty="0">
                <a:solidFill>
                  <a:srgbClr val="FF0000"/>
                </a:solidFill>
                <a:latin typeface="黑体" pitchFamily="2" charset="-122"/>
                <a:ea typeface="黑体" pitchFamily="2" charset="-122"/>
              </a:rPr>
              <a:t>修改重定位寄存器的值</a:t>
            </a:r>
            <a:r>
              <a:rPr kumimoji="0" lang="zh-CN" altLang="en-US" b="1" dirty="0">
                <a:solidFill>
                  <a:schemeClr val="tx1"/>
                </a:solidFill>
                <a:latin typeface="黑体" pitchFamily="2" charset="-122"/>
                <a:ea typeface="黑体" pitchFamily="2" charset="-122"/>
              </a:rPr>
              <a:t>，即程序在内存中新的起始地址就可以</a:t>
            </a:r>
          </a:p>
        </p:txBody>
      </p:sp>
      <p:sp>
        <p:nvSpPr>
          <p:cNvPr id="13" name="Rectangle 5">
            <a:extLst>
              <a:ext uri="{FF2B5EF4-FFF2-40B4-BE49-F238E27FC236}">
                <a16:creationId xmlns:a16="http://schemas.microsoft.com/office/drawing/2014/main" id="{3CF4422D-C834-42A0-8AF5-94A6344A087F}"/>
              </a:ext>
            </a:extLst>
          </p:cNvPr>
          <p:cNvSpPr>
            <a:spLocks noChangeArrowheads="1"/>
          </p:cNvSpPr>
          <p:nvPr/>
        </p:nvSpPr>
        <p:spPr bwMode="auto">
          <a:xfrm>
            <a:off x="755650" y="4221163"/>
            <a:ext cx="8064500" cy="461962"/>
          </a:xfrm>
          <a:prstGeom prst="rect">
            <a:avLst/>
          </a:prstGeom>
          <a:noFill/>
          <a:ln w="9525">
            <a:noFill/>
            <a:miter lim="800000"/>
            <a:headEnd/>
            <a:tailEnd/>
          </a:ln>
        </p:spPr>
        <p:txBody>
          <a:bodyPr>
            <a:spAutoFit/>
          </a:bodyPr>
          <a:lstStyle/>
          <a:p>
            <a:pPr algn="l"/>
            <a:r>
              <a:rPr kumimoji="0" lang="en-US" altLang="zh-CN">
                <a:solidFill>
                  <a:srgbClr val="000000"/>
                </a:solidFill>
                <a:latin typeface="黑体" pitchFamily="2" charset="-122"/>
                <a:ea typeface="黑体" pitchFamily="2" charset="-122"/>
              </a:rPr>
              <a:t>    </a:t>
            </a:r>
            <a:endParaRPr kumimoji="0" lang="zh-CN" altLang="en-US">
              <a:solidFill>
                <a:srgbClr val="000000"/>
              </a:solidFill>
              <a:latin typeface="黑体" pitchFamily="2" charset="-122"/>
              <a:ea typeface="黑体" pitchFamily="2" charset="-122"/>
            </a:endParaRPr>
          </a:p>
        </p:txBody>
      </p:sp>
      <p:sp>
        <p:nvSpPr>
          <p:cNvPr id="14" name="矩形 3">
            <a:extLst>
              <a:ext uri="{FF2B5EF4-FFF2-40B4-BE49-F238E27FC236}">
                <a16:creationId xmlns:a16="http://schemas.microsoft.com/office/drawing/2014/main" id="{176E3523-1753-4ED1-9783-86FBCA754967}"/>
              </a:ext>
            </a:extLst>
          </p:cNvPr>
          <p:cNvSpPr>
            <a:spLocks noChangeArrowheads="1"/>
          </p:cNvSpPr>
          <p:nvPr/>
        </p:nvSpPr>
        <p:spPr bwMode="auto">
          <a:xfrm>
            <a:off x="279534" y="1802443"/>
            <a:ext cx="2558058" cy="624111"/>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nchorCtr="1">
            <a:noAutofit/>
          </a:bodyPr>
          <a:lstStyle/>
          <a:p>
            <a:pPr marL="342900" marR="0" lvl="0" indent="-342900" algn="l" defTabSz="914400" eaLnBrk="1" fontAlgn="auto" latinLnBrk="0" hangingPunct="1">
              <a:lnSpc>
                <a:spcPct val="125000"/>
              </a:lnSpc>
              <a:spcBef>
                <a:spcPct val="20000"/>
              </a:spcBef>
              <a:spcAft>
                <a:spcPts val="0"/>
              </a:spcAft>
              <a:buClrTx/>
              <a:buSzTx/>
              <a:buFontTx/>
              <a:buNone/>
              <a:tabLst/>
              <a:defRPr/>
            </a:pPr>
            <a:r>
              <a:rPr kumimoji="0" lang="en-US" altLang="zh-CN" sz="2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2.</a:t>
            </a:r>
            <a:r>
              <a:rPr kumimoji="0" lang="zh-CN" altLang="en-US" sz="2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动态重定位</a:t>
            </a:r>
          </a:p>
        </p:txBody>
      </p:sp>
    </p:spTree>
    <p:extLst>
      <p:ext uri="{BB962C8B-B14F-4D97-AF65-F5344CB8AC3E}">
        <p14:creationId xmlns:p14="http://schemas.microsoft.com/office/powerpoint/2010/main" val="4490300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离子">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离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26865</TotalTime>
  <Words>12957</Words>
  <Application>Microsoft Macintosh PowerPoint</Application>
  <PresentationFormat>On-screen Show (4:3)</PresentationFormat>
  <Paragraphs>1821</Paragraphs>
  <Slides>170</Slides>
  <Notes>3</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7</vt:i4>
      </vt:variant>
      <vt:variant>
        <vt:lpstr>Slide Titles</vt:lpstr>
      </vt:variant>
      <vt:variant>
        <vt:i4>170</vt:i4>
      </vt:variant>
    </vt:vector>
  </HeadingPairs>
  <TitlesOfParts>
    <vt:vector size="190" baseType="lpstr">
      <vt:lpstr>Arial Unicode MS</vt:lpstr>
      <vt:lpstr>微软雅黑</vt:lpstr>
      <vt:lpstr>黑体</vt:lpstr>
      <vt:lpstr>华文楷体</vt:lpstr>
      <vt:lpstr>仿宋</vt:lpstr>
      <vt:lpstr>Arial</vt:lpstr>
      <vt:lpstr>Calibri</vt:lpstr>
      <vt:lpstr>Century Gothic</vt:lpstr>
      <vt:lpstr>Comic Sans MS</vt:lpstr>
      <vt:lpstr>Times New Roman</vt:lpstr>
      <vt:lpstr>Wingdings</vt:lpstr>
      <vt:lpstr>Wingdings 3</vt:lpstr>
      <vt:lpstr>离子</vt:lpstr>
      <vt:lpstr>Picture</vt:lpstr>
      <vt:lpstr>文档</vt:lpstr>
      <vt:lpstr>Visio</vt:lpstr>
      <vt:lpstr>图片</vt:lpstr>
      <vt:lpstr>Document</vt:lpstr>
      <vt:lpstr>VISIO</vt:lpstr>
      <vt:lpstr>Equation.3</vt:lpstr>
      <vt:lpstr>存储器管理</vt:lpstr>
      <vt:lpstr>PowerPoint Presentation</vt:lpstr>
      <vt:lpstr>PowerPoint Presentation</vt:lpstr>
      <vt:lpstr>PowerPoint Presentation</vt:lpstr>
      <vt:lpstr>PowerPoint Presentation</vt:lpstr>
      <vt:lpstr>PowerPoint Presentation</vt:lpstr>
      <vt:lpstr>存储器管理的对象 </vt:lpstr>
      <vt:lpstr>存储器管理的功能 </vt:lpstr>
      <vt:lpstr>地址的概念 </vt:lpstr>
      <vt:lpstr>地址的概念 </vt:lpstr>
      <vt:lpstr>地址的概念 </vt:lpstr>
      <vt:lpstr>地址的概念 </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Company>cauc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fx</dc:creator>
  <cp:lastModifiedBy>白 泽龙</cp:lastModifiedBy>
  <cp:revision>1065</cp:revision>
  <dcterms:created xsi:type="dcterms:W3CDTF">2007-08-25T03:34:50Z</dcterms:created>
  <dcterms:modified xsi:type="dcterms:W3CDTF">2019-12-11T10:25:39Z</dcterms:modified>
</cp:coreProperties>
</file>